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8.xml" ContentType="application/vnd.openxmlformats-officedocument.presentationml.notesSl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2" r:id="rId4"/>
    <p:sldMasterId id="2147484157" r:id="rId5"/>
    <p:sldMasterId id="2147484174" r:id="rId6"/>
    <p:sldMasterId id="2147484187" r:id="rId7"/>
    <p:sldMasterId id="2147484199" r:id="rId8"/>
    <p:sldMasterId id="2147484211" r:id="rId9"/>
    <p:sldMasterId id="2147484224" r:id="rId10"/>
    <p:sldMasterId id="2147484237" r:id="rId11"/>
    <p:sldMasterId id="2147484250" r:id="rId12"/>
  </p:sldMasterIdLst>
  <p:notesMasterIdLst>
    <p:notesMasterId r:id="rId63"/>
  </p:notesMasterIdLst>
  <p:handoutMasterIdLst>
    <p:handoutMasterId r:id="rId64"/>
  </p:handoutMasterIdLst>
  <p:sldIdLst>
    <p:sldId id="257" r:id="rId13"/>
    <p:sldId id="800" r:id="rId14"/>
    <p:sldId id="801" r:id="rId15"/>
    <p:sldId id="860" r:id="rId16"/>
    <p:sldId id="861" r:id="rId17"/>
    <p:sldId id="804" r:id="rId18"/>
    <p:sldId id="817" r:id="rId19"/>
    <p:sldId id="805" r:id="rId20"/>
    <p:sldId id="806" r:id="rId21"/>
    <p:sldId id="807" r:id="rId22"/>
    <p:sldId id="808" r:id="rId23"/>
    <p:sldId id="818" r:id="rId24"/>
    <p:sldId id="810" r:id="rId25"/>
    <p:sldId id="819" r:id="rId26"/>
    <p:sldId id="815" r:id="rId27"/>
    <p:sldId id="859" r:id="rId28"/>
    <p:sldId id="678" r:id="rId29"/>
    <p:sldId id="820" r:id="rId30"/>
    <p:sldId id="858" r:id="rId31"/>
    <p:sldId id="821" r:id="rId32"/>
    <p:sldId id="822" r:id="rId33"/>
    <p:sldId id="823" r:id="rId34"/>
    <p:sldId id="824" r:id="rId35"/>
    <p:sldId id="826" r:id="rId36"/>
    <p:sldId id="828" r:id="rId37"/>
    <p:sldId id="830" r:id="rId38"/>
    <p:sldId id="832" r:id="rId39"/>
    <p:sldId id="834" r:id="rId40"/>
    <p:sldId id="835" r:id="rId41"/>
    <p:sldId id="836" r:id="rId42"/>
    <p:sldId id="838" r:id="rId43"/>
    <p:sldId id="840" r:id="rId44"/>
    <p:sldId id="841" r:id="rId45"/>
    <p:sldId id="843" r:id="rId46"/>
    <p:sldId id="844" r:id="rId47"/>
    <p:sldId id="846" r:id="rId48"/>
    <p:sldId id="848" r:id="rId49"/>
    <p:sldId id="849" r:id="rId50"/>
    <p:sldId id="851" r:id="rId51"/>
    <p:sldId id="852" r:id="rId52"/>
    <p:sldId id="853" r:id="rId53"/>
    <p:sldId id="862" r:id="rId54"/>
    <p:sldId id="863" r:id="rId55"/>
    <p:sldId id="854" r:id="rId56"/>
    <p:sldId id="857" r:id="rId57"/>
    <p:sldId id="855" r:id="rId58"/>
    <p:sldId id="772" r:id="rId59"/>
    <p:sldId id="741" r:id="rId60"/>
    <p:sldId id="742" r:id="rId61"/>
    <p:sldId id="743" r:id="rId62"/>
  </p:sldIdLst>
  <p:sldSz cx="9144000" cy="6858000" type="screen4x3"/>
  <p:notesSz cx="9926638" cy="6797675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rid Vargas" initials="IV" lastIdx="6" clrIdx="0">
    <p:extLst>
      <p:ext uri="{19B8F6BF-5375-455C-9EA6-DF929625EA0E}">
        <p15:presenceInfo xmlns:p15="http://schemas.microsoft.com/office/powerpoint/2012/main" userId="S-1-5-21-2066581808-3179569379-76692304-1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AFF"/>
    <a:srgbClr val="C1EFFF"/>
    <a:srgbClr val="FFCCCC"/>
    <a:srgbClr val="C31B3F"/>
    <a:srgbClr val="6C0024"/>
    <a:srgbClr val="8E002F"/>
    <a:srgbClr val="990033"/>
    <a:srgbClr val="94142F"/>
    <a:srgbClr val="9186E0"/>
    <a:srgbClr val="8F0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0" autoAdjust="0"/>
    <p:restoredTop sz="75605" autoAdjust="0"/>
  </p:normalViewPr>
  <p:slideViewPr>
    <p:cSldViewPr>
      <p:cViewPr varScale="1">
        <p:scale>
          <a:sx n="96" d="100"/>
          <a:sy n="96" d="100"/>
        </p:scale>
        <p:origin x="21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Barcelona%202019-2020\Consorci\Franco%20Amigo\Gr&#225;ficos%20Factores%20relacionados%20con%20la%20coordinaci&#243;n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teve\Desktop\gr&#224;fics%20sessi&#243;%20t&#232;cnic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v09_05_00d!$I$1</c:f>
              <c:strCache>
                <c:ptCount val="1"/>
                <c:pt idx="0">
                  <c:v>Sempre/Moltes vegades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E55D70"/>
              </a:solidFill>
              <a:ln>
                <a:solidFill>
                  <a:srgbClr val="00B0F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v09_05_00d!$B$37:$B$69</c:f>
              <c:strCache>
                <c:ptCount val="33"/>
                <c:pt idx="0">
                  <c:v>Alt Empordà</c:v>
                </c:pt>
                <c:pt idx="1">
                  <c:v>Anoia</c:v>
                </c:pt>
                <c:pt idx="2">
                  <c:v>Bages</c:v>
                </c:pt>
                <c:pt idx="3">
                  <c:v>Baix Camp - Reus</c:v>
                </c:pt>
                <c:pt idx="4">
                  <c:v>Baix Ebre - Tortosa</c:v>
                </c:pt>
                <c:pt idx="5">
                  <c:v>Baix Empordà </c:v>
                </c:pt>
                <c:pt idx="6">
                  <c:v>Baix Llobregat - Martorell</c:v>
                </c:pt>
                <c:pt idx="7">
                  <c:v>Baix Llobregat- Bellvitge</c:v>
                </c:pt>
                <c:pt idx="8">
                  <c:v>Baix Llobregat- L'hospitalet</c:v>
                </c:pt>
                <c:pt idx="9">
                  <c:v>Baix Llobregat- St. Joan Despí</c:v>
                </c:pt>
                <c:pt idx="10">
                  <c:v>Barcelona - Mar</c:v>
                </c:pt>
                <c:pt idx="11">
                  <c:v>Barcelona - Vall d'Hebron</c:v>
                </c:pt>
                <c:pt idx="12">
                  <c:v>Barcelona- Dos de maig</c:v>
                </c:pt>
                <c:pt idx="13">
                  <c:v>Barcelonès Nord- Badalona</c:v>
                </c:pt>
                <c:pt idx="14">
                  <c:v>Barcelonès Nord- Can Ruti </c:v>
                </c:pt>
                <c:pt idx="15">
                  <c:v>Berguedà</c:v>
                </c:pt>
                <c:pt idx="16">
                  <c:v>Garraf</c:v>
                </c:pt>
                <c:pt idx="17">
                  <c:v>Girona</c:v>
                </c:pt>
                <c:pt idx="18">
                  <c:v>Gironès - Salt</c:v>
                </c:pt>
                <c:pt idx="19">
                  <c:v>La Garrotxa</c:v>
                </c:pt>
                <c:pt idx="20">
                  <c:v>La Selva - Blanes</c:v>
                </c:pt>
                <c:pt idx="21">
                  <c:v>Lleida</c:v>
                </c:pt>
                <c:pt idx="22">
                  <c:v>Maresme - Mataró</c:v>
                </c:pt>
                <c:pt idx="23">
                  <c:v>Maresme-Calella</c:v>
                </c:pt>
                <c:pt idx="24">
                  <c:v>Osona</c:v>
                </c:pt>
                <c:pt idx="25">
                  <c:v>Ripollès</c:v>
                </c:pt>
                <c:pt idx="26">
                  <c:v>Tarragona</c:v>
                </c:pt>
                <c:pt idx="27">
                  <c:v>V. Occidental-Sabadell</c:v>
                </c:pt>
                <c:pt idx="28">
                  <c:v>V. Occidental-Terrassa</c:v>
                </c:pt>
                <c:pt idx="29">
                  <c:v>V. Oriental-Granollers</c:v>
                </c:pt>
                <c:pt idx="30">
                  <c:v>V. Oriental-St. Celoni</c:v>
                </c:pt>
                <c:pt idx="31">
                  <c:v>Viladecans</c:v>
                </c:pt>
                <c:pt idx="32">
                  <c:v>Total</c:v>
                </c:pt>
              </c:strCache>
            </c:strRef>
          </c:cat>
          <c:val>
            <c:numRef>
              <c:f>v09_05_00d!$I$37:$I$69</c:f>
              <c:numCache>
                <c:formatCode>0.0%</c:formatCode>
                <c:ptCount val="33"/>
                <c:pt idx="0">
                  <c:v>0.48706896551724138</c:v>
                </c:pt>
                <c:pt idx="1">
                  <c:v>0.26642335766423358</c:v>
                </c:pt>
                <c:pt idx="2">
                  <c:v>0.1643002028397566</c:v>
                </c:pt>
                <c:pt idx="3">
                  <c:v>0.16714697406340057</c:v>
                </c:pt>
                <c:pt idx="4">
                  <c:v>0.25630252100840334</c:v>
                </c:pt>
                <c:pt idx="5">
                  <c:v>0.35964912280701755</c:v>
                </c:pt>
                <c:pt idx="6">
                  <c:v>0.44827586206896552</c:v>
                </c:pt>
                <c:pt idx="7">
                  <c:v>0.34150326797385622</c:v>
                </c:pt>
                <c:pt idx="8">
                  <c:v>0.31950207468879666</c:v>
                </c:pt>
                <c:pt idx="9">
                  <c:v>0.37588652482269502</c:v>
                </c:pt>
                <c:pt idx="10">
                  <c:v>0.40077821011673154</c:v>
                </c:pt>
                <c:pt idx="11">
                  <c:v>5.988967691095351E-2</c:v>
                </c:pt>
                <c:pt idx="12">
                  <c:v>0.30373831775700932</c:v>
                </c:pt>
                <c:pt idx="13">
                  <c:v>0.2</c:v>
                </c:pt>
                <c:pt idx="14">
                  <c:v>0.19968798751950079</c:v>
                </c:pt>
                <c:pt idx="15">
                  <c:v>0.39189189189189189</c:v>
                </c:pt>
                <c:pt idx="16">
                  <c:v>0.29818181818181816</c:v>
                </c:pt>
                <c:pt idx="17">
                  <c:v>0.23255813953488372</c:v>
                </c:pt>
                <c:pt idx="18">
                  <c:v>0.33050847457627119</c:v>
                </c:pt>
                <c:pt idx="19">
                  <c:v>0.40707964601769914</c:v>
                </c:pt>
                <c:pt idx="20">
                  <c:v>0.26666666666666666</c:v>
                </c:pt>
                <c:pt idx="21">
                  <c:v>0.18840579710144928</c:v>
                </c:pt>
                <c:pt idx="22">
                  <c:v>0.24887892376681614</c:v>
                </c:pt>
                <c:pt idx="23">
                  <c:v>0.28125</c:v>
                </c:pt>
                <c:pt idx="24">
                  <c:v>0.41155234657039713</c:v>
                </c:pt>
                <c:pt idx="25">
                  <c:v>0.68656716417910446</c:v>
                </c:pt>
                <c:pt idx="26">
                  <c:v>0.18584070796460178</c:v>
                </c:pt>
                <c:pt idx="27">
                  <c:v>0.30254777070063693</c:v>
                </c:pt>
                <c:pt idx="28">
                  <c:v>0.1595959595959596</c:v>
                </c:pt>
                <c:pt idx="29">
                  <c:v>0.25845410628019322</c:v>
                </c:pt>
                <c:pt idx="30">
                  <c:v>0.46590909090909088</c:v>
                </c:pt>
                <c:pt idx="31">
                  <c:v>0.19077568134171907</c:v>
                </c:pt>
                <c:pt idx="32">
                  <c:v>0.20919496616707772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79834456"/>
        <c:axId val="379834848"/>
      </c:barChart>
      <c:catAx>
        <c:axId val="379834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9834848"/>
        <c:crosses val="autoZero"/>
        <c:auto val="1"/>
        <c:lblAlgn val="ctr"/>
        <c:lblOffset val="100"/>
        <c:noMultiLvlLbl val="0"/>
      </c:catAx>
      <c:valAx>
        <c:axId val="379834848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9834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Consistència!$C$83:$C$85</c:f>
              <c:strCache>
                <c:ptCount val="3"/>
                <c:pt idx="0">
                  <c:v>grup 1</c:v>
                </c:pt>
                <c:pt idx="1">
                  <c:v>grup 2</c:v>
                </c:pt>
                <c:pt idx="2">
                  <c:v>grup 3</c:v>
                </c:pt>
              </c:strCache>
            </c:strRef>
          </c:cat>
          <c:val>
            <c:numRef>
              <c:f>Consistència!$D$83:$D$85</c:f>
              <c:numCache>
                <c:formatCode>General</c:formatCode>
                <c:ptCount val="3"/>
                <c:pt idx="0">
                  <c:v>1</c:v>
                </c:pt>
                <c:pt idx="1">
                  <c:v>0.84</c:v>
                </c:pt>
                <c:pt idx="2">
                  <c:v>0.97</c:v>
                </c:pt>
              </c:numCache>
            </c:numRef>
          </c: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Consistència!$C$83:$C$85</c:f>
              <c:strCache>
                <c:ptCount val="3"/>
                <c:pt idx="0">
                  <c:v>grup 1</c:v>
                </c:pt>
                <c:pt idx="1">
                  <c:v>grup 2</c:v>
                </c:pt>
                <c:pt idx="2">
                  <c:v>grup 3</c:v>
                </c:pt>
              </c:strCache>
            </c:strRef>
          </c:cat>
          <c:val>
            <c:numRef>
              <c:f>Consistència!$E$83:$E$85</c:f>
              <c:numCache>
                <c:formatCode>General</c:formatCode>
                <c:ptCount val="3"/>
                <c:pt idx="0">
                  <c:v>1</c:v>
                </c:pt>
                <c:pt idx="1">
                  <c:v>0.63</c:v>
                </c:pt>
                <c:pt idx="2">
                  <c:v>0.75</c:v>
                </c:pt>
              </c:numCache>
            </c:numRef>
          </c: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4142F"/>
              </a:solidFill>
              <a:ln w="9525">
                <a:noFill/>
              </a:ln>
              <a:effectLst/>
            </c:spPr>
          </c:marker>
          <c:cat>
            <c:strRef>
              <c:f>Consistència!$C$83:$C$85</c:f>
              <c:strCache>
                <c:ptCount val="3"/>
                <c:pt idx="0">
                  <c:v>grup 1</c:v>
                </c:pt>
                <c:pt idx="1">
                  <c:v>grup 2</c:v>
                </c:pt>
                <c:pt idx="2">
                  <c:v>grup 3</c:v>
                </c:pt>
              </c:strCache>
            </c:strRef>
          </c:cat>
          <c:val>
            <c:numRef>
              <c:f>Consistència!$F$83:$F$85</c:f>
              <c:numCache>
                <c:formatCode>General</c:formatCode>
                <c:ptCount val="3"/>
                <c:pt idx="0">
                  <c:v>1</c:v>
                </c:pt>
                <c:pt idx="1">
                  <c:v>0.73</c:v>
                </c:pt>
                <c:pt idx="2">
                  <c:v>0.85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457629184"/>
        <c:axId val="457629576"/>
      </c:stockChart>
      <c:catAx>
        <c:axId val="457629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7629576"/>
        <c:crosses val="autoZero"/>
        <c:auto val="1"/>
        <c:lblAlgn val="ctr"/>
        <c:lblOffset val="100"/>
        <c:noMultiLvlLbl val="0"/>
      </c:catAx>
      <c:valAx>
        <c:axId val="457629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762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567251461988299"/>
          <c:h val="0.882900889475455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Consistència!$A$83:$A$86</c:f>
              <c:numCache>
                <c:formatCode>0.00%</c:formatCode>
                <c:ptCount val="4"/>
                <c:pt idx="0">
                  <c:v>0.36180000000000001</c:v>
                </c:pt>
                <c:pt idx="1">
                  <c:v>0.29949999999999999</c:v>
                </c:pt>
                <c:pt idx="2" formatCode="0%">
                  <c:v>0.36</c:v>
                </c:pt>
                <c:pt idx="3">
                  <c:v>0.34429999999999999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241024"/>
        <c:axId val="434241416"/>
      </c:barChart>
      <c:catAx>
        <c:axId val="434241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4241416"/>
        <c:crosses val="autoZero"/>
        <c:auto val="1"/>
        <c:lblAlgn val="ctr"/>
        <c:lblOffset val="100"/>
        <c:noMultiLvlLbl val="0"/>
      </c:catAx>
      <c:valAx>
        <c:axId val="43424141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3424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117593386635256"/>
          <c:y val="0.1361850559941252"/>
          <c:w val="0.40439524267387367"/>
          <c:h val="0.69464517779779089"/>
        </c:manualLayout>
      </c:layout>
      <c:barChart>
        <c:barDir val="bar"/>
        <c:grouping val="clustered"/>
        <c:varyColors val="0"/>
        <c:ser>
          <c:idx val="0"/>
          <c:order val="0"/>
          <c:tx>
            <c:v>Diferents entitats gestionen l'AE i l'AP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5710792347091614E-17"/>
                  <c:y val="2.2555377781487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0441297964327046E-2"/>
                  <c:y val="2.8194222226859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'Sí coordinació'!$J$19:$J$27</c:f>
              <c:strCache>
                <c:ptCount val="9"/>
                <c:pt idx="0">
                  <c:v>Rols dels professionals ben definits </c:v>
                </c:pt>
                <c:pt idx="1">
                  <c:v>Coneixement mutu, bona relació i interès dels  professionals</c:v>
                </c:pt>
                <c:pt idx="2">
                  <c:v>Coordinació de la gestió, incentius i objectius comuns</c:v>
                </c:pt>
                <c:pt idx="3">
                  <c:v>Existeix coordinació clínica</c:v>
                </c:pt>
                <c:pt idx="4">
                  <c:v>Existència d'altres mecanismes de coordinació</c:v>
                </c:pt>
                <c:pt idx="5">
                  <c:v>Estratègies que promouen el contacte directe i l'intercanvi de coneixement</c:v>
                </c:pt>
                <c:pt idx="6">
                  <c:v>Hi ha coordinació amb alguns centres/especialitats</c:v>
                </c:pt>
                <c:pt idx="7">
                  <c:v>Existència de mecanismes de comunicació directa/ comunicació fluïda</c:v>
                </c:pt>
                <c:pt idx="8">
                  <c:v>Existència d'una història clínica compartida</c:v>
                </c:pt>
              </c:strCache>
            </c:strRef>
          </c:cat>
          <c:val>
            <c:numRef>
              <c:f>'Sí coordinació'!$K$19:$K$27</c:f>
              <c:numCache>
                <c:formatCode>0%</c:formatCode>
                <c:ptCount val="9"/>
                <c:pt idx="0">
                  <c:v>4.7846889952153108E-3</c:v>
                </c:pt>
                <c:pt idx="1">
                  <c:v>6.6985645933014357E-2</c:v>
                </c:pt>
                <c:pt idx="2">
                  <c:v>2.3923444976076555E-2</c:v>
                </c:pt>
                <c:pt idx="3">
                  <c:v>6.2200956937799042E-2</c:v>
                </c:pt>
                <c:pt idx="4">
                  <c:v>0.13397129186602871</c:v>
                </c:pt>
                <c:pt idx="5">
                  <c:v>0.11483253588516747</c:v>
                </c:pt>
                <c:pt idx="6">
                  <c:v>0.15789473684210525</c:v>
                </c:pt>
                <c:pt idx="7">
                  <c:v>0.27751196172248804</c:v>
                </c:pt>
                <c:pt idx="8">
                  <c:v>0.15789473684210525</c:v>
                </c:pt>
              </c:numCache>
            </c:numRef>
          </c:val>
        </c:ser>
        <c:ser>
          <c:idx val="1"/>
          <c:order val="1"/>
          <c:tx>
            <c:v>L'entitat gestiona l'AE i la minoria de l'AP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384340375625695E-8"/>
                  <c:y val="-5.63884444537191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636861933668769E-2"/>
                      <c:h val="5.0961167675923624E-2"/>
                    </c:manualLayout>
                  </c15:layout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3051622455408926E-3"/>
                  <c:y val="5.6388444453719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'Sí coordinació'!$J$19:$J$27</c:f>
              <c:strCache>
                <c:ptCount val="9"/>
                <c:pt idx="0">
                  <c:v>Rols dels professionals ben definits </c:v>
                </c:pt>
                <c:pt idx="1">
                  <c:v>Coneixement mutu, bona relació i interès dels  professionals</c:v>
                </c:pt>
                <c:pt idx="2">
                  <c:v>Coordinació de la gestió, incentius i objectius comuns</c:v>
                </c:pt>
                <c:pt idx="3">
                  <c:v>Existeix coordinació clínica</c:v>
                </c:pt>
                <c:pt idx="4">
                  <c:v>Existència d'altres mecanismes de coordinació</c:v>
                </c:pt>
                <c:pt idx="5">
                  <c:v>Estratègies que promouen el contacte directe i l'intercanvi de coneixement</c:v>
                </c:pt>
                <c:pt idx="6">
                  <c:v>Hi ha coordinació amb alguns centres/especialitats</c:v>
                </c:pt>
                <c:pt idx="7">
                  <c:v>Existència de mecanismes de comunicació directa/ comunicació fluïda</c:v>
                </c:pt>
                <c:pt idx="8">
                  <c:v>Existència d'una història clínica compartida</c:v>
                </c:pt>
              </c:strCache>
            </c:strRef>
          </c:cat>
          <c:val>
            <c:numRef>
              <c:f>'Sí coordinació'!$L$19:$L$27</c:f>
              <c:numCache>
                <c:formatCode>0%</c:formatCode>
                <c:ptCount val="9"/>
                <c:pt idx="0">
                  <c:v>1.2269938650306749E-2</c:v>
                </c:pt>
                <c:pt idx="1">
                  <c:v>7.3619631901840496E-2</c:v>
                </c:pt>
                <c:pt idx="2">
                  <c:v>4.2944785276073622E-2</c:v>
                </c:pt>
                <c:pt idx="3">
                  <c:v>6.1349693251533742E-2</c:v>
                </c:pt>
                <c:pt idx="4">
                  <c:v>7.9754601226993863E-2</c:v>
                </c:pt>
                <c:pt idx="5">
                  <c:v>0.15337423312883436</c:v>
                </c:pt>
                <c:pt idx="6">
                  <c:v>0.22699386503067484</c:v>
                </c:pt>
                <c:pt idx="7">
                  <c:v>0.18404907975460122</c:v>
                </c:pt>
                <c:pt idx="8">
                  <c:v>0.16564417177914109</c:v>
                </c:pt>
              </c:numCache>
            </c:numRef>
          </c:val>
        </c:ser>
        <c:ser>
          <c:idx val="2"/>
          <c:order val="2"/>
          <c:tx>
            <c:v>L'entitat gestiona l'AE i la majoria de l'AP</c:v>
          </c:tx>
          <c:spPr>
            <a:solidFill>
              <a:srgbClr val="C31B3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103244910817853E-3"/>
                  <c:y val="1.1277688890743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051622455408926E-3"/>
                  <c:y val="1.691653333611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'Sí coordinació'!$J$19:$J$27</c:f>
              <c:strCache>
                <c:ptCount val="9"/>
                <c:pt idx="0">
                  <c:v>Rols dels professionals ben definits </c:v>
                </c:pt>
                <c:pt idx="1">
                  <c:v>Coneixement mutu, bona relació i interès dels  professionals</c:v>
                </c:pt>
                <c:pt idx="2">
                  <c:v>Coordinació de la gestió, incentius i objectius comuns</c:v>
                </c:pt>
                <c:pt idx="3">
                  <c:v>Existeix coordinació clínica</c:v>
                </c:pt>
                <c:pt idx="4">
                  <c:v>Existència d'altres mecanismes de coordinació</c:v>
                </c:pt>
                <c:pt idx="5">
                  <c:v>Estratègies que promouen el contacte directe i l'intercanvi de coneixement</c:v>
                </c:pt>
                <c:pt idx="6">
                  <c:v>Hi ha coordinació amb alguns centres/especialitats</c:v>
                </c:pt>
                <c:pt idx="7">
                  <c:v>Existència de mecanismes de comunicació directa/ comunicació fluïda</c:v>
                </c:pt>
                <c:pt idx="8">
                  <c:v>Existència d'una història clínica compartida</c:v>
                </c:pt>
              </c:strCache>
            </c:strRef>
          </c:cat>
          <c:val>
            <c:numRef>
              <c:f>'Sí coordinació'!$M$19:$M$27</c:f>
              <c:numCache>
                <c:formatCode>0%</c:formatCode>
                <c:ptCount val="9"/>
                <c:pt idx="0">
                  <c:v>9.11854103343465E-3</c:v>
                </c:pt>
                <c:pt idx="1">
                  <c:v>5.1671732522796353E-2</c:v>
                </c:pt>
                <c:pt idx="2">
                  <c:v>6.0790273556231005E-2</c:v>
                </c:pt>
                <c:pt idx="3">
                  <c:v>6.3829787234042548E-2</c:v>
                </c:pt>
                <c:pt idx="4">
                  <c:v>9.4224924012158054E-2</c:v>
                </c:pt>
                <c:pt idx="5">
                  <c:v>0.12158054711246201</c:v>
                </c:pt>
                <c:pt idx="6">
                  <c:v>0.1702127659574468</c:v>
                </c:pt>
                <c:pt idx="7">
                  <c:v>0.20364741641337386</c:v>
                </c:pt>
                <c:pt idx="8">
                  <c:v>0.22492401215805471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9468888"/>
        <c:axId val="339469280"/>
      </c:barChart>
      <c:catAx>
        <c:axId val="33946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9469280"/>
        <c:crosses val="autoZero"/>
        <c:auto val="1"/>
        <c:lblAlgn val="ctr"/>
        <c:lblOffset val="100"/>
        <c:noMultiLvlLbl val="0"/>
      </c:catAx>
      <c:valAx>
        <c:axId val="339469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946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Factors!$D$9:$D$27</c:f>
              <c:numCache>
                <c:formatCode>General</c:formatCode>
                <c:ptCount val="19"/>
                <c:pt idx="0">
                  <c:v>1</c:v>
                </c:pt>
                <c:pt idx="1">
                  <c:v>0.85</c:v>
                </c:pt>
                <c:pt idx="2">
                  <c:v>0.82</c:v>
                </c:pt>
                <c:pt idx="5">
                  <c:v>1</c:v>
                </c:pt>
                <c:pt idx="6">
                  <c:v>1.08</c:v>
                </c:pt>
                <c:pt idx="7">
                  <c:v>1.07</c:v>
                </c:pt>
                <c:pt idx="10">
                  <c:v>1</c:v>
                </c:pt>
                <c:pt idx="11">
                  <c:v>1</c:v>
                </c:pt>
                <c:pt idx="12">
                  <c:v>1.05</c:v>
                </c:pt>
                <c:pt idx="15">
                  <c:v>1</c:v>
                </c:pt>
                <c:pt idx="16">
                  <c:v>1.04</c:v>
                </c:pt>
                <c:pt idx="17">
                  <c:v>1.06</c:v>
                </c:pt>
              </c:numCache>
            </c:numRef>
          </c: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Factors!$E$9:$E$27</c:f>
              <c:numCache>
                <c:formatCode>General</c:formatCode>
                <c:ptCount val="19"/>
                <c:pt idx="0">
                  <c:v>1</c:v>
                </c:pt>
                <c:pt idx="1">
                  <c:v>0.68</c:v>
                </c:pt>
                <c:pt idx="2">
                  <c:v>0.65</c:v>
                </c:pt>
                <c:pt idx="5">
                  <c:v>1</c:v>
                </c:pt>
                <c:pt idx="6">
                  <c:v>0.99</c:v>
                </c:pt>
                <c:pt idx="7">
                  <c:v>0.99</c:v>
                </c:pt>
                <c:pt idx="10">
                  <c:v>1</c:v>
                </c:pt>
                <c:pt idx="11">
                  <c:v>0.88</c:v>
                </c:pt>
                <c:pt idx="12">
                  <c:v>0.94</c:v>
                </c:pt>
                <c:pt idx="15">
                  <c:v>1</c:v>
                </c:pt>
                <c:pt idx="16">
                  <c:v>0.94</c:v>
                </c:pt>
                <c:pt idx="17">
                  <c:v>0.97</c:v>
                </c:pt>
              </c:numCache>
            </c:numRef>
          </c: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4142F"/>
              </a:solidFill>
              <a:ln w="9525">
                <a:noFill/>
              </a:ln>
              <a:effectLst/>
            </c:spPr>
          </c:marker>
          <c:val>
            <c:numRef>
              <c:f>Factors!$F$9:$F$27</c:f>
              <c:numCache>
                <c:formatCode>General</c:formatCode>
                <c:ptCount val="19"/>
                <c:pt idx="0">
                  <c:v>1</c:v>
                </c:pt>
                <c:pt idx="1">
                  <c:v>0.76</c:v>
                </c:pt>
                <c:pt idx="2">
                  <c:v>0.73</c:v>
                </c:pt>
                <c:pt idx="5">
                  <c:v>1</c:v>
                </c:pt>
                <c:pt idx="6">
                  <c:v>1.04</c:v>
                </c:pt>
                <c:pt idx="7">
                  <c:v>1.03</c:v>
                </c:pt>
                <c:pt idx="10">
                  <c:v>1</c:v>
                </c:pt>
                <c:pt idx="11">
                  <c:v>0.94</c:v>
                </c:pt>
                <c:pt idx="12">
                  <c:v>0.99</c:v>
                </c:pt>
                <c:pt idx="15">
                  <c:v>1</c:v>
                </c:pt>
                <c:pt idx="16">
                  <c:v>0.99</c:v>
                </c:pt>
                <c:pt idx="17">
                  <c:v>1.01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154432680"/>
        <c:axId val="154433072"/>
      </c:stockChart>
      <c:catAx>
        <c:axId val="154432680"/>
        <c:scaling>
          <c:orientation val="minMax"/>
        </c:scaling>
        <c:delete val="1"/>
        <c:axPos val="b"/>
        <c:majorTickMark val="none"/>
        <c:minorTickMark val="none"/>
        <c:tickLblPos val="nextTo"/>
        <c:crossAx val="154433072"/>
        <c:crosses val="autoZero"/>
        <c:auto val="1"/>
        <c:lblAlgn val="ctr"/>
        <c:lblOffset val="100"/>
        <c:noMultiLvlLbl val="0"/>
      </c:catAx>
      <c:valAx>
        <c:axId val="154433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432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fld id="{944B0835-4BC3-4372-8FA0-AA5C144752FE}" type="VALUE">
                      <a:rPr lang="en-US" smtClean="0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Factors!$A$9:$A$27</c:f>
              <c:numCache>
                <c:formatCode>0.0%</c:formatCode>
                <c:ptCount val="19"/>
                <c:pt idx="0">
                  <c:v>0.39150000000000001</c:v>
                </c:pt>
                <c:pt idx="1">
                  <c:v>0.41</c:v>
                </c:pt>
                <c:pt idx="2">
                  <c:v>0.3715</c:v>
                </c:pt>
                <c:pt idx="3">
                  <c:v>0.38240000000000002</c:v>
                </c:pt>
                <c:pt idx="5">
                  <c:v>0.87170000000000003</c:v>
                </c:pt>
                <c:pt idx="6">
                  <c:v>0.90510000000000002</c:v>
                </c:pt>
                <c:pt idx="7">
                  <c:v>0.89059999999999995</c:v>
                </c:pt>
                <c:pt idx="8">
                  <c:v>0.88619999999999999</c:v>
                </c:pt>
                <c:pt idx="10">
                  <c:v>0.80159999999999998</c:v>
                </c:pt>
                <c:pt idx="11">
                  <c:v>0.74070000000000003</c:v>
                </c:pt>
                <c:pt idx="12">
                  <c:v>0.80379999999999996</c:v>
                </c:pt>
                <c:pt idx="13">
                  <c:v>0.78610000000000002</c:v>
                </c:pt>
                <c:pt idx="15">
                  <c:v>0.80289999999999995</c:v>
                </c:pt>
                <c:pt idx="16">
                  <c:v>0.82179999999999997</c:v>
                </c:pt>
                <c:pt idx="17">
                  <c:v>0.84150000000000003</c:v>
                </c:pt>
                <c:pt idx="18">
                  <c:v>0.81920000000000004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433856"/>
        <c:axId val="154434248"/>
      </c:barChart>
      <c:catAx>
        <c:axId val="154433856"/>
        <c:scaling>
          <c:orientation val="minMax"/>
        </c:scaling>
        <c:delete val="1"/>
        <c:axPos val="b"/>
        <c:majorTickMark val="none"/>
        <c:minorTickMark val="none"/>
        <c:tickLblPos val="nextTo"/>
        <c:crossAx val="154434248"/>
        <c:crosses val="autoZero"/>
        <c:auto val="1"/>
        <c:lblAlgn val="ctr"/>
        <c:lblOffset val="100"/>
        <c:noMultiLvlLbl val="0"/>
      </c:catAx>
      <c:valAx>
        <c:axId val="1544342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443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Factors!$D$45:$D$62</c:f>
              <c:numCache>
                <c:formatCode>General</c:formatCode>
                <c:ptCount val="18"/>
                <c:pt idx="0">
                  <c:v>1</c:v>
                </c:pt>
                <c:pt idx="1">
                  <c:v>1.03</c:v>
                </c:pt>
                <c:pt idx="2">
                  <c:v>1.07</c:v>
                </c:pt>
                <c:pt idx="5">
                  <c:v>1</c:v>
                </c:pt>
                <c:pt idx="6">
                  <c:v>0.99</c:v>
                </c:pt>
                <c:pt idx="7">
                  <c:v>1.1000000000000001</c:v>
                </c:pt>
                <c:pt idx="10">
                  <c:v>1</c:v>
                </c:pt>
                <c:pt idx="11">
                  <c:v>0.91</c:v>
                </c:pt>
                <c:pt idx="12">
                  <c:v>1.02</c:v>
                </c:pt>
                <c:pt idx="15">
                  <c:v>1</c:v>
                </c:pt>
                <c:pt idx="16">
                  <c:v>1.62</c:v>
                </c:pt>
                <c:pt idx="17">
                  <c:v>1.63</c:v>
                </c:pt>
              </c:numCache>
            </c:numRef>
          </c: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Factors!$E$45:$E$62</c:f>
              <c:numCache>
                <c:formatCode>General</c:formatCode>
                <c:ptCount val="18"/>
                <c:pt idx="0">
                  <c:v>1</c:v>
                </c:pt>
                <c:pt idx="1">
                  <c:v>0.86</c:v>
                </c:pt>
                <c:pt idx="2">
                  <c:v>0.91</c:v>
                </c:pt>
                <c:pt idx="5">
                  <c:v>1</c:v>
                </c:pt>
                <c:pt idx="6">
                  <c:v>0.81</c:v>
                </c:pt>
                <c:pt idx="7">
                  <c:v>0.92</c:v>
                </c:pt>
                <c:pt idx="10">
                  <c:v>1</c:v>
                </c:pt>
                <c:pt idx="11">
                  <c:v>0.54</c:v>
                </c:pt>
                <c:pt idx="12">
                  <c:v>0.62</c:v>
                </c:pt>
                <c:pt idx="15">
                  <c:v>1</c:v>
                </c:pt>
                <c:pt idx="16">
                  <c:v>0.9</c:v>
                </c:pt>
                <c:pt idx="17">
                  <c:v>0.96</c:v>
                </c:pt>
              </c:numCache>
            </c:numRef>
          </c: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4142F"/>
              </a:solidFill>
              <a:ln w="9525">
                <a:noFill/>
              </a:ln>
              <a:effectLst/>
            </c:spPr>
          </c:marker>
          <c:val>
            <c:numRef>
              <c:f>Factors!$F$45:$F$62</c:f>
              <c:numCache>
                <c:formatCode>General</c:formatCode>
                <c:ptCount val="18"/>
                <c:pt idx="0">
                  <c:v>1</c:v>
                </c:pt>
                <c:pt idx="1">
                  <c:v>0.94</c:v>
                </c:pt>
                <c:pt idx="2">
                  <c:v>0.99</c:v>
                </c:pt>
                <c:pt idx="5">
                  <c:v>1</c:v>
                </c:pt>
                <c:pt idx="6">
                  <c:v>0.9</c:v>
                </c:pt>
                <c:pt idx="7">
                  <c:v>1.01</c:v>
                </c:pt>
                <c:pt idx="10">
                  <c:v>1</c:v>
                </c:pt>
                <c:pt idx="11">
                  <c:v>0.7</c:v>
                </c:pt>
                <c:pt idx="12">
                  <c:v>0.79</c:v>
                </c:pt>
                <c:pt idx="15">
                  <c:v>1</c:v>
                </c:pt>
                <c:pt idx="16">
                  <c:v>1.21</c:v>
                </c:pt>
                <c:pt idx="17">
                  <c:v>1.25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427052328"/>
        <c:axId val="154854008"/>
      </c:stockChart>
      <c:catAx>
        <c:axId val="4270523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54854008"/>
        <c:crosses val="autoZero"/>
        <c:auto val="1"/>
        <c:lblAlgn val="ctr"/>
        <c:lblOffset val="100"/>
        <c:noMultiLvlLbl val="0"/>
      </c:catAx>
      <c:valAx>
        <c:axId val="154854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7052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Factors!$A$45:$A$63</c:f>
              <c:numCache>
                <c:formatCode>0.0%</c:formatCode>
                <c:ptCount val="19"/>
                <c:pt idx="0">
                  <c:v>0.57650000000000001</c:v>
                </c:pt>
                <c:pt idx="1">
                  <c:v>0.59830000000000005</c:v>
                </c:pt>
                <c:pt idx="2">
                  <c:v>0.60850000000000004</c:v>
                </c:pt>
                <c:pt idx="3">
                  <c:v>0.59179999999999999</c:v>
                </c:pt>
                <c:pt idx="5">
                  <c:v>0.53490000000000004</c:v>
                </c:pt>
                <c:pt idx="6">
                  <c:v>0.53639999999999999</c:v>
                </c:pt>
                <c:pt idx="7">
                  <c:v>0.59130000000000005</c:v>
                </c:pt>
                <c:pt idx="8">
                  <c:v>0.55200000000000005</c:v>
                </c:pt>
                <c:pt idx="10">
                  <c:v>0.1502</c:v>
                </c:pt>
                <c:pt idx="11">
                  <c:v>0.1203</c:v>
                </c:pt>
                <c:pt idx="12">
                  <c:v>0.13980000000000001</c:v>
                </c:pt>
                <c:pt idx="13">
                  <c:v>0.13900000000000001</c:v>
                </c:pt>
                <c:pt idx="15">
                  <c:v>0.20749999999999999</c:v>
                </c:pt>
                <c:pt idx="16">
                  <c:v>0.20130000000000001</c:v>
                </c:pt>
                <c:pt idx="17">
                  <c:v>0.2354</c:v>
                </c:pt>
                <c:pt idx="18">
                  <c:v>0.21440000000000001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854792"/>
        <c:axId val="154855184"/>
      </c:barChart>
      <c:catAx>
        <c:axId val="154854792"/>
        <c:scaling>
          <c:orientation val="minMax"/>
        </c:scaling>
        <c:delete val="1"/>
        <c:axPos val="b"/>
        <c:majorTickMark val="none"/>
        <c:minorTickMark val="none"/>
        <c:tickLblPos val="nextTo"/>
        <c:crossAx val="154855184"/>
        <c:crosses val="autoZero"/>
        <c:auto val="1"/>
        <c:lblAlgn val="ctr"/>
        <c:lblOffset val="100"/>
        <c:noMultiLvlLbl val="0"/>
      </c:catAx>
      <c:valAx>
        <c:axId val="1548551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485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'Mecanismes con'!$D$11:$D$18</c:f>
              <c:numCache>
                <c:formatCode>General</c:formatCode>
                <c:ptCount val="8"/>
                <c:pt idx="0">
                  <c:v>1</c:v>
                </c:pt>
                <c:pt idx="1">
                  <c:v>1.01</c:v>
                </c:pt>
                <c:pt idx="2">
                  <c:v>1.01</c:v>
                </c:pt>
                <c:pt idx="5">
                  <c:v>1</c:v>
                </c:pt>
                <c:pt idx="6">
                  <c:v>0.98</c:v>
                </c:pt>
                <c:pt idx="7">
                  <c:v>1.03</c:v>
                </c:pt>
              </c:numCache>
            </c:numRef>
          </c: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'Mecanismes con'!$E$11:$E$18</c:f>
              <c:numCache>
                <c:formatCode>General</c:formatCode>
                <c:ptCount val="8"/>
                <c:pt idx="0">
                  <c:v>1</c:v>
                </c:pt>
                <c:pt idx="1">
                  <c:v>0.99</c:v>
                </c:pt>
                <c:pt idx="2">
                  <c:v>0.99</c:v>
                </c:pt>
                <c:pt idx="5">
                  <c:v>1</c:v>
                </c:pt>
                <c:pt idx="6">
                  <c:v>0.9</c:v>
                </c:pt>
                <c:pt idx="7">
                  <c:v>0.96</c:v>
                </c:pt>
              </c:numCache>
            </c:numRef>
          </c: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4142F"/>
              </a:solidFill>
              <a:ln w="9525">
                <a:noFill/>
              </a:ln>
              <a:effectLst/>
            </c:spPr>
          </c:marker>
          <c:val>
            <c:numRef>
              <c:f>'Mecanismes con'!$F$11:$F$18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5">
                  <c:v>1</c:v>
                </c:pt>
                <c:pt idx="6">
                  <c:v>0.94</c:v>
                </c:pt>
                <c:pt idx="7">
                  <c:v>0.99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434296480"/>
        <c:axId val="434296872"/>
      </c:stockChart>
      <c:catAx>
        <c:axId val="434296480"/>
        <c:scaling>
          <c:orientation val="minMax"/>
        </c:scaling>
        <c:delete val="1"/>
        <c:axPos val="b"/>
        <c:majorTickMark val="none"/>
        <c:minorTickMark val="none"/>
        <c:tickLblPos val="nextTo"/>
        <c:crossAx val="434296872"/>
        <c:crosses val="autoZero"/>
        <c:auto val="1"/>
        <c:lblAlgn val="ctr"/>
        <c:lblOffset val="100"/>
        <c:noMultiLvlLbl val="0"/>
      </c:catAx>
      <c:valAx>
        <c:axId val="434296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429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3895973733415E-2"/>
          <c:y val="7.0980232036427823E-2"/>
          <c:w val="0.9587220805253317"/>
          <c:h val="0.8560678628150213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1.87626906703036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'Mecanismes con'!$A$11:$A$19</c:f>
              <c:numCache>
                <c:formatCode>0.0%</c:formatCode>
                <c:ptCount val="9"/>
                <c:pt idx="0">
                  <c:v>0.99560000000000004</c:v>
                </c:pt>
                <c:pt idx="1">
                  <c:v>0.99880000000000002</c:v>
                </c:pt>
                <c:pt idx="2">
                  <c:v>0.99660000000000004</c:v>
                </c:pt>
                <c:pt idx="3">
                  <c:v>0.99670000000000003</c:v>
                </c:pt>
                <c:pt idx="5">
                  <c:v>0.92679999999999996</c:v>
                </c:pt>
                <c:pt idx="6">
                  <c:v>0.84340000000000004</c:v>
                </c:pt>
                <c:pt idx="7">
                  <c:v>0.9083</c:v>
                </c:pt>
                <c:pt idx="8">
                  <c:v>0.8992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948488"/>
        <c:axId val="392948880"/>
      </c:barChart>
      <c:catAx>
        <c:axId val="392948488"/>
        <c:scaling>
          <c:orientation val="minMax"/>
        </c:scaling>
        <c:delete val="1"/>
        <c:axPos val="b"/>
        <c:majorTickMark val="out"/>
        <c:minorTickMark val="none"/>
        <c:tickLblPos val="nextTo"/>
        <c:crossAx val="392948880"/>
        <c:crosses val="autoZero"/>
        <c:auto val="1"/>
        <c:lblAlgn val="ctr"/>
        <c:lblOffset val="100"/>
        <c:noMultiLvlLbl val="0"/>
      </c:catAx>
      <c:valAx>
        <c:axId val="39294888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92948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'Mecanismes con'!$D$26:$D$38</c:f>
              <c:numCache>
                <c:formatCode>General</c:formatCode>
                <c:ptCount val="13"/>
                <c:pt idx="0">
                  <c:v>1</c:v>
                </c:pt>
                <c:pt idx="1">
                  <c:v>0.86</c:v>
                </c:pt>
                <c:pt idx="2">
                  <c:v>0.88</c:v>
                </c:pt>
                <c:pt idx="5">
                  <c:v>1</c:v>
                </c:pt>
                <c:pt idx="6">
                  <c:v>0.99</c:v>
                </c:pt>
                <c:pt idx="7">
                  <c:v>0.99</c:v>
                </c:pt>
                <c:pt idx="10">
                  <c:v>1</c:v>
                </c:pt>
                <c:pt idx="11">
                  <c:v>0.99</c:v>
                </c:pt>
                <c:pt idx="12">
                  <c:v>0.92</c:v>
                </c:pt>
              </c:numCache>
            </c:numRef>
          </c: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'Mecanismes con'!$E$26:$E$38</c:f>
              <c:numCache>
                <c:formatCode>General</c:formatCode>
                <c:ptCount val="13"/>
                <c:pt idx="0">
                  <c:v>1</c:v>
                </c:pt>
                <c:pt idx="1">
                  <c:v>0.76</c:v>
                </c:pt>
                <c:pt idx="2">
                  <c:v>0.77</c:v>
                </c:pt>
                <c:pt idx="5">
                  <c:v>1</c:v>
                </c:pt>
                <c:pt idx="6">
                  <c:v>0.89</c:v>
                </c:pt>
                <c:pt idx="7">
                  <c:v>0.88</c:v>
                </c:pt>
                <c:pt idx="10">
                  <c:v>1</c:v>
                </c:pt>
                <c:pt idx="11">
                  <c:v>0.9</c:v>
                </c:pt>
                <c:pt idx="12">
                  <c:v>0.83</c:v>
                </c:pt>
              </c:numCache>
            </c:numRef>
          </c: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4142F"/>
              </a:solidFill>
              <a:ln w="9525">
                <a:noFill/>
              </a:ln>
              <a:effectLst/>
            </c:spPr>
          </c:marker>
          <c:val>
            <c:numRef>
              <c:f>'Mecanismes con'!$F$26:$F$38</c:f>
              <c:numCache>
                <c:formatCode>General</c:formatCode>
                <c:ptCount val="13"/>
                <c:pt idx="0">
                  <c:v>1</c:v>
                </c:pt>
                <c:pt idx="1">
                  <c:v>0.81</c:v>
                </c:pt>
                <c:pt idx="2">
                  <c:v>0.82</c:v>
                </c:pt>
                <c:pt idx="5">
                  <c:v>1</c:v>
                </c:pt>
                <c:pt idx="6">
                  <c:v>0.94</c:v>
                </c:pt>
                <c:pt idx="7">
                  <c:v>0.93</c:v>
                </c:pt>
                <c:pt idx="10">
                  <c:v>1</c:v>
                </c:pt>
                <c:pt idx="11">
                  <c:v>0.95</c:v>
                </c:pt>
                <c:pt idx="12">
                  <c:v>0.87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344921992"/>
        <c:axId val="344922384"/>
      </c:stockChart>
      <c:catAx>
        <c:axId val="344921992"/>
        <c:scaling>
          <c:orientation val="minMax"/>
        </c:scaling>
        <c:delete val="1"/>
        <c:axPos val="b"/>
        <c:majorTickMark val="none"/>
        <c:minorTickMark val="none"/>
        <c:tickLblPos val="nextTo"/>
        <c:crossAx val="344922384"/>
        <c:crosses val="autoZero"/>
        <c:auto val="1"/>
        <c:lblAlgn val="ctr"/>
        <c:lblOffset val="100"/>
        <c:noMultiLvlLbl val="0"/>
      </c:catAx>
      <c:valAx>
        <c:axId val="344922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4921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29319380507971E-2"/>
          <c:y val="3.7428598986185981E-2"/>
          <c:w val="0.94542340619995135"/>
          <c:h val="0.925142802027628"/>
        </c:manualLayout>
      </c:layout>
      <c:stockChart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Hoja1!$A$48:$A$61</c:f>
              <c:strCache>
                <c:ptCount val="13"/>
                <c:pt idx="0">
                  <c:v>grup 1</c:v>
                </c:pt>
                <c:pt idx="1">
                  <c:v>grup 2</c:v>
                </c:pt>
                <c:pt idx="2">
                  <c:v>grup 3</c:v>
                </c:pt>
                <c:pt idx="5">
                  <c:v>grup 1</c:v>
                </c:pt>
                <c:pt idx="6">
                  <c:v>grup 2</c:v>
                </c:pt>
                <c:pt idx="7">
                  <c:v>grup 3</c:v>
                </c:pt>
                <c:pt idx="10">
                  <c:v>grup 1</c:v>
                </c:pt>
                <c:pt idx="11">
                  <c:v>grup 2</c:v>
                </c:pt>
                <c:pt idx="12">
                  <c:v>grup 3</c:v>
                </c:pt>
              </c:strCache>
            </c:strRef>
          </c:cat>
          <c:val>
            <c:numRef>
              <c:f>Hoja1!$B$48:$B$61</c:f>
              <c:numCache>
                <c:formatCode>General</c:formatCode>
                <c:ptCount val="14"/>
                <c:pt idx="0">
                  <c:v>1</c:v>
                </c:pt>
                <c:pt idx="1">
                  <c:v>0.87</c:v>
                </c:pt>
                <c:pt idx="2">
                  <c:v>1</c:v>
                </c:pt>
                <c:pt idx="5">
                  <c:v>1</c:v>
                </c:pt>
                <c:pt idx="6">
                  <c:v>0.96</c:v>
                </c:pt>
                <c:pt idx="7">
                  <c:v>1.02</c:v>
                </c:pt>
                <c:pt idx="10">
                  <c:v>1</c:v>
                </c:pt>
                <c:pt idx="11">
                  <c:v>1</c:v>
                </c:pt>
                <c:pt idx="12">
                  <c:v>1.06</c:v>
                </c:pt>
              </c:numCache>
            </c:numRef>
          </c: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Hoja1!$A$48:$A$61</c:f>
              <c:strCache>
                <c:ptCount val="13"/>
                <c:pt idx="0">
                  <c:v>grup 1</c:v>
                </c:pt>
                <c:pt idx="1">
                  <c:v>grup 2</c:v>
                </c:pt>
                <c:pt idx="2">
                  <c:v>grup 3</c:v>
                </c:pt>
                <c:pt idx="5">
                  <c:v>grup 1</c:v>
                </c:pt>
                <c:pt idx="6">
                  <c:v>grup 2</c:v>
                </c:pt>
                <c:pt idx="7">
                  <c:v>grup 3</c:v>
                </c:pt>
                <c:pt idx="10">
                  <c:v>grup 1</c:v>
                </c:pt>
                <c:pt idx="11">
                  <c:v>grup 2</c:v>
                </c:pt>
                <c:pt idx="12">
                  <c:v>grup 3</c:v>
                </c:pt>
              </c:strCache>
            </c:strRef>
          </c:cat>
          <c:val>
            <c:numRef>
              <c:f>Hoja1!$C$48:$C$61</c:f>
              <c:numCache>
                <c:formatCode>General</c:formatCode>
                <c:ptCount val="14"/>
                <c:pt idx="0">
                  <c:v>1</c:v>
                </c:pt>
                <c:pt idx="1">
                  <c:v>0.74</c:v>
                </c:pt>
                <c:pt idx="2">
                  <c:v>0.87</c:v>
                </c:pt>
                <c:pt idx="5">
                  <c:v>1</c:v>
                </c:pt>
                <c:pt idx="6">
                  <c:v>0.85</c:v>
                </c:pt>
                <c:pt idx="7">
                  <c:v>0.9</c:v>
                </c:pt>
                <c:pt idx="10">
                  <c:v>1</c:v>
                </c:pt>
                <c:pt idx="11">
                  <c:v>0.91</c:v>
                </c:pt>
                <c:pt idx="12">
                  <c:v>0.97</c:v>
                </c:pt>
              </c:numCache>
            </c:numRef>
          </c: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4142F"/>
              </a:solidFill>
              <a:ln w="9525">
                <a:noFill/>
              </a:ln>
              <a:effectLst/>
            </c:spPr>
          </c:marker>
          <c:cat>
            <c:strRef>
              <c:f>Hoja1!$A$48:$A$61</c:f>
              <c:strCache>
                <c:ptCount val="13"/>
                <c:pt idx="0">
                  <c:v>grup 1</c:v>
                </c:pt>
                <c:pt idx="1">
                  <c:v>grup 2</c:v>
                </c:pt>
                <c:pt idx="2">
                  <c:v>grup 3</c:v>
                </c:pt>
                <c:pt idx="5">
                  <c:v>grup 1</c:v>
                </c:pt>
                <c:pt idx="6">
                  <c:v>grup 2</c:v>
                </c:pt>
                <c:pt idx="7">
                  <c:v>grup 3</c:v>
                </c:pt>
                <c:pt idx="10">
                  <c:v>grup 1</c:v>
                </c:pt>
                <c:pt idx="11">
                  <c:v>grup 2</c:v>
                </c:pt>
                <c:pt idx="12">
                  <c:v>grup 3</c:v>
                </c:pt>
              </c:strCache>
            </c:strRef>
          </c:cat>
          <c:val>
            <c:numRef>
              <c:f>Hoja1!$D$48:$D$61</c:f>
              <c:numCache>
                <c:formatCode>General</c:formatCode>
                <c:ptCount val="14"/>
                <c:pt idx="0">
                  <c:v>1</c:v>
                </c:pt>
                <c:pt idx="1">
                  <c:v>0.8</c:v>
                </c:pt>
                <c:pt idx="2">
                  <c:v>0.93</c:v>
                </c:pt>
                <c:pt idx="5">
                  <c:v>1</c:v>
                </c:pt>
                <c:pt idx="6">
                  <c:v>0.9</c:v>
                </c:pt>
                <c:pt idx="7">
                  <c:v>0.96</c:v>
                </c:pt>
                <c:pt idx="10">
                  <c:v>1</c:v>
                </c:pt>
                <c:pt idx="11">
                  <c:v>0.95</c:v>
                </c:pt>
                <c:pt idx="12">
                  <c:v>1.01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360361952"/>
        <c:axId val="360362344"/>
      </c:stockChart>
      <c:catAx>
        <c:axId val="360361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0362344"/>
        <c:crosses val="autoZero"/>
        <c:auto val="1"/>
        <c:lblAlgn val="ctr"/>
        <c:lblOffset val="100"/>
        <c:noMultiLvlLbl val="0"/>
      </c:catAx>
      <c:valAx>
        <c:axId val="360362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036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'Mecanismes con'!$A$26:$A$39</c:f>
              <c:numCache>
                <c:formatCode>0.0%</c:formatCode>
                <c:ptCount val="14"/>
                <c:pt idx="0">
                  <c:v>0.78369999999999995</c:v>
                </c:pt>
                <c:pt idx="1">
                  <c:v>0.6764</c:v>
                </c:pt>
                <c:pt idx="2">
                  <c:v>0.68610000000000004</c:v>
                </c:pt>
                <c:pt idx="3">
                  <c:v>0.72550000000000003</c:v>
                </c:pt>
                <c:pt idx="5">
                  <c:v>0.75209999999999999</c:v>
                </c:pt>
                <c:pt idx="6">
                  <c:v>0.77759999999999996</c:v>
                </c:pt>
                <c:pt idx="7">
                  <c:v>0.75419999999999998</c:v>
                </c:pt>
                <c:pt idx="8">
                  <c:v>0.75980000000000003</c:v>
                </c:pt>
                <c:pt idx="10">
                  <c:v>0.80630000000000002</c:v>
                </c:pt>
                <c:pt idx="11">
                  <c:v>0.82310000000000005</c:v>
                </c:pt>
                <c:pt idx="12">
                  <c:v>0.7581</c:v>
                </c:pt>
                <c:pt idx="13">
                  <c:v>0.79730000000000001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923168"/>
        <c:axId val="344923560"/>
      </c:barChart>
      <c:catAx>
        <c:axId val="34492316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4923560"/>
        <c:crosses val="autoZero"/>
        <c:auto val="1"/>
        <c:lblAlgn val="ctr"/>
        <c:lblOffset val="100"/>
        <c:noMultiLvlLbl val="0"/>
      </c:catAx>
      <c:valAx>
        <c:axId val="3449235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492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'Mecanismes con'!$D$46:$D$58</c:f>
              <c:numCache>
                <c:formatCode>General</c:formatCode>
                <c:ptCount val="13"/>
                <c:pt idx="0">
                  <c:v>1</c:v>
                </c:pt>
                <c:pt idx="1">
                  <c:v>1.1499999999999999</c:v>
                </c:pt>
                <c:pt idx="2">
                  <c:v>1.33</c:v>
                </c:pt>
                <c:pt idx="5">
                  <c:v>1</c:v>
                </c:pt>
                <c:pt idx="6">
                  <c:v>0.96</c:v>
                </c:pt>
                <c:pt idx="7">
                  <c:v>1.02</c:v>
                </c:pt>
                <c:pt idx="10">
                  <c:v>1</c:v>
                </c:pt>
                <c:pt idx="11">
                  <c:v>1.01</c:v>
                </c:pt>
                <c:pt idx="12">
                  <c:v>1.07</c:v>
                </c:pt>
              </c:numCache>
            </c:numRef>
          </c: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'Mecanismes con'!$E$46:$E$58</c:f>
              <c:numCache>
                <c:formatCode>General</c:formatCode>
                <c:ptCount val="13"/>
                <c:pt idx="0">
                  <c:v>1</c:v>
                </c:pt>
                <c:pt idx="1">
                  <c:v>0.91</c:v>
                </c:pt>
                <c:pt idx="2">
                  <c:v>1.07</c:v>
                </c:pt>
                <c:pt idx="5">
                  <c:v>1</c:v>
                </c:pt>
                <c:pt idx="6">
                  <c:v>0.85</c:v>
                </c:pt>
                <c:pt idx="7">
                  <c:v>0.92</c:v>
                </c:pt>
                <c:pt idx="10">
                  <c:v>1</c:v>
                </c:pt>
                <c:pt idx="11">
                  <c:v>0.9</c:v>
                </c:pt>
                <c:pt idx="12">
                  <c:v>0.96</c:v>
                </c:pt>
              </c:numCache>
            </c:numRef>
          </c: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4142F"/>
              </a:solidFill>
              <a:ln w="9525">
                <a:noFill/>
              </a:ln>
              <a:effectLst/>
            </c:spPr>
          </c:marker>
          <c:val>
            <c:numRef>
              <c:f>'Mecanismes con'!$F$46:$F$58</c:f>
              <c:numCache>
                <c:formatCode>General</c:formatCode>
                <c:ptCount val="13"/>
                <c:pt idx="0">
                  <c:v>1</c:v>
                </c:pt>
                <c:pt idx="1">
                  <c:v>1.03</c:v>
                </c:pt>
                <c:pt idx="2">
                  <c:v>1.19</c:v>
                </c:pt>
                <c:pt idx="5">
                  <c:v>1</c:v>
                </c:pt>
                <c:pt idx="6">
                  <c:v>0.91</c:v>
                </c:pt>
                <c:pt idx="7">
                  <c:v>0.97</c:v>
                </c:pt>
                <c:pt idx="10">
                  <c:v>1</c:v>
                </c:pt>
                <c:pt idx="11">
                  <c:v>0.95</c:v>
                </c:pt>
                <c:pt idx="12">
                  <c:v>1.02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332943184"/>
        <c:axId val="332943576"/>
      </c:stockChart>
      <c:catAx>
        <c:axId val="332943184"/>
        <c:scaling>
          <c:orientation val="minMax"/>
        </c:scaling>
        <c:delete val="1"/>
        <c:axPos val="b"/>
        <c:majorTickMark val="none"/>
        <c:minorTickMark val="none"/>
        <c:tickLblPos val="nextTo"/>
        <c:crossAx val="332943576"/>
        <c:crosses val="autoZero"/>
        <c:auto val="1"/>
        <c:lblAlgn val="ctr"/>
        <c:lblOffset val="100"/>
        <c:noMultiLvlLbl val="0"/>
      </c:catAx>
      <c:valAx>
        <c:axId val="332943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294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'Mecanismes con'!$A$46:$A$59</c:f>
              <c:numCache>
                <c:formatCode>0.0%</c:formatCode>
                <c:ptCount val="14"/>
                <c:pt idx="0">
                  <c:v>0.38250000000000001</c:v>
                </c:pt>
                <c:pt idx="1">
                  <c:v>0.45679999999999998</c:v>
                </c:pt>
                <c:pt idx="2">
                  <c:v>0.49630000000000002</c:v>
                </c:pt>
                <c:pt idx="3">
                  <c:v>0.43519999999999998</c:v>
                </c:pt>
                <c:pt idx="5">
                  <c:v>0.73929999999999996</c:v>
                </c:pt>
                <c:pt idx="6">
                  <c:v>0.74819999999999998</c:v>
                </c:pt>
                <c:pt idx="7">
                  <c:v>0.76780000000000004</c:v>
                </c:pt>
                <c:pt idx="8">
                  <c:v>0.74990000000000001</c:v>
                </c:pt>
                <c:pt idx="10">
                  <c:v>0.79910000000000003</c:v>
                </c:pt>
                <c:pt idx="11">
                  <c:v>0.78769999999999996</c:v>
                </c:pt>
                <c:pt idx="12">
                  <c:v>0.82299999999999995</c:v>
                </c:pt>
                <c:pt idx="13">
                  <c:v>0.80279999999999996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2944360"/>
        <c:axId val="332944752"/>
      </c:barChart>
      <c:catAx>
        <c:axId val="332944360"/>
        <c:scaling>
          <c:orientation val="minMax"/>
        </c:scaling>
        <c:delete val="1"/>
        <c:axPos val="b"/>
        <c:majorTickMark val="none"/>
        <c:minorTickMark val="none"/>
        <c:tickLblPos val="nextTo"/>
        <c:crossAx val="332944752"/>
        <c:crosses val="autoZero"/>
        <c:auto val="1"/>
        <c:lblAlgn val="ctr"/>
        <c:lblOffset val="100"/>
        <c:noMultiLvlLbl val="0"/>
      </c:catAx>
      <c:valAx>
        <c:axId val="33294475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32944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0062754155859E-2"/>
          <c:y val="5.1570367526541941E-2"/>
          <c:w val="0.96119874491688284"/>
          <c:h val="0.89685926494691615"/>
        </c:manualLayout>
      </c:layout>
      <c:stockChart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'Mecnismes us'!$D$14:$D$21</c:f>
              <c:numCache>
                <c:formatCode>General</c:formatCode>
                <c:ptCount val="8"/>
                <c:pt idx="0">
                  <c:v>1</c:v>
                </c:pt>
                <c:pt idx="1">
                  <c:v>1.2</c:v>
                </c:pt>
                <c:pt idx="2">
                  <c:v>1.33</c:v>
                </c:pt>
                <c:pt idx="5">
                  <c:v>1</c:v>
                </c:pt>
                <c:pt idx="6">
                  <c:v>1</c:v>
                </c:pt>
                <c:pt idx="7">
                  <c:v>1.03</c:v>
                </c:pt>
              </c:numCache>
            </c:numRef>
          </c: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'Mecnismes us'!$E$14:$E$21</c:f>
              <c:numCache>
                <c:formatCode>General</c:formatCode>
                <c:ptCount val="8"/>
                <c:pt idx="0">
                  <c:v>1</c:v>
                </c:pt>
                <c:pt idx="1">
                  <c:v>1.03</c:v>
                </c:pt>
                <c:pt idx="2">
                  <c:v>1.1499999999999999</c:v>
                </c:pt>
                <c:pt idx="5">
                  <c:v>1</c:v>
                </c:pt>
                <c:pt idx="6">
                  <c:v>0.91</c:v>
                </c:pt>
                <c:pt idx="7">
                  <c:v>0.94</c:v>
                </c:pt>
              </c:numCache>
            </c:numRef>
          </c: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8E002F"/>
              </a:solidFill>
              <a:ln w="9525">
                <a:noFill/>
              </a:ln>
              <a:effectLst/>
            </c:spPr>
          </c:marker>
          <c:val>
            <c:numRef>
              <c:f>'Mecnismes us'!$F$14:$F$21</c:f>
              <c:numCache>
                <c:formatCode>General</c:formatCode>
                <c:ptCount val="8"/>
                <c:pt idx="0">
                  <c:v>1</c:v>
                </c:pt>
                <c:pt idx="1">
                  <c:v>1.1100000000000001</c:v>
                </c:pt>
                <c:pt idx="2">
                  <c:v>1.24</c:v>
                </c:pt>
                <c:pt idx="5">
                  <c:v>1</c:v>
                </c:pt>
                <c:pt idx="6">
                  <c:v>0.95</c:v>
                </c:pt>
                <c:pt idx="7">
                  <c:v>0.98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432191416"/>
        <c:axId val="432191808"/>
      </c:stockChart>
      <c:catAx>
        <c:axId val="432191416"/>
        <c:scaling>
          <c:orientation val="minMax"/>
        </c:scaling>
        <c:delete val="1"/>
        <c:axPos val="b"/>
        <c:majorTickMark val="none"/>
        <c:minorTickMark val="none"/>
        <c:tickLblPos val="nextTo"/>
        <c:crossAx val="432191808"/>
        <c:crosses val="autoZero"/>
        <c:auto val="1"/>
        <c:lblAlgn val="ctr"/>
        <c:lblOffset val="100"/>
        <c:noMultiLvlLbl val="0"/>
      </c:catAx>
      <c:valAx>
        <c:axId val="432191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219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'Mecnismes us'!$A$14:$A$22</c:f>
              <c:numCache>
                <c:formatCode>0.0%</c:formatCode>
                <c:ptCount val="9"/>
                <c:pt idx="0">
                  <c:v>0.58289999999999997</c:v>
                </c:pt>
                <c:pt idx="1">
                  <c:v>0.69230000000000003</c:v>
                </c:pt>
                <c:pt idx="2">
                  <c:v>0.74329999999999996</c:v>
                </c:pt>
                <c:pt idx="3">
                  <c:v>0.65890000000000004</c:v>
                </c:pt>
                <c:pt idx="5">
                  <c:v>0.92679999999999996</c:v>
                </c:pt>
                <c:pt idx="6">
                  <c:v>0.84340000000000004</c:v>
                </c:pt>
                <c:pt idx="7">
                  <c:v>0.9083</c:v>
                </c:pt>
                <c:pt idx="8">
                  <c:v>0.8992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2192592"/>
        <c:axId val="432192984"/>
      </c:barChart>
      <c:catAx>
        <c:axId val="432192592"/>
        <c:scaling>
          <c:orientation val="minMax"/>
        </c:scaling>
        <c:delete val="1"/>
        <c:axPos val="b"/>
        <c:majorTickMark val="none"/>
        <c:minorTickMark val="none"/>
        <c:tickLblPos val="nextTo"/>
        <c:crossAx val="432192984"/>
        <c:crosses val="autoZero"/>
        <c:auto val="1"/>
        <c:lblAlgn val="ctr"/>
        <c:lblOffset val="100"/>
        <c:noMultiLvlLbl val="0"/>
      </c:catAx>
      <c:valAx>
        <c:axId val="4321929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3219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Lit>
              <c:ptCount val="15"/>
              <c:pt idx="0">
                <c:v>4</c:v>
              </c:pt>
              <c:pt idx="1">
                <c:v>5</c:v>
              </c:pt>
              <c:pt idx="2">
                <c:v>6</c:v>
              </c:pt>
              <c:pt idx="3">
                <c:v>7</c:v>
              </c:pt>
              <c:pt idx="4">
                <c:v>8</c:v>
              </c:pt>
              <c:pt idx="5">
                <c:v>9</c:v>
              </c:pt>
              <c:pt idx="6">
                <c:v>10</c:v>
              </c:pt>
              <c:pt idx="7">
                <c:v>11</c:v>
              </c:pt>
              <c:pt idx="8">
                <c:v>12</c:v>
              </c:pt>
              <c:pt idx="9">
                <c:v>13</c:v>
              </c:pt>
              <c:pt idx="10">
                <c:v>14</c:v>
              </c:pt>
              <c:pt idx="11">
                <c:v>15</c:v>
              </c:pt>
              <c:pt idx="12">
                <c:v>16</c:v>
              </c:pt>
              <c:pt idx="13">
                <c:v>17</c:v>
              </c:pt>
              <c:pt idx="14">
                <c:v>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'Mecnismes us'!$D$29:$D$46</c:f>
              <c:numCache>
                <c:formatCode>General</c:formatCode>
                <c:ptCount val="15"/>
                <c:pt idx="2">
                  <c:v>1</c:v>
                </c:pt>
                <c:pt idx="3">
                  <c:v>1.0900000000000001</c:v>
                </c:pt>
                <c:pt idx="4">
                  <c:v>1.21</c:v>
                </c:pt>
                <c:pt idx="7">
                  <c:v>1</c:v>
                </c:pt>
                <c:pt idx="8">
                  <c:v>0.93</c:v>
                </c:pt>
                <c:pt idx="9">
                  <c:v>1.1399999999999999</c:v>
                </c:pt>
                <c:pt idx="12">
                  <c:v>1</c:v>
                </c:pt>
                <c:pt idx="13">
                  <c:v>1.29</c:v>
                </c:pt>
                <c:pt idx="14">
                  <c:v>1.07</c:v>
                </c:pt>
              </c:numCache>
            </c:numRef>
          </c: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Lit>
              <c:ptCount val="15"/>
              <c:pt idx="0">
                <c:v>4</c:v>
              </c:pt>
              <c:pt idx="1">
                <c:v>5</c:v>
              </c:pt>
              <c:pt idx="2">
                <c:v>6</c:v>
              </c:pt>
              <c:pt idx="3">
                <c:v>7</c:v>
              </c:pt>
              <c:pt idx="4">
                <c:v>8</c:v>
              </c:pt>
              <c:pt idx="5">
                <c:v>9</c:v>
              </c:pt>
              <c:pt idx="6">
                <c:v>10</c:v>
              </c:pt>
              <c:pt idx="7">
                <c:v>11</c:v>
              </c:pt>
              <c:pt idx="8">
                <c:v>12</c:v>
              </c:pt>
              <c:pt idx="9">
                <c:v>13</c:v>
              </c:pt>
              <c:pt idx="10">
                <c:v>14</c:v>
              </c:pt>
              <c:pt idx="11">
                <c:v>15</c:v>
              </c:pt>
              <c:pt idx="12">
                <c:v>16</c:v>
              </c:pt>
              <c:pt idx="13">
                <c:v>17</c:v>
              </c:pt>
              <c:pt idx="14">
                <c:v>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'Mecnismes us'!$E$29:$E$46</c:f>
              <c:numCache>
                <c:formatCode>General</c:formatCode>
                <c:ptCount val="15"/>
                <c:pt idx="2">
                  <c:v>1</c:v>
                </c:pt>
                <c:pt idx="3">
                  <c:v>0.84</c:v>
                </c:pt>
                <c:pt idx="4">
                  <c:v>0.96</c:v>
                </c:pt>
                <c:pt idx="7">
                  <c:v>1</c:v>
                </c:pt>
                <c:pt idx="8">
                  <c:v>0.6</c:v>
                </c:pt>
                <c:pt idx="9">
                  <c:v>0.77</c:v>
                </c:pt>
                <c:pt idx="12">
                  <c:v>1</c:v>
                </c:pt>
                <c:pt idx="13">
                  <c:v>0.83</c:v>
                </c:pt>
                <c:pt idx="14">
                  <c:v>0.67</c:v>
                </c:pt>
              </c:numCache>
            </c:numRef>
          </c: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8E002F"/>
              </a:solidFill>
              <a:ln w="9525">
                <a:noFill/>
              </a:ln>
              <a:effectLst/>
            </c:spPr>
          </c:marker>
          <c:cat>
            <c:strLit>
              <c:ptCount val="15"/>
              <c:pt idx="0">
                <c:v>4</c:v>
              </c:pt>
              <c:pt idx="1">
                <c:v>5</c:v>
              </c:pt>
              <c:pt idx="2">
                <c:v>6</c:v>
              </c:pt>
              <c:pt idx="3">
                <c:v>7</c:v>
              </c:pt>
              <c:pt idx="4">
                <c:v>8</c:v>
              </c:pt>
              <c:pt idx="5">
                <c:v>9</c:v>
              </c:pt>
              <c:pt idx="6">
                <c:v>10</c:v>
              </c:pt>
              <c:pt idx="7">
                <c:v>11</c:v>
              </c:pt>
              <c:pt idx="8">
                <c:v>12</c:v>
              </c:pt>
              <c:pt idx="9">
                <c:v>13</c:v>
              </c:pt>
              <c:pt idx="10">
                <c:v>14</c:v>
              </c:pt>
              <c:pt idx="11">
                <c:v>15</c:v>
              </c:pt>
              <c:pt idx="12">
                <c:v>16</c:v>
              </c:pt>
              <c:pt idx="13">
                <c:v>17</c:v>
              </c:pt>
              <c:pt idx="14">
                <c:v>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'Mecnismes us'!$F$29:$F$46</c:f>
              <c:numCache>
                <c:formatCode>General</c:formatCode>
                <c:ptCount val="15"/>
                <c:pt idx="2">
                  <c:v>1</c:v>
                </c:pt>
                <c:pt idx="3">
                  <c:v>0.96</c:v>
                </c:pt>
                <c:pt idx="4">
                  <c:v>1.08</c:v>
                </c:pt>
                <c:pt idx="7">
                  <c:v>1</c:v>
                </c:pt>
                <c:pt idx="8">
                  <c:v>0.74</c:v>
                </c:pt>
                <c:pt idx="9">
                  <c:v>0.93</c:v>
                </c:pt>
                <c:pt idx="12">
                  <c:v>1</c:v>
                </c:pt>
                <c:pt idx="13">
                  <c:v>1.04</c:v>
                </c:pt>
                <c:pt idx="14">
                  <c:v>0.85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432194552"/>
        <c:axId val="367209352"/>
      </c:stockChart>
      <c:catAx>
        <c:axId val="43219455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67209352"/>
        <c:crosses val="autoZero"/>
        <c:auto val="1"/>
        <c:lblAlgn val="ctr"/>
        <c:lblOffset val="100"/>
        <c:noMultiLvlLbl val="0"/>
      </c:catAx>
      <c:valAx>
        <c:axId val="367209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2194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5"/>
              <c:pt idx="0">
                <c:v>5</c:v>
              </c:pt>
              <c:pt idx="1">
                <c:v>6</c:v>
              </c:pt>
              <c:pt idx="2">
                <c:v>7</c:v>
              </c:pt>
              <c:pt idx="3">
                <c:v>8</c:v>
              </c:pt>
              <c:pt idx="4">
                <c:v>9</c:v>
              </c:pt>
              <c:pt idx="5">
                <c:v>10</c:v>
              </c:pt>
              <c:pt idx="6">
                <c:v>11</c:v>
              </c:pt>
              <c:pt idx="7">
                <c:v>12</c:v>
              </c:pt>
              <c:pt idx="8">
                <c:v>13</c:v>
              </c:pt>
              <c:pt idx="9">
                <c:v>14</c:v>
              </c:pt>
              <c:pt idx="10">
                <c:v>15</c:v>
              </c:pt>
              <c:pt idx="11">
                <c:v>16</c:v>
              </c:pt>
              <c:pt idx="12">
                <c:v>17</c:v>
              </c:pt>
              <c:pt idx="13">
                <c:v>18</c:v>
              </c:pt>
              <c:pt idx="14">
                <c:v>19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'Mecnismes us'!$A$29:$A$47</c:f>
              <c:numCache>
                <c:formatCode>0.0%</c:formatCode>
                <c:ptCount val="15"/>
                <c:pt idx="1">
                  <c:v>0.51819999999999999</c:v>
                </c:pt>
                <c:pt idx="2" formatCode="0%">
                  <c:v>0.47989999999999999</c:v>
                </c:pt>
                <c:pt idx="3">
                  <c:v>0.57530000000000003</c:v>
                </c:pt>
                <c:pt idx="4">
                  <c:v>0.52359999999999995</c:v>
                </c:pt>
                <c:pt idx="6" formatCode="0%">
                  <c:v>0.2697</c:v>
                </c:pt>
                <c:pt idx="7">
                  <c:v>0.21920000000000001</c:v>
                </c:pt>
                <c:pt idx="8" formatCode="0%">
                  <c:v>0.28999999999999998</c:v>
                </c:pt>
                <c:pt idx="9">
                  <c:v>0.2611</c:v>
                </c:pt>
                <c:pt idx="11" formatCode="0%">
                  <c:v>0.2097</c:v>
                </c:pt>
                <c:pt idx="12">
                  <c:v>0.2351</c:v>
                </c:pt>
                <c:pt idx="13" formatCode="0%">
                  <c:v>0.21029999999999999</c:v>
                </c:pt>
                <c:pt idx="14">
                  <c:v>0.21729999999999999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210136"/>
        <c:axId val="367210528"/>
      </c:barChart>
      <c:catAx>
        <c:axId val="36721013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67210528"/>
        <c:crosses val="autoZero"/>
        <c:auto val="1"/>
        <c:lblAlgn val="ctr"/>
        <c:lblOffset val="100"/>
        <c:noMultiLvlLbl val="0"/>
      </c:catAx>
      <c:valAx>
        <c:axId val="3672105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67210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'Mecnismes us'!$D$56:$D$73</c:f>
              <c:numCache>
                <c:formatCode>General</c:formatCode>
                <c:ptCount val="18"/>
                <c:pt idx="0">
                  <c:v>1</c:v>
                </c:pt>
                <c:pt idx="1">
                  <c:v>1.1000000000000001</c:v>
                </c:pt>
                <c:pt idx="2">
                  <c:v>1.22</c:v>
                </c:pt>
                <c:pt idx="5">
                  <c:v>1</c:v>
                </c:pt>
                <c:pt idx="6">
                  <c:v>1.1100000000000001</c:v>
                </c:pt>
                <c:pt idx="7">
                  <c:v>1.01</c:v>
                </c:pt>
                <c:pt idx="10">
                  <c:v>1</c:v>
                </c:pt>
                <c:pt idx="11">
                  <c:v>1.05</c:v>
                </c:pt>
                <c:pt idx="12">
                  <c:v>1.25</c:v>
                </c:pt>
                <c:pt idx="15">
                  <c:v>1</c:v>
                </c:pt>
                <c:pt idx="16">
                  <c:v>0.98</c:v>
                </c:pt>
                <c:pt idx="17">
                  <c:v>1.05</c:v>
                </c:pt>
              </c:numCache>
            </c:numRef>
          </c: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'Mecnismes us'!$E$56:$E$73</c:f>
              <c:numCache>
                <c:formatCode>General</c:formatCode>
                <c:ptCount val="18"/>
                <c:pt idx="0">
                  <c:v>1</c:v>
                </c:pt>
                <c:pt idx="1">
                  <c:v>0.86</c:v>
                </c:pt>
                <c:pt idx="2">
                  <c:v>0.97</c:v>
                </c:pt>
                <c:pt idx="5">
                  <c:v>1</c:v>
                </c:pt>
                <c:pt idx="6">
                  <c:v>0.88</c:v>
                </c:pt>
                <c:pt idx="7">
                  <c:v>0.79</c:v>
                </c:pt>
                <c:pt idx="10">
                  <c:v>1</c:v>
                </c:pt>
                <c:pt idx="11">
                  <c:v>0.79</c:v>
                </c:pt>
                <c:pt idx="12">
                  <c:v>0.97</c:v>
                </c:pt>
                <c:pt idx="15">
                  <c:v>1</c:v>
                </c:pt>
                <c:pt idx="16">
                  <c:v>0.78</c:v>
                </c:pt>
                <c:pt idx="17">
                  <c:v>0.84</c:v>
                </c:pt>
              </c:numCache>
            </c:numRef>
          </c: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6C0024"/>
              </a:solidFill>
              <a:ln w="9525">
                <a:noFill/>
              </a:ln>
              <a:effectLst/>
            </c:spPr>
          </c:marker>
          <c:val>
            <c:numRef>
              <c:f>'Mecnismes us'!$F$56:$F$73</c:f>
              <c:numCache>
                <c:formatCode>General</c:formatCode>
                <c:ptCount val="18"/>
                <c:pt idx="0">
                  <c:v>1</c:v>
                </c:pt>
                <c:pt idx="1">
                  <c:v>0.97</c:v>
                </c:pt>
                <c:pt idx="2">
                  <c:v>1.08</c:v>
                </c:pt>
                <c:pt idx="5">
                  <c:v>1</c:v>
                </c:pt>
                <c:pt idx="6">
                  <c:v>0.99</c:v>
                </c:pt>
                <c:pt idx="7">
                  <c:v>0.89</c:v>
                </c:pt>
                <c:pt idx="10">
                  <c:v>1</c:v>
                </c:pt>
                <c:pt idx="11">
                  <c:v>0.91</c:v>
                </c:pt>
                <c:pt idx="12">
                  <c:v>1.1000000000000001</c:v>
                </c:pt>
                <c:pt idx="15">
                  <c:v>1</c:v>
                </c:pt>
                <c:pt idx="16">
                  <c:v>0.88</c:v>
                </c:pt>
                <c:pt idx="17">
                  <c:v>0.94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367212096"/>
        <c:axId val="367212488"/>
      </c:stockChart>
      <c:catAx>
        <c:axId val="367212096"/>
        <c:scaling>
          <c:orientation val="minMax"/>
        </c:scaling>
        <c:delete val="1"/>
        <c:axPos val="b"/>
        <c:majorTickMark val="none"/>
        <c:minorTickMark val="none"/>
        <c:tickLblPos val="nextTo"/>
        <c:crossAx val="367212488"/>
        <c:crosses val="autoZero"/>
        <c:auto val="1"/>
        <c:lblAlgn val="ctr"/>
        <c:lblOffset val="100"/>
        <c:noMultiLvlLbl val="0"/>
      </c:catAx>
      <c:valAx>
        <c:axId val="367212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721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'Mecnismes us'!$A$56:$A$74</c:f>
              <c:numCache>
                <c:formatCode>0.0%</c:formatCode>
                <c:ptCount val="19"/>
                <c:pt idx="0">
                  <c:v>0.59660000000000002</c:v>
                </c:pt>
                <c:pt idx="1">
                  <c:v>0.63690000000000002</c:v>
                </c:pt>
                <c:pt idx="2">
                  <c:v>0.67369999999999997</c:v>
                </c:pt>
                <c:pt idx="3">
                  <c:v>0.63280000000000003</c:v>
                </c:pt>
                <c:pt idx="5" formatCode="0%">
                  <c:v>0.55979999999999996</c:v>
                </c:pt>
                <c:pt idx="6" formatCode="0%">
                  <c:v>0.53890000000000005</c:v>
                </c:pt>
                <c:pt idx="7">
                  <c:v>0.48680000000000001</c:v>
                </c:pt>
                <c:pt idx="8">
                  <c:v>0.53280000000000005</c:v>
                </c:pt>
                <c:pt idx="10">
                  <c:v>0.49390000000000001</c:v>
                </c:pt>
                <c:pt idx="11">
                  <c:v>0.46729999999999999</c:v>
                </c:pt>
                <c:pt idx="12">
                  <c:v>0.55700000000000005</c:v>
                </c:pt>
                <c:pt idx="13">
                  <c:v>0.50529999999999997</c:v>
                </c:pt>
                <c:pt idx="15">
                  <c:v>0.41370000000000001</c:v>
                </c:pt>
                <c:pt idx="16">
                  <c:v>0.4622</c:v>
                </c:pt>
                <c:pt idx="17">
                  <c:v>0.44600000000000001</c:v>
                </c:pt>
                <c:pt idx="18">
                  <c:v>0.436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868664"/>
        <c:axId val="349869056"/>
      </c:barChart>
      <c:catAx>
        <c:axId val="349868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349869056"/>
        <c:crosses val="autoZero"/>
        <c:auto val="1"/>
        <c:lblAlgn val="ctr"/>
        <c:lblOffset val="100"/>
        <c:noMultiLvlLbl val="0"/>
      </c:catAx>
      <c:valAx>
        <c:axId val="3498690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9868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Info!$A$10:$A$23</c:f>
              <c:numCache>
                <c:formatCode>General</c:formatCode>
                <c:ptCount val="14"/>
              </c:numCache>
            </c:numRef>
          </c:cat>
          <c:val>
            <c:numRef>
              <c:f>Info!$B$10:$B$23</c:f>
              <c:numCache>
                <c:formatCode>0.0%</c:formatCode>
                <c:ptCount val="14"/>
                <c:pt idx="0">
                  <c:v>0.66279999999999994</c:v>
                </c:pt>
                <c:pt idx="1">
                  <c:v>0.56630000000000003</c:v>
                </c:pt>
                <c:pt idx="2">
                  <c:v>0.64329999999999998</c:v>
                </c:pt>
                <c:pt idx="3">
                  <c:v>0.63109999999999999</c:v>
                </c:pt>
                <c:pt idx="5">
                  <c:v>0.74339999999999995</c:v>
                </c:pt>
                <c:pt idx="6">
                  <c:v>0.67989999999999995</c:v>
                </c:pt>
                <c:pt idx="7">
                  <c:v>0.72670000000000001</c:v>
                </c:pt>
                <c:pt idx="8">
                  <c:v>0.72140000000000004</c:v>
                </c:pt>
                <c:pt idx="10">
                  <c:v>0.82410000000000005</c:v>
                </c:pt>
                <c:pt idx="11">
                  <c:v>0.79049999999999998</c:v>
                </c:pt>
                <c:pt idx="12">
                  <c:v>0.83330000000000004</c:v>
                </c:pt>
                <c:pt idx="13">
                  <c:v>0.81769999999999998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363128"/>
        <c:axId val="360363520"/>
      </c:barChart>
      <c:catAx>
        <c:axId val="360363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0363520"/>
        <c:crosses val="autoZero"/>
        <c:auto val="1"/>
        <c:lblAlgn val="ctr"/>
        <c:lblOffset val="100"/>
        <c:noMultiLvlLbl val="0"/>
      </c:catAx>
      <c:valAx>
        <c:axId val="3603635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6036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Consistència!$D$9:$D$26</c:f>
              <c:numCache>
                <c:formatCode>General</c:formatCode>
                <c:ptCount val="18"/>
                <c:pt idx="0">
                  <c:v>1</c:v>
                </c:pt>
                <c:pt idx="1">
                  <c:v>1.02</c:v>
                </c:pt>
                <c:pt idx="2">
                  <c:v>1.03</c:v>
                </c:pt>
                <c:pt idx="5">
                  <c:v>1</c:v>
                </c:pt>
                <c:pt idx="6">
                  <c:v>1.06</c:v>
                </c:pt>
                <c:pt idx="7">
                  <c:v>1.1100000000000001</c:v>
                </c:pt>
                <c:pt idx="10">
                  <c:v>1</c:v>
                </c:pt>
                <c:pt idx="11">
                  <c:v>0.96</c:v>
                </c:pt>
                <c:pt idx="12">
                  <c:v>1.1399999999999999</c:v>
                </c:pt>
                <c:pt idx="15">
                  <c:v>1</c:v>
                </c:pt>
                <c:pt idx="16">
                  <c:v>1.08</c:v>
                </c:pt>
                <c:pt idx="17">
                  <c:v>1.1100000000000001</c:v>
                </c:pt>
              </c:numCache>
            </c:numRef>
          </c: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Consistència!$E$9:$E$26</c:f>
              <c:numCache>
                <c:formatCode>General</c:formatCode>
                <c:ptCount val="18"/>
                <c:pt idx="0">
                  <c:v>1</c:v>
                </c:pt>
                <c:pt idx="1">
                  <c:v>0.91</c:v>
                </c:pt>
                <c:pt idx="2">
                  <c:v>0.93</c:v>
                </c:pt>
                <c:pt idx="5">
                  <c:v>1</c:v>
                </c:pt>
                <c:pt idx="6">
                  <c:v>0.91</c:v>
                </c:pt>
                <c:pt idx="7">
                  <c:v>0.97</c:v>
                </c:pt>
                <c:pt idx="10">
                  <c:v>1</c:v>
                </c:pt>
                <c:pt idx="11">
                  <c:v>0.56000000000000005</c:v>
                </c:pt>
                <c:pt idx="12">
                  <c:v>0.69</c:v>
                </c:pt>
                <c:pt idx="15">
                  <c:v>1</c:v>
                </c:pt>
                <c:pt idx="16">
                  <c:v>0.94</c:v>
                </c:pt>
                <c:pt idx="17">
                  <c:v>0.98</c:v>
                </c:pt>
              </c:numCache>
            </c:numRef>
          </c: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4142F"/>
              </a:solidFill>
              <a:ln w="9525">
                <a:noFill/>
              </a:ln>
              <a:effectLst/>
            </c:spPr>
          </c:marker>
          <c:val>
            <c:numRef>
              <c:f>Consistència!$F$9:$F$26</c:f>
              <c:numCache>
                <c:formatCode>General</c:formatCode>
                <c:ptCount val="18"/>
                <c:pt idx="0">
                  <c:v>1</c:v>
                </c:pt>
                <c:pt idx="1">
                  <c:v>0.97</c:v>
                </c:pt>
                <c:pt idx="2">
                  <c:v>0.98</c:v>
                </c:pt>
                <c:pt idx="5">
                  <c:v>1</c:v>
                </c:pt>
                <c:pt idx="6">
                  <c:v>0.98</c:v>
                </c:pt>
                <c:pt idx="7">
                  <c:v>1.03</c:v>
                </c:pt>
                <c:pt idx="10">
                  <c:v>1</c:v>
                </c:pt>
                <c:pt idx="11">
                  <c:v>0.73</c:v>
                </c:pt>
                <c:pt idx="12">
                  <c:v>0.89</c:v>
                </c:pt>
                <c:pt idx="15">
                  <c:v>1</c:v>
                </c:pt>
                <c:pt idx="16">
                  <c:v>1.01</c:v>
                </c:pt>
                <c:pt idx="17">
                  <c:v>1.04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388093192"/>
        <c:axId val="388093584"/>
      </c:stockChart>
      <c:catAx>
        <c:axId val="388093192"/>
        <c:scaling>
          <c:orientation val="minMax"/>
        </c:scaling>
        <c:delete val="1"/>
        <c:axPos val="b"/>
        <c:majorTickMark val="none"/>
        <c:minorTickMark val="none"/>
        <c:tickLblPos val="nextTo"/>
        <c:crossAx val="388093584"/>
        <c:crosses val="autoZero"/>
        <c:auto val="1"/>
        <c:lblAlgn val="ctr"/>
        <c:lblOffset val="100"/>
        <c:noMultiLvlLbl val="0"/>
      </c:catAx>
      <c:valAx>
        <c:axId val="388093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8093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Consistència!$A$9:$A$27</c:f>
              <c:numCache>
                <c:formatCode>0.0%</c:formatCode>
                <c:ptCount val="19"/>
                <c:pt idx="0">
                  <c:v>0.79610000000000003</c:v>
                </c:pt>
                <c:pt idx="1">
                  <c:v>0.75960000000000005</c:v>
                </c:pt>
                <c:pt idx="2">
                  <c:v>0.7742</c:v>
                </c:pt>
                <c:pt idx="3">
                  <c:v>0.77990000000000004</c:v>
                </c:pt>
                <c:pt idx="5">
                  <c:v>0.69879999999999998</c:v>
                </c:pt>
                <c:pt idx="6">
                  <c:v>0.67530000000000001</c:v>
                </c:pt>
                <c:pt idx="7">
                  <c:v>0.70889999999999997</c:v>
                </c:pt>
                <c:pt idx="8">
                  <c:v>0.69540000000000002</c:v>
                </c:pt>
                <c:pt idx="10">
                  <c:v>0.14349999999999999</c:v>
                </c:pt>
                <c:pt idx="11">
                  <c:v>0.1229</c:v>
                </c:pt>
                <c:pt idx="12">
                  <c:v>0.14449999999999999</c:v>
                </c:pt>
                <c:pt idx="13">
                  <c:v>0.13819999999999999</c:v>
                </c:pt>
                <c:pt idx="15">
                  <c:v>0.70199999999999996</c:v>
                </c:pt>
                <c:pt idx="16">
                  <c:v>0.71619999999999995</c:v>
                </c:pt>
                <c:pt idx="17">
                  <c:v>0.73199999999999998</c:v>
                </c:pt>
                <c:pt idx="18">
                  <c:v>0.71450000000000002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01440"/>
        <c:axId val="155801832"/>
      </c:barChart>
      <c:catAx>
        <c:axId val="155801440"/>
        <c:scaling>
          <c:orientation val="minMax"/>
        </c:scaling>
        <c:delete val="1"/>
        <c:axPos val="b"/>
        <c:majorTickMark val="none"/>
        <c:minorTickMark val="none"/>
        <c:tickLblPos val="nextTo"/>
        <c:crossAx val="155801832"/>
        <c:crosses val="autoZero"/>
        <c:auto val="1"/>
        <c:lblAlgn val="ctr"/>
        <c:lblOffset val="100"/>
        <c:noMultiLvlLbl val="0"/>
      </c:catAx>
      <c:valAx>
        <c:axId val="15580183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580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Consistència!$D$38:$D$55</c:f>
              <c:numCache>
                <c:formatCode>General</c:formatCode>
                <c:ptCount val="18"/>
                <c:pt idx="0">
                  <c:v>1</c:v>
                </c:pt>
                <c:pt idx="1">
                  <c:v>0.98</c:v>
                </c:pt>
                <c:pt idx="2">
                  <c:v>1.03</c:v>
                </c:pt>
                <c:pt idx="5">
                  <c:v>1</c:v>
                </c:pt>
                <c:pt idx="6">
                  <c:v>1.04</c:v>
                </c:pt>
                <c:pt idx="7">
                  <c:v>1.05</c:v>
                </c:pt>
                <c:pt idx="10">
                  <c:v>1</c:v>
                </c:pt>
                <c:pt idx="11">
                  <c:v>0.97</c:v>
                </c:pt>
                <c:pt idx="12">
                  <c:v>1</c:v>
                </c:pt>
                <c:pt idx="15">
                  <c:v>1</c:v>
                </c:pt>
                <c:pt idx="16">
                  <c:v>0.98</c:v>
                </c:pt>
                <c:pt idx="17">
                  <c:v>1.06</c:v>
                </c:pt>
              </c:numCache>
            </c:numRef>
          </c: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Consistència!$E$38:$E$55</c:f>
              <c:numCache>
                <c:formatCode>General</c:formatCode>
                <c:ptCount val="18"/>
                <c:pt idx="0">
                  <c:v>1</c:v>
                </c:pt>
                <c:pt idx="1">
                  <c:v>0.9</c:v>
                </c:pt>
                <c:pt idx="2">
                  <c:v>0.95</c:v>
                </c:pt>
                <c:pt idx="5">
                  <c:v>1</c:v>
                </c:pt>
                <c:pt idx="6">
                  <c:v>0.94</c:v>
                </c:pt>
                <c:pt idx="7">
                  <c:v>0.97</c:v>
                </c:pt>
                <c:pt idx="10">
                  <c:v>1</c:v>
                </c:pt>
                <c:pt idx="11">
                  <c:v>0.82</c:v>
                </c:pt>
                <c:pt idx="12">
                  <c:v>0.86</c:v>
                </c:pt>
                <c:pt idx="15">
                  <c:v>1</c:v>
                </c:pt>
                <c:pt idx="16">
                  <c:v>0.77</c:v>
                </c:pt>
                <c:pt idx="17">
                  <c:v>0.85</c:v>
                </c:pt>
              </c:numCache>
            </c:numRef>
          </c: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4142F"/>
              </a:solidFill>
              <a:ln w="9525">
                <a:noFill/>
              </a:ln>
              <a:effectLst/>
            </c:spPr>
          </c:marker>
          <c:val>
            <c:numRef>
              <c:f>Consistència!$F$38:$F$55</c:f>
              <c:numCache>
                <c:formatCode>General</c:formatCode>
                <c:ptCount val="18"/>
                <c:pt idx="0">
                  <c:v>1</c:v>
                </c:pt>
                <c:pt idx="1">
                  <c:v>0.94</c:v>
                </c:pt>
                <c:pt idx="2">
                  <c:v>0.99</c:v>
                </c:pt>
                <c:pt idx="5">
                  <c:v>1</c:v>
                </c:pt>
                <c:pt idx="6">
                  <c:v>0.99</c:v>
                </c:pt>
                <c:pt idx="7">
                  <c:v>1.01</c:v>
                </c:pt>
                <c:pt idx="10">
                  <c:v>1</c:v>
                </c:pt>
                <c:pt idx="11">
                  <c:v>0.89</c:v>
                </c:pt>
                <c:pt idx="12">
                  <c:v>0.93</c:v>
                </c:pt>
                <c:pt idx="15">
                  <c:v>1</c:v>
                </c:pt>
                <c:pt idx="16">
                  <c:v>0.87</c:v>
                </c:pt>
                <c:pt idx="17">
                  <c:v>0.95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349559456"/>
        <c:axId val="349559848"/>
      </c:stockChart>
      <c:catAx>
        <c:axId val="349559456"/>
        <c:scaling>
          <c:orientation val="minMax"/>
        </c:scaling>
        <c:delete val="1"/>
        <c:axPos val="b"/>
        <c:majorTickMark val="none"/>
        <c:minorTickMark val="none"/>
        <c:tickLblPos val="nextTo"/>
        <c:crossAx val="349559848"/>
        <c:crosses val="autoZero"/>
        <c:auto val="1"/>
        <c:lblAlgn val="ctr"/>
        <c:lblOffset val="100"/>
        <c:noMultiLvlLbl val="0"/>
      </c:catAx>
      <c:valAx>
        <c:axId val="349559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955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Consistència!$A$38:$A$57</c:f>
              <c:numCache>
                <c:formatCode>0.0%</c:formatCode>
                <c:ptCount val="20"/>
                <c:pt idx="0">
                  <c:v>0.84219999999999995</c:v>
                </c:pt>
                <c:pt idx="1">
                  <c:v>0.81299999999999994</c:v>
                </c:pt>
                <c:pt idx="2">
                  <c:v>0.83199999999999996</c:v>
                </c:pt>
                <c:pt idx="3">
                  <c:v>0.83130000000000004</c:v>
                </c:pt>
                <c:pt idx="5">
                  <c:v>0.83279999999999998</c:v>
                </c:pt>
                <c:pt idx="6">
                  <c:v>0.81920000000000004</c:v>
                </c:pt>
                <c:pt idx="7">
                  <c:v>0.85509999999999997</c:v>
                </c:pt>
                <c:pt idx="8">
                  <c:v>0.83550000000000002</c:v>
                </c:pt>
                <c:pt idx="10">
                  <c:v>0.60629999999999995</c:v>
                </c:pt>
                <c:pt idx="11">
                  <c:v>0.5524</c:v>
                </c:pt>
                <c:pt idx="12">
                  <c:v>0.60389999999999999</c:v>
                </c:pt>
                <c:pt idx="13">
                  <c:v>0.59099999999999997</c:v>
                </c:pt>
                <c:pt idx="15">
                  <c:v>0.41310000000000002</c:v>
                </c:pt>
                <c:pt idx="16">
                  <c:v>0.42270000000000002</c:v>
                </c:pt>
                <c:pt idx="17">
                  <c:v>0.44969999999999999</c:v>
                </c:pt>
                <c:pt idx="18">
                  <c:v>0.42630000000000001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560632"/>
        <c:axId val="371017672"/>
      </c:barChart>
      <c:catAx>
        <c:axId val="349560632"/>
        <c:scaling>
          <c:orientation val="minMax"/>
        </c:scaling>
        <c:delete val="1"/>
        <c:axPos val="b"/>
        <c:majorTickMark val="none"/>
        <c:minorTickMark val="none"/>
        <c:tickLblPos val="nextTo"/>
        <c:crossAx val="371017672"/>
        <c:crosses val="autoZero"/>
        <c:auto val="1"/>
        <c:lblAlgn val="ctr"/>
        <c:lblOffset val="100"/>
        <c:noMultiLvlLbl val="0"/>
      </c:catAx>
      <c:valAx>
        <c:axId val="3710176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9560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Consistència!$D$65:$D$77</c:f>
              <c:numCache>
                <c:formatCode>General</c:formatCode>
                <c:ptCount val="13"/>
                <c:pt idx="0">
                  <c:v>1</c:v>
                </c:pt>
                <c:pt idx="1">
                  <c:v>0.97</c:v>
                </c:pt>
                <c:pt idx="2">
                  <c:v>1.41</c:v>
                </c:pt>
                <c:pt idx="5">
                  <c:v>1</c:v>
                </c:pt>
                <c:pt idx="6">
                  <c:v>0.99</c:v>
                </c:pt>
                <c:pt idx="7">
                  <c:v>1.1000000000000001</c:v>
                </c:pt>
                <c:pt idx="10">
                  <c:v>1</c:v>
                </c:pt>
                <c:pt idx="11">
                  <c:v>1.06</c:v>
                </c:pt>
                <c:pt idx="12">
                  <c:v>1.06</c:v>
                </c:pt>
              </c:numCache>
            </c:numRef>
          </c: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val>
            <c:numRef>
              <c:f>Consistència!$E$65:$E$77</c:f>
              <c:numCache>
                <c:formatCode>General</c:formatCode>
                <c:ptCount val="13"/>
                <c:pt idx="0">
                  <c:v>1</c:v>
                </c:pt>
                <c:pt idx="1">
                  <c:v>0.61</c:v>
                </c:pt>
                <c:pt idx="2">
                  <c:v>0.94</c:v>
                </c:pt>
                <c:pt idx="5">
                  <c:v>1</c:v>
                </c:pt>
                <c:pt idx="6">
                  <c:v>0.81</c:v>
                </c:pt>
                <c:pt idx="7">
                  <c:v>0.91</c:v>
                </c:pt>
                <c:pt idx="10">
                  <c:v>1</c:v>
                </c:pt>
                <c:pt idx="11">
                  <c:v>0.93</c:v>
                </c:pt>
                <c:pt idx="12">
                  <c:v>0.92</c:v>
                </c:pt>
              </c:numCache>
            </c:numRef>
          </c: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4142F"/>
              </a:solidFill>
              <a:ln w="9525">
                <a:noFill/>
              </a:ln>
              <a:effectLst/>
            </c:spPr>
          </c:marker>
          <c:val>
            <c:numRef>
              <c:f>Consistència!$F$65:$F$77</c:f>
              <c:numCache>
                <c:formatCode>General</c:formatCode>
                <c:ptCount val="13"/>
                <c:pt idx="0">
                  <c:v>1</c:v>
                </c:pt>
                <c:pt idx="1">
                  <c:v>0.77</c:v>
                </c:pt>
                <c:pt idx="2">
                  <c:v>1.1499999999999999</c:v>
                </c:pt>
                <c:pt idx="5">
                  <c:v>1</c:v>
                </c:pt>
                <c:pt idx="6">
                  <c:v>0.9</c:v>
                </c:pt>
                <c:pt idx="7">
                  <c:v>1</c:v>
                </c:pt>
                <c:pt idx="10">
                  <c:v>1</c:v>
                </c:pt>
                <c:pt idx="11">
                  <c:v>0.99</c:v>
                </c:pt>
                <c:pt idx="12">
                  <c:v>0.99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371019240"/>
        <c:axId val="339030032"/>
      </c:stockChart>
      <c:catAx>
        <c:axId val="371019240"/>
        <c:scaling>
          <c:orientation val="minMax"/>
        </c:scaling>
        <c:delete val="1"/>
        <c:axPos val="b"/>
        <c:majorTickMark val="none"/>
        <c:minorTickMark val="none"/>
        <c:tickLblPos val="nextTo"/>
        <c:crossAx val="339030032"/>
        <c:crosses val="autoZero"/>
        <c:auto val="1"/>
        <c:lblAlgn val="ctr"/>
        <c:lblOffset val="100"/>
        <c:noMultiLvlLbl val="0"/>
      </c:catAx>
      <c:valAx>
        <c:axId val="339030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1019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31B3F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Consistència!$A$65:$A$78</c:f>
              <c:numCache>
                <c:formatCode>0.0%</c:formatCode>
                <c:ptCount val="14"/>
                <c:pt idx="0">
                  <c:v>0.24679999999999999</c:v>
                </c:pt>
                <c:pt idx="1">
                  <c:v>0.15260000000000001</c:v>
                </c:pt>
                <c:pt idx="2">
                  <c:v>0.22339999999999999</c:v>
                </c:pt>
                <c:pt idx="3">
                  <c:v>0.21429999999999999</c:v>
                </c:pt>
                <c:pt idx="5">
                  <c:v>0.53120000000000001</c:v>
                </c:pt>
                <c:pt idx="6">
                  <c:v>0.4269</c:v>
                </c:pt>
                <c:pt idx="7">
                  <c:v>0.51919999999999999</c:v>
                </c:pt>
                <c:pt idx="8">
                  <c:v>0.49930000000000002</c:v>
                </c:pt>
                <c:pt idx="10">
                  <c:v>0.76100000000000001</c:v>
                </c:pt>
                <c:pt idx="11">
                  <c:v>0.7792</c:v>
                </c:pt>
                <c:pt idx="12">
                  <c:v>0.74780000000000002</c:v>
                </c:pt>
                <c:pt idx="13">
                  <c:v>0.76239999999999997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030816"/>
        <c:axId val="339031208"/>
      </c:barChart>
      <c:catAx>
        <c:axId val="339030816"/>
        <c:scaling>
          <c:orientation val="minMax"/>
        </c:scaling>
        <c:delete val="1"/>
        <c:axPos val="b"/>
        <c:majorTickMark val="none"/>
        <c:minorTickMark val="none"/>
        <c:tickLblPos val="nextTo"/>
        <c:crossAx val="339031208"/>
        <c:crosses val="autoZero"/>
        <c:auto val="1"/>
        <c:lblAlgn val="ctr"/>
        <c:lblOffset val="100"/>
        <c:noMultiLvlLbl val="0"/>
      </c:catAx>
      <c:valAx>
        <c:axId val="3390312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3903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2625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697" y="1"/>
            <a:ext cx="4302625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324"/>
            <a:ext cx="4302625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697" y="6456324"/>
            <a:ext cx="4302625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4A127AB-FCBC-4CD1-8019-4D7B729AF7D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5034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2625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7" y="1"/>
            <a:ext cx="4302625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324"/>
            <a:ext cx="4302625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7" y="6456324"/>
            <a:ext cx="4302625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2334349-99B8-4484-82CB-8A7EFC3666B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94972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885" indent="-2857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899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05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21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378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53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869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5856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4FFC41-1337-423B-A478-44708350845E}" type="slidenum">
              <a:rPr lang="ca-ES" b="0" smtClean="0"/>
              <a:pPr eaLnBrk="1" hangingPunct="1"/>
              <a:t>1</a:t>
            </a:fld>
            <a:endParaRPr lang="ca-ES" b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ca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86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2636234" y="13767940"/>
            <a:ext cx="2017669" cy="72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F13C3C95-68CA-4581-81D0-9A92A7E498AC}" type="slidenum">
              <a:rPr lang="ca-ES" altLang="es-ES" sz="1200" b="0">
                <a:solidFill>
                  <a:srgbClr val="000000"/>
                </a:solidFill>
                <a:latin typeface="Calibri" pitchFamily="34" charset="0"/>
              </a:rPr>
              <a:pPr algn="r"/>
              <a:t>14</a:t>
            </a:fld>
            <a:endParaRPr lang="ca-ES" altLang="es-ES" sz="12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96988" y="1087438"/>
            <a:ext cx="7248526" cy="54356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62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a-ES" dirty="0" smtClean="0">
              <a:latin typeface="Arial" pitchFamily="34" charset="0"/>
            </a:endParaRPr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885" indent="-2857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899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05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21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378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53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869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5856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13DBE3-74F2-4905-9494-D5F3B90F09EF}" type="slidenum">
              <a:rPr lang="ca-ES" b="0" smtClean="0">
                <a:solidFill>
                  <a:srgbClr val="000000"/>
                </a:solidFill>
              </a:rPr>
              <a:pPr eaLnBrk="1" hangingPunct="1"/>
              <a:t>15</a:t>
            </a:fld>
            <a:endParaRPr lang="ca-E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4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83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2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91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69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34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82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68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3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885" indent="-2857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899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05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21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378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53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869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5856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4FFC41-1337-423B-A478-44708350845E}" type="slidenum">
              <a:rPr lang="ca-ES" b="0" smtClean="0">
                <a:solidFill>
                  <a:srgbClr val="000000"/>
                </a:solidFill>
              </a:rPr>
              <a:pPr eaLnBrk="1" hangingPunct="1"/>
              <a:t>6</a:t>
            </a:fld>
            <a:endParaRPr lang="ca-ES" b="0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ca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13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09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53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3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38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12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47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542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076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232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8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04925" y="1120775"/>
            <a:ext cx="7472363" cy="5603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0" name="Google Shape;390;p7:notes"/>
          <p:cNvSpPr txBox="1">
            <a:spLocks noGrp="1"/>
          </p:cNvSpPr>
          <p:nvPr>
            <p:ph type="body" idx="1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7:notes"/>
          <p:cNvSpPr txBox="1">
            <a:spLocks noGrp="1"/>
          </p:cNvSpPr>
          <p:nvPr>
            <p:ph type="sldNum" idx="12"/>
          </p:nvPr>
        </p:nvSpPr>
        <p:spPr>
          <a:xfrm>
            <a:off x="5621697" y="6456324"/>
            <a:ext cx="4302625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es-ES" sz="1200"/>
              <a:pPr algn="r"/>
              <a:t>7</a:t>
            </a:fld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1062559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33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840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748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139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885" indent="-2857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899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05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21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378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53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869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5856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4FFC41-1337-423B-A478-44708350845E}" type="slidenum">
              <a:rPr lang="ca-ES" b="0" smtClean="0">
                <a:solidFill>
                  <a:srgbClr val="000000"/>
                </a:solidFill>
              </a:rPr>
              <a:pPr eaLnBrk="1" hangingPunct="1"/>
              <a:t>48</a:t>
            </a:fld>
            <a:endParaRPr lang="ca-ES" b="0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ca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052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885" indent="-2857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899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05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21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378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53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869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5856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4FFC41-1337-423B-A478-44708350845E}" type="slidenum">
              <a:rPr lang="ca-ES" b="0" smtClean="0">
                <a:solidFill>
                  <a:srgbClr val="000000"/>
                </a:solidFill>
              </a:rPr>
              <a:pPr eaLnBrk="1" hangingPunct="1"/>
              <a:t>49</a:t>
            </a:fld>
            <a:endParaRPr lang="ca-ES" b="0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ca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60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885" indent="-2857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899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05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218" indent="-22858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378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53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8697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5856" indent="-22858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4FFC41-1337-423B-A478-44708350845E}" type="slidenum">
              <a:rPr lang="ca-ES" b="0" smtClean="0">
                <a:solidFill>
                  <a:srgbClr val="000000"/>
                </a:solidFill>
              </a:rPr>
              <a:pPr eaLnBrk="1" hangingPunct="1"/>
              <a:t>50</a:t>
            </a:fld>
            <a:endParaRPr lang="ca-ES" b="0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ca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5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 txBox="1">
            <a:spLocks noGrp="1" noChangeArrowheads="1"/>
          </p:cNvSpPr>
          <p:nvPr/>
        </p:nvSpPr>
        <p:spPr bwMode="auto">
          <a:xfrm>
            <a:off x="5453377" y="6179254"/>
            <a:ext cx="4173800" cy="32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/>
            <a:fld id="{E04C09D7-D72C-47E3-9F53-8494C93C677D}" type="slidenum">
              <a:rPr lang="ca-ES" altLang="es-ES" sz="1200">
                <a:solidFill>
                  <a:srgbClr val="000000"/>
                </a:solidFill>
              </a:rPr>
              <a:pPr algn="r"/>
              <a:t>8</a:t>
            </a:fld>
            <a:endParaRPr lang="ca-ES" altLang="es-ES" sz="1200">
              <a:solidFill>
                <a:srgbClr val="000000"/>
              </a:solidFill>
            </a:endParaRPr>
          </a:p>
        </p:txBody>
      </p:sp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5408400" y="6708843"/>
            <a:ext cx="4135569" cy="35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 eaLnBrk="0" hangingPunct="0"/>
            <a:fld id="{15B6E33C-F5E0-4C73-9FBD-D6A1DC7718A8}" type="slidenum">
              <a:rPr lang="en-US" altLang="es-E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0" hangingPunct="0"/>
              <a:t>8</a:t>
            </a:fld>
            <a:endParaRPr lang="en-US" altLang="es-E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6725" y="530225"/>
            <a:ext cx="3530600" cy="2647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2830" y="3354421"/>
            <a:ext cx="6998311" cy="317858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</p:spTree>
    <p:extLst>
      <p:ext uri="{BB962C8B-B14F-4D97-AF65-F5344CB8AC3E}">
        <p14:creationId xmlns:p14="http://schemas.microsoft.com/office/powerpoint/2010/main" val="186970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 txBox="1">
            <a:spLocks noGrp="1" noChangeArrowheads="1"/>
          </p:cNvSpPr>
          <p:nvPr/>
        </p:nvSpPr>
        <p:spPr bwMode="auto">
          <a:xfrm>
            <a:off x="5453377" y="6179253"/>
            <a:ext cx="4173800" cy="3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 eaLnBrk="0" hangingPunct="0"/>
            <a:fld id="{5629B519-F0C3-49BB-884B-978DA010EC67}" type="slidenum">
              <a:rPr lang="ca-ES" altLang="es-ES" sz="1200">
                <a:solidFill>
                  <a:srgbClr val="000000"/>
                </a:solidFill>
                <a:latin typeface="Calibri" pitchFamily="34" charset="0"/>
              </a:rPr>
              <a:pPr algn="r" eaLnBrk="0" hangingPunct="0"/>
              <a:t>9</a:t>
            </a:fld>
            <a:endParaRPr lang="ca-ES" altLang="es-E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5455625" y="6180293"/>
            <a:ext cx="4173800" cy="3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 eaLnBrk="0" hangingPunct="0"/>
            <a:fld id="{869A7B72-2EB0-4753-A2F6-BE1DD357FA64}" type="slidenum">
              <a:rPr lang="en-US" altLang="es-ES" sz="12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pPr algn="r" eaLnBrk="0" hangingPunct="0"/>
              <a:t>9</a:t>
            </a:fld>
            <a:endParaRPr lang="en-US" altLang="es-ES" sz="1200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87700" y="487363"/>
            <a:ext cx="3252788" cy="2439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4074" y="3090147"/>
            <a:ext cx="7061278" cy="292783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 sz="700">
              <a:solidFill>
                <a:srgbClr val="8F1736"/>
              </a:solidFill>
              <a:ea typeface="MS Mincho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5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16724" indent="-2756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02652" indent="-22053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43713" indent="-22053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984774" indent="-22053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425835" indent="-22053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866895" indent="-22053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307956" indent="-22053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749017" indent="-22053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015987-18A5-4422-90C4-9F5B4C6319B5}" type="slidenum">
              <a:rPr lang="es-ES" altLang="ca-ES" b="0" smtClean="0">
                <a:solidFill>
                  <a:srgbClr val="000000"/>
                </a:solidFill>
              </a:rPr>
              <a:pPr eaLnBrk="1" hangingPunct="1"/>
              <a:t>10</a:t>
            </a:fld>
            <a:endParaRPr lang="es-ES" altLang="ca-ES" b="0" smtClean="0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87700" y="487363"/>
            <a:ext cx="3252788" cy="24399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ca-E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68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296988" y="1087438"/>
            <a:ext cx="7248526" cy="5435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34349-99B8-4484-82CB-8A7EFC3666B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40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8" name="Google Shape;478;p12:notes"/>
          <p:cNvSpPr txBox="1">
            <a:spLocks noGrp="1"/>
          </p:cNvSpPr>
          <p:nvPr>
            <p:ph type="body" idx="1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2:notes"/>
          <p:cNvSpPr txBox="1">
            <a:spLocks noGrp="1"/>
          </p:cNvSpPr>
          <p:nvPr>
            <p:ph type="sldNum" idx="12"/>
          </p:nvPr>
        </p:nvSpPr>
        <p:spPr>
          <a:xfrm>
            <a:off x="5621697" y="6456324"/>
            <a:ext cx="4302625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es-ES" sz="1200"/>
              <a:pPr algn="r"/>
              <a:t>12</a:t>
            </a:fld>
            <a:endParaRPr sz="1200"/>
          </a:p>
        </p:txBody>
      </p:sp>
    </p:spTree>
    <p:extLst>
      <p:ext uri="{BB962C8B-B14F-4D97-AF65-F5344CB8AC3E}">
        <p14:creationId xmlns:p14="http://schemas.microsoft.com/office/powerpoint/2010/main" val="942942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 txBox="1">
            <a:spLocks noGrp="1" noChangeArrowheads="1"/>
          </p:cNvSpPr>
          <p:nvPr/>
        </p:nvSpPr>
        <p:spPr bwMode="auto">
          <a:xfrm>
            <a:off x="5453377" y="6179254"/>
            <a:ext cx="4173800" cy="32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/>
            <a:fld id="{09FFB090-4AD7-4587-89A3-90EF1E5DA25C}" type="slidenum">
              <a:rPr lang="ca-ES" altLang="es-ES" sz="1200">
                <a:solidFill>
                  <a:srgbClr val="000000"/>
                </a:solidFill>
              </a:rPr>
              <a:pPr algn="r"/>
              <a:t>13</a:t>
            </a:fld>
            <a:endParaRPr lang="ca-ES" altLang="es-ES" sz="1200">
              <a:solidFill>
                <a:srgbClr val="000000"/>
              </a:solidFill>
            </a:endParaRPr>
          </a:p>
        </p:txBody>
      </p:sp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5408400" y="6708843"/>
            <a:ext cx="4135569" cy="35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2" tIns="44106" rIns="88212" bIns="44106" anchor="b"/>
          <a:lstStyle/>
          <a:p>
            <a:pPr algn="r" eaLnBrk="0" hangingPunct="0"/>
            <a:fld id="{12B5AE39-3340-40C6-BC30-CD7F3E54C92C}" type="slidenum">
              <a:rPr lang="en-US" altLang="es-E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 eaLnBrk="0" hangingPunct="0"/>
              <a:t>13</a:t>
            </a:fld>
            <a:endParaRPr lang="en-US" altLang="es-E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6725" y="530225"/>
            <a:ext cx="3530600" cy="2647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2830" y="3354421"/>
            <a:ext cx="6998311" cy="317858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</p:spTree>
    <p:extLst>
      <p:ext uri="{BB962C8B-B14F-4D97-AF65-F5344CB8AC3E}">
        <p14:creationId xmlns:p14="http://schemas.microsoft.com/office/powerpoint/2010/main" val="250837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74B6-A948-44F6-8F1D-A6EAC0B477C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9658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FD61-BBDB-46AF-9A3C-EF53932A813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10256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527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648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467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930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656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55" name="Google Shape;155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55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0" name="Google Shape;160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067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217488"/>
            <a:ext cx="8291512" cy="43338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323850" y="1125538"/>
            <a:ext cx="8569325" cy="5472112"/>
          </a:xfr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17193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CD59-9C08-4426-86EC-CA301DA561B7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042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1498-3C25-4687-8B1C-400349254D4A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7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8C856-8791-4C5B-98EF-1236EF44789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170399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263D8-18CA-4AF4-B1BA-5423DC19C67D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421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75C6-2FB9-4280-9934-38F6CEA2E53D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331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8666-D5F2-4A65-BB83-E311322124C5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240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AB33-2DDE-4681-AD1C-ECBE1FDB13AC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558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A5C8-CAFE-494C-A34F-DAA368888405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770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7395-5F89-4D9B-8A92-FAE6F954349A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318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3052C-3B1F-424D-8525-3D5328914FB2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322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6502-0ACB-45F1-83A1-81869858FE4D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567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0DD3-3F0D-409A-8374-1A0CC84EBDF5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261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217488"/>
            <a:ext cx="8291512" cy="43338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323850" y="1125538"/>
            <a:ext cx="8569325" cy="5472112"/>
          </a:xfr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543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CD59-9C08-4426-86EC-CA301DA561B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73290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CD59-9C08-4426-86EC-CA301DA561B7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919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1498-3C25-4687-8B1C-400349254D4A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751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263D8-18CA-4AF4-B1BA-5423DC19C67D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271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75C6-2FB9-4280-9934-38F6CEA2E53D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224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8666-D5F2-4A65-BB83-E311322124C5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870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AB33-2DDE-4681-AD1C-ECBE1FDB13AC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684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A5C8-CAFE-494C-A34F-DAA368888405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458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7395-5F89-4D9B-8A92-FAE6F954349A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581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3052C-3B1F-424D-8525-3D5328914FB2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409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6502-0ACB-45F1-83A1-81869858FE4D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1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1498-3C25-4687-8B1C-400349254D4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92484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0DD3-3F0D-409A-8374-1A0CC84EBDF5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482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217488"/>
            <a:ext cx="8291512" cy="43338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323850" y="1125538"/>
            <a:ext cx="8569325" cy="5472112"/>
          </a:xfr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235051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CD59-9C08-4426-86EC-CA301DA561B7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69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1498-3C25-4687-8B1C-400349254D4A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713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263D8-18CA-4AF4-B1BA-5423DC19C67D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720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75C6-2FB9-4280-9934-38F6CEA2E53D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994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8666-D5F2-4A65-BB83-E311322124C5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107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AB33-2DDE-4681-AD1C-ECBE1FDB13AC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906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A5C8-CAFE-494C-A34F-DAA368888405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478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7395-5F89-4D9B-8A92-FAE6F954349A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16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263D8-18CA-4AF4-B1BA-5423DC19C67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671030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3052C-3B1F-424D-8525-3D5328914FB2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728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6502-0ACB-45F1-83A1-81869858FE4D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18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0DD3-3F0D-409A-8374-1A0CC84EBDF5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807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9" y="217490"/>
            <a:ext cx="8291512" cy="43338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323851" y="1125538"/>
            <a:ext cx="8569325" cy="5472112"/>
          </a:xfr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295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75C6-2FB9-4280-9934-38F6CEA2E53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9110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8666-D5F2-4A65-BB83-E311322124C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516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AB33-2DDE-4681-AD1C-ECBE1FDB13A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0429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A5C8-CAFE-494C-A34F-DAA36888840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5215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7395-5F89-4D9B-8A92-FAE6F954349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883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F50CD-208C-4D55-A4DF-13CFB99FB05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6187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3052C-3B1F-424D-8525-3D5328914FB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0104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6502-0ACB-45F1-83A1-81869858FE4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65449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0DD3-3F0D-409A-8374-1A0CC84EBDF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7083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217488"/>
            <a:ext cx="8291512" cy="43338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323850" y="1125538"/>
            <a:ext cx="8569325" cy="5472112"/>
          </a:xfr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0905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492375"/>
            <a:ext cx="8207375" cy="866775"/>
          </a:xfrm>
        </p:spPr>
        <p:txBody>
          <a:bodyPr lIns="91440" anchor="ctr"/>
          <a:lstStyle>
            <a:lvl1pPr marL="0" indent="0">
              <a:defRPr sz="2200"/>
            </a:lvl1pPr>
          </a:lstStyle>
          <a:p>
            <a:pPr lvl="0"/>
            <a:r>
              <a:rPr lang="ca-ES" noProof="0" smtClean="0"/>
              <a:t>Haga clic para cambiar el estilo de título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60800"/>
            <a:ext cx="6400800" cy="936625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a-ES" noProof="0" smtClean="0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0928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6106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2835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28933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640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4713" y="1268413"/>
            <a:ext cx="40640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5544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7412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004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0E9D8-B800-4618-ADBE-56938243DFA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40949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731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22679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007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23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78613" y="188913"/>
            <a:ext cx="2070100" cy="62642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57900" cy="62642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3117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157163"/>
            <a:ext cx="5889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flag2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157163"/>
            <a:ext cx="7699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781175" y="2900363"/>
            <a:ext cx="279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endParaRPr lang="ca-E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781175" y="2900363"/>
            <a:ext cx="279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endParaRPr lang="ca-ES"/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468313" y="260350"/>
            <a:ext cx="1150937" cy="1008063"/>
            <a:chOff x="158" y="1389"/>
            <a:chExt cx="1089" cy="1043"/>
          </a:xfrm>
        </p:grpSpPr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8" y="1389"/>
              <a:ext cx="1089" cy="1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anchor="ctr"/>
            <a:lstStyle/>
            <a:p>
              <a:endParaRPr lang="ca-ES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" y="1401"/>
              <a:ext cx="921" cy="1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79388" y="5324475"/>
            <a:ext cx="259238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>
              <a:lnSpc>
                <a:spcPct val="130000"/>
              </a:lnSpc>
              <a:buClr>
                <a:srgbClr val="DE7008"/>
              </a:buClr>
            </a:pPr>
            <a:r>
              <a:rPr lang="es-ES" sz="1600">
                <a:solidFill>
                  <a:schemeClr val="bg1"/>
                </a:solidFill>
              </a:rPr>
              <a:t>www.equity-la.eu</a:t>
            </a:r>
          </a:p>
        </p:txBody>
      </p:sp>
      <p:pic>
        <p:nvPicPr>
          <p:cNvPr id="10" name="Imagen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6062663"/>
            <a:ext cx="5794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" descr="Descripción: http://www.fenf.edu.uy/images/logotipo_institucional/rgb/logotipo_fdee_4cm_72ppp_rgb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6062663"/>
            <a:ext cx="6556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6064250"/>
            <a:ext cx="53181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6062663"/>
            <a:ext cx="6635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6691313"/>
            <a:ext cx="668338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6062663"/>
            <a:ext cx="18764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6062663"/>
            <a:ext cx="14779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6546850"/>
            <a:ext cx="14795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6062663"/>
            <a:ext cx="12493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6062663"/>
            <a:ext cx="835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6062663"/>
            <a:ext cx="69056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859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65067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30844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640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4713" y="1196975"/>
            <a:ext cx="40640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31240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3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40A7-ED86-48AE-8343-241EDB19932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95826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952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3155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59077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32990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78613" y="222250"/>
            <a:ext cx="2070100" cy="43592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313" y="222250"/>
            <a:ext cx="6057900" cy="43592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278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0" indent="0" algn="ctr">
              <a:buNone/>
              <a:defRPr sz="1999"/>
            </a:lvl2pPr>
            <a:lvl3pPr marL="914120" indent="0" algn="ctr">
              <a:buNone/>
              <a:defRPr sz="1800"/>
            </a:lvl3pPr>
            <a:lvl4pPr marL="1371179" indent="0" algn="ctr">
              <a:buNone/>
              <a:defRPr sz="1599"/>
            </a:lvl4pPr>
            <a:lvl5pPr marL="1828240" indent="0" algn="ctr">
              <a:buNone/>
              <a:defRPr sz="1599"/>
            </a:lvl5pPr>
            <a:lvl6pPr marL="2285299" indent="0" algn="ctr">
              <a:buNone/>
              <a:defRPr sz="1599"/>
            </a:lvl6pPr>
            <a:lvl7pPr marL="2742359" indent="0" algn="ctr">
              <a:buNone/>
              <a:defRPr sz="1599"/>
            </a:lvl7pPr>
            <a:lvl8pPr marL="3199419" indent="0" algn="ctr">
              <a:buNone/>
              <a:defRPr sz="1599"/>
            </a:lvl8pPr>
            <a:lvl9pPr marL="3656479" indent="0" algn="ctr">
              <a:buNone/>
              <a:defRPr sz="1599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B221-F9E6-4B7F-A84E-9617956E23B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44DE-A92E-41FC-87E2-91E255886D7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407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F9F4B-010D-47A1-AF17-F4C320060C9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9D6B-305B-415B-BCE0-37EF5E71A89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115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/>
                </a:solidFill>
              </a:defRPr>
            </a:lvl1pPr>
            <a:lvl2pPr marL="45706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7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9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5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4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7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972F-41CA-4E27-A6C5-BF3504F051C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0CEA-7F50-4CD1-B559-DEB20B62CBB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1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F500-4558-456B-BECA-01F0778F6CF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1AA3-1C4B-4E11-8FA2-68C02BD129D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7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6B4BC-875D-4872-B1DC-89851EA4394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43309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0" indent="0">
              <a:buNone/>
              <a:defRPr sz="1999" b="1"/>
            </a:lvl2pPr>
            <a:lvl3pPr marL="914120" indent="0">
              <a:buNone/>
              <a:defRPr sz="1800" b="1"/>
            </a:lvl3pPr>
            <a:lvl4pPr marL="1371179" indent="0">
              <a:buNone/>
              <a:defRPr sz="1599" b="1"/>
            </a:lvl4pPr>
            <a:lvl5pPr marL="1828240" indent="0">
              <a:buNone/>
              <a:defRPr sz="1599" b="1"/>
            </a:lvl5pPr>
            <a:lvl6pPr marL="2285299" indent="0">
              <a:buNone/>
              <a:defRPr sz="1599" b="1"/>
            </a:lvl6pPr>
            <a:lvl7pPr marL="2742359" indent="0">
              <a:buNone/>
              <a:defRPr sz="1599" b="1"/>
            </a:lvl7pPr>
            <a:lvl8pPr marL="3199419" indent="0">
              <a:buNone/>
              <a:defRPr sz="1599" b="1"/>
            </a:lvl8pPr>
            <a:lvl9pPr marL="3656479" indent="0">
              <a:buNone/>
              <a:defRPr sz="159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0" indent="0">
              <a:buNone/>
              <a:defRPr sz="1999" b="1"/>
            </a:lvl2pPr>
            <a:lvl3pPr marL="914120" indent="0">
              <a:buNone/>
              <a:defRPr sz="1800" b="1"/>
            </a:lvl3pPr>
            <a:lvl4pPr marL="1371179" indent="0">
              <a:buNone/>
              <a:defRPr sz="1599" b="1"/>
            </a:lvl4pPr>
            <a:lvl5pPr marL="1828240" indent="0">
              <a:buNone/>
              <a:defRPr sz="1599" b="1"/>
            </a:lvl5pPr>
            <a:lvl6pPr marL="2285299" indent="0">
              <a:buNone/>
              <a:defRPr sz="1599" b="1"/>
            </a:lvl6pPr>
            <a:lvl7pPr marL="2742359" indent="0">
              <a:buNone/>
              <a:defRPr sz="1599" b="1"/>
            </a:lvl7pPr>
            <a:lvl8pPr marL="3199419" indent="0">
              <a:buNone/>
              <a:defRPr sz="1599" b="1"/>
            </a:lvl8pPr>
            <a:lvl9pPr marL="3656479" indent="0">
              <a:buNone/>
              <a:defRPr sz="159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4A0C7-03CA-4093-9872-26D118CCA5E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1257F-4D29-4C4F-A0D8-B3C05F32544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97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E885-0C51-4779-80C0-C51D1EF7D0A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A3120-02A4-427C-9DBA-542561284C9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34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D85B-28F3-4AD4-AF53-2F23DC6B3E3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6B9A-EBCF-4909-A023-8B1B72EEB30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41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7060" indent="0">
              <a:buNone/>
              <a:defRPr sz="1400"/>
            </a:lvl2pPr>
            <a:lvl3pPr marL="914120" indent="0">
              <a:buNone/>
              <a:defRPr sz="1199"/>
            </a:lvl3pPr>
            <a:lvl4pPr marL="1371179" indent="0">
              <a:buNone/>
              <a:defRPr sz="1000"/>
            </a:lvl4pPr>
            <a:lvl5pPr marL="1828240" indent="0">
              <a:buNone/>
              <a:defRPr sz="1000"/>
            </a:lvl5pPr>
            <a:lvl6pPr marL="2285299" indent="0">
              <a:buNone/>
              <a:defRPr sz="1000"/>
            </a:lvl6pPr>
            <a:lvl7pPr marL="2742359" indent="0">
              <a:buNone/>
              <a:defRPr sz="1000"/>
            </a:lvl7pPr>
            <a:lvl8pPr marL="3199419" indent="0">
              <a:buNone/>
              <a:defRPr sz="1000"/>
            </a:lvl8pPr>
            <a:lvl9pPr marL="365647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C2E6-1F59-49E1-8321-BC3A89F21FB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3B5C8-03D8-4B5F-BC49-DC837166BB3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621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060" indent="0">
              <a:buNone/>
              <a:defRPr sz="2799"/>
            </a:lvl2pPr>
            <a:lvl3pPr marL="914120" indent="0">
              <a:buNone/>
              <a:defRPr sz="2399"/>
            </a:lvl3pPr>
            <a:lvl4pPr marL="1371179" indent="0">
              <a:buNone/>
              <a:defRPr sz="1999"/>
            </a:lvl4pPr>
            <a:lvl5pPr marL="1828240" indent="0">
              <a:buNone/>
              <a:defRPr sz="1999"/>
            </a:lvl5pPr>
            <a:lvl6pPr marL="2285299" indent="0">
              <a:buNone/>
              <a:defRPr sz="1999"/>
            </a:lvl6pPr>
            <a:lvl7pPr marL="2742359" indent="0">
              <a:buNone/>
              <a:defRPr sz="1999"/>
            </a:lvl7pPr>
            <a:lvl8pPr marL="3199419" indent="0">
              <a:buNone/>
              <a:defRPr sz="1999"/>
            </a:lvl8pPr>
            <a:lvl9pPr marL="3656479" indent="0">
              <a:buNone/>
              <a:defRPr sz="1999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7060" indent="0">
              <a:buNone/>
              <a:defRPr sz="1400"/>
            </a:lvl2pPr>
            <a:lvl3pPr marL="914120" indent="0">
              <a:buNone/>
              <a:defRPr sz="1199"/>
            </a:lvl3pPr>
            <a:lvl4pPr marL="1371179" indent="0">
              <a:buNone/>
              <a:defRPr sz="1000"/>
            </a:lvl4pPr>
            <a:lvl5pPr marL="1828240" indent="0">
              <a:buNone/>
              <a:defRPr sz="1000"/>
            </a:lvl5pPr>
            <a:lvl6pPr marL="2285299" indent="0">
              <a:buNone/>
              <a:defRPr sz="1000"/>
            </a:lvl6pPr>
            <a:lvl7pPr marL="2742359" indent="0">
              <a:buNone/>
              <a:defRPr sz="1000"/>
            </a:lvl7pPr>
            <a:lvl8pPr marL="3199419" indent="0">
              <a:buNone/>
              <a:defRPr sz="1000"/>
            </a:lvl8pPr>
            <a:lvl9pPr marL="365647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6ACF-3EC2-4C82-BA2D-3F88B7ADE6A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0C59-5A7F-4D24-9C7F-2E5636026A2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2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6917-2959-41D3-90DA-6CB83B0D297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77D8-8467-4A71-AB1D-3DAF084B5A3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453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FAE2-F61F-4B23-8E21-B9CE6E2CE59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6D6C-4792-4D92-8D95-CB8697DB7C7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85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E1736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defRPr/>
            </a:pPr>
            <a:endParaRPr lang="ca-ES" altLang="ca-ES" sz="1693" b="0" smtClean="0">
              <a:solidFill>
                <a:prstClr val="black"/>
              </a:solidFill>
            </a:endParaRPr>
          </a:p>
        </p:txBody>
      </p:sp>
      <p:pic>
        <p:nvPicPr>
          <p:cNvPr id="5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69" y="380813"/>
            <a:ext cx="2319049" cy="3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6662" y="2412914"/>
            <a:ext cx="8130675" cy="1325007"/>
          </a:xfrm>
          <a:prstGeom prst="rect">
            <a:avLst/>
          </a:prstGeom>
        </p:spPr>
        <p:txBody>
          <a:bodyPr/>
          <a:lstStyle>
            <a:lvl1pPr>
              <a:defRPr sz="3386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284702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 userDrawn="1"/>
        </p:nvSpPr>
        <p:spPr bwMode="auto">
          <a:xfrm>
            <a:off x="506382" y="6375263"/>
            <a:ext cx="8164846" cy="101924"/>
          </a:xfrm>
          <a:prstGeom prst="rect">
            <a:avLst/>
          </a:prstGeom>
          <a:solidFill>
            <a:srgbClr val="8E1736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defRPr/>
            </a:pPr>
            <a:endParaRPr lang="ca-ES" altLang="ca-ES" sz="1693" b="0" smtClean="0">
              <a:solidFill>
                <a:prstClr val="black"/>
              </a:solidFill>
            </a:endParaRPr>
          </a:p>
        </p:txBody>
      </p:sp>
      <p:pic>
        <p:nvPicPr>
          <p:cNvPr id="5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53" y="376333"/>
            <a:ext cx="2319049" cy="35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506382" y="2107914"/>
            <a:ext cx="8165398" cy="3912297"/>
          </a:xfrm>
          <a:prstGeom prst="rect">
            <a:avLst/>
          </a:prstGeom>
        </p:spPr>
        <p:txBody>
          <a:bodyPr/>
          <a:lstStyle>
            <a:lvl1pPr>
              <a:defRPr sz="2258">
                <a:latin typeface="Century Gothic" panose="020B0502020202020204" pitchFamily="34" charset="0"/>
                <a:cs typeface="Helvetica" panose="020B0604020202020204" pitchFamily="34" charset="0"/>
              </a:defRPr>
            </a:lvl1pPr>
            <a:lvl2pPr>
              <a:defRPr sz="1693">
                <a:latin typeface="Century Gothic" panose="020B0502020202020204" pitchFamily="34" charset="0"/>
                <a:cs typeface="Helvetica" panose="020B0604020202020204" pitchFamily="34" charset="0"/>
              </a:defRPr>
            </a:lvl2pPr>
            <a:lvl3pPr>
              <a:defRPr sz="1411">
                <a:latin typeface="Century Gothic" panose="020B0502020202020204" pitchFamily="34" charset="0"/>
                <a:cs typeface="Helvetica" panose="020B0604020202020204" pitchFamily="34" charset="0"/>
              </a:defRPr>
            </a:lvl3pPr>
            <a:lvl4pPr>
              <a:defRPr sz="1129">
                <a:latin typeface="Century Gothic" panose="020B0502020202020204" pitchFamily="34" charset="0"/>
                <a:cs typeface="Helvetica" panose="020B0604020202020204" pitchFamily="34" charset="0"/>
              </a:defRPr>
            </a:lvl4pPr>
            <a:lvl5pPr>
              <a:defRPr sz="1129">
                <a:latin typeface="Century Gothic" panose="020B0502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</a:t>
            </a:r>
          </a:p>
          <a:p>
            <a:pPr lvl="1"/>
            <a:r>
              <a:rPr lang="es-ES" dirty="0" smtClean="0"/>
              <a:t>Segundo patrón 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515047" y="1092003"/>
            <a:ext cx="8156734" cy="724167"/>
          </a:xfrm>
          <a:prstGeom prst="rect">
            <a:avLst/>
          </a:prstGeom>
        </p:spPr>
        <p:txBody>
          <a:bodyPr/>
          <a:lstStyle>
            <a:lvl1pPr algn="l">
              <a:defRPr sz="2258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1690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ol numeració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 userDrawn="1"/>
        </p:nvSpPr>
        <p:spPr bwMode="auto">
          <a:xfrm>
            <a:off x="506382" y="6375263"/>
            <a:ext cx="8164846" cy="101924"/>
          </a:xfrm>
          <a:prstGeom prst="rect">
            <a:avLst/>
          </a:prstGeom>
          <a:solidFill>
            <a:srgbClr val="8E1736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defRPr/>
            </a:pPr>
            <a:endParaRPr lang="ca-ES" altLang="ca-ES" sz="1693" b="0" smtClean="0">
              <a:solidFill>
                <a:prstClr val="black"/>
              </a:solidFill>
            </a:endParaRPr>
          </a:p>
        </p:txBody>
      </p:sp>
      <p:pic>
        <p:nvPicPr>
          <p:cNvPr id="5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53" y="376333"/>
            <a:ext cx="2319049" cy="35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506382" y="2107914"/>
            <a:ext cx="8165398" cy="3912297"/>
          </a:xfrm>
          <a:prstGeom prst="rect">
            <a:avLst/>
          </a:prstGeom>
        </p:spPr>
        <p:txBody>
          <a:bodyPr/>
          <a:lstStyle>
            <a:lvl1pPr>
              <a:defRPr sz="2258">
                <a:latin typeface="Century Gothic" panose="020B0502020202020204" pitchFamily="34" charset="0"/>
                <a:cs typeface="Helvetica" panose="020B0604020202020204" pitchFamily="34" charset="0"/>
              </a:defRPr>
            </a:lvl1pPr>
            <a:lvl2pPr>
              <a:defRPr sz="1693">
                <a:latin typeface="Century Gothic" panose="020B0502020202020204" pitchFamily="34" charset="0"/>
                <a:cs typeface="Helvetica" panose="020B0604020202020204" pitchFamily="34" charset="0"/>
              </a:defRPr>
            </a:lvl2pPr>
            <a:lvl3pPr>
              <a:defRPr sz="1411">
                <a:latin typeface="Century Gothic" panose="020B0502020202020204" pitchFamily="34" charset="0"/>
                <a:cs typeface="Helvetica" panose="020B0604020202020204" pitchFamily="34" charset="0"/>
              </a:defRPr>
            </a:lvl3pPr>
            <a:lvl4pPr>
              <a:defRPr sz="1129">
                <a:latin typeface="Century Gothic" panose="020B0502020202020204" pitchFamily="34" charset="0"/>
                <a:cs typeface="Helvetica" panose="020B0604020202020204" pitchFamily="34" charset="0"/>
              </a:defRPr>
            </a:lvl4pPr>
            <a:lvl5pPr>
              <a:defRPr sz="1129">
                <a:latin typeface="Century Gothic" panose="020B0502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</a:t>
            </a:r>
          </a:p>
          <a:p>
            <a:pPr lvl="1"/>
            <a:r>
              <a:rPr lang="es-ES" dirty="0" smtClean="0"/>
              <a:t>Segundo patrón 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515047" y="1092003"/>
            <a:ext cx="8156734" cy="724167"/>
          </a:xfrm>
          <a:prstGeom prst="rect">
            <a:avLst/>
          </a:prstGeom>
        </p:spPr>
        <p:txBody>
          <a:bodyPr/>
          <a:lstStyle>
            <a:lvl1pPr marL="524151" indent="-524151" algn="l">
              <a:buFont typeface="+mj-lt"/>
              <a:buAutoNum type="arabicPeriod"/>
              <a:defRPr sz="2258" b="1">
                <a:solidFill>
                  <a:srgbClr val="8E163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2144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23580-CD6C-4562-A169-21BD7C40147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00583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n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5" y="0"/>
            <a:ext cx="9178730" cy="68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>
            <a:spLocks noChangeArrowheads="1"/>
          </p:cNvSpPr>
          <p:nvPr userDrawn="1"/>
        </p:nvSpPr>
        <p:spPr bwMode="auto">
          <a:xfrm>
            <a:off x="3275797" y="3936938"/>
            <a:ext cx="2592406" cy="35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>
              <a:defRPr/>
            </a:pPr>
            <a:r>
              <a:rPr lang="ca-ES" altLang="ca-ES" sz="1693" b="0" smtClean="0">
                <a:solidFill>
                  <a:prstClr val="white"/>
                </a:solidFill>
                <a:latin typeface="Century Gothic" panose="020B0502020202020204" pitchFamily="34" charset="0"/>
              </a:rPr>
              <a:t>www.consorci.org</a:t>
            </a:r>
          </a:p>
        </p:txBody>
      </p:sp>
    </p:spTree>
    <p:extLst>
      <p:ext uri="{BB962C8B-B14F-4D97-AF65-F5344CB8AC3E}">
        <p14:creationId xmlns:p14="http://schemas.microsoft.com/office/powerpoint/2010/main" val="13256828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tac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>
            <a:spLocks noChangeArrowheads="1"/>
          </p:cNvSpPr>
          <p:nvPr userDrawn="1"/>
        </p:nvSpPr>
        <p:spPr bwMode="auto">
          <a:xfrm>
            <a:off x="499660" y="1157001"/>
            <a:ext cx="8155883" cy="5320186"/>
          </a:xfrm>
          <a:prstGeom prst="rect">
            <a:avLst/>
          </a:prstGeom>
          <a:solidFill>
            <a:srgbClr val="8E1637">
              <a:alpha val="60000"/>
            </a:srgbClr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defRPr/>
            </a:pPr>
            <a:endParaRPr lang="ca-ES" altLang="ca-ES" sz="1693" b="0" smtClean="0">
              <a:solidFill>
                <a:prstClr val="black"/>
              </a:solidFill>
            </a:endParaRPr>
          </a:p>
        </p:txBody>
      </p:sp>
      <p:pic>
        <p:nvPicPr>
          <p:cNvPr id="5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53" y="376333"/>
            <a:ext cx="2319049" cy="35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1015004" y="1905187"/>
            <a:ext cx="7113992" cy="3556124"/>
          </a:xfrm>
          <a:prstGeom prst="rect">
            <a:avLst/>
          </a:prstGeom>
        </p:spPr>
        <p:txBody>
          <a:bodyPr/>
          <a:lstStyle>
            <a:lvl1pPr>
              <a:defRPr sz="2258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556205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CD59-9C08-4426-86EC-CA301DA561B7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768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1498-3C25-4687-8B1C-400349254D4A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318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263D8-18CA-4AF4-B1BA-5423DC19C67D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18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75C6-2FB9-4280-9934-38F6CEA2E53D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867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8666-D5F2-4A65-BB83-E311322124C5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440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AB33-2DDE-4681-AD1C-ECBE1FDB13AC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26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A5C8-CAFE-494C-A34F-DAA368888405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048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7395-5F89-4D9B-8A92-FAE6F954349A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98475-EEC4-4566-97F2-3FEC2A3F710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3631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3052C-3B1F-424D-8525-3D5328914FB2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320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6502-0ACB-45F1-83A1-81869858FE4D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616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0DD3-3F0D-409A-8374-1A0CC84EBDF5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7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217488"/>
            <a:ext cx="8291512" cy="43338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323850" y="1125538"/>
            <a:ext cx="8569325" cy="5472112"/>
          </a:xfr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84002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74B6-A948-44F6-8F1D-A6EAC0B477C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09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F50CD-208C-4D55-A4DF-13CFB99FB05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65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0E9D8-B800-4618-ADBE-56938243DFA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661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40A7-ED86-48AE-8343-241EDB19932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31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6B4BC-875D-4872-B1DC-89851EA4394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309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23580-CD6C-4562-A169-21BD7C401479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3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ADFDD-2434-4128-80B7-4A5D58C1E7A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37762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98475-EEC4-4566-97F2-3FEC2A3F710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362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ADFDD-2434-4128-80B7-4A5D58C1E7A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731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308D-E38E-4470-8B1A-9DA5C36BBF8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683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FD61-BBDB-46AF-9A3C-EF53932A813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41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8C856-8791-4C5B-98EF-1236EF44789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219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74B6-A948-44F6-8F1D-A6EAC0B477C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436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F50CD-208C-4D55-A4DF-13CFB99FB05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07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0E9D8-B800-4618-ADBE-56938243DFA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780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40A7-ED86-48AE-8343-241EDB19932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6B4BC-875D-4872-B1DC-89851EA4394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4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308D-E38E-4470-8B1A-9DA5C36BBF8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22783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23580-CD6C-4562-A169-21BD7C401479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474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98475-EEC4-4566-97F2-3FEC2A3F710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547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ADFDD-2434-4128-80B7-4A5D58C1E7A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934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308D-E38E-4470-8B1A-9DA5C36BBF8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572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FD61-BBDB-46AF-9A3C-EF53932A813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929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8C856-8791-4C5B-98EF-1236EF44789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579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549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Sólo el títul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670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078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abla" type="tbl">
  <p:cSld name="Título y tabla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95288" y="217488"/>
            <a:ext cx="8291512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99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A3C1DA00-767B-459E-A1D6-6FA7BA4905B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81E002A8-7E1C-4B49-8E74-427E6ADCCC0C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  <p:sp>
        <p:nvSpPr>
          <p:cNvPr id="2055" name="AutoShape 7"/>
          <p:cNvSpPr>
            <a:spLocks noChangeArrowheads="1"/>
          </p:cNvSpPr>
          <p:nvPr userDrawn="1"/>
        </p:nvSpPr>
        <p:spPr bwMode="auto">
          <a:xfrm>
            <a:off x="250825" y="146050"/>
            <a:ext cx="8642350" cy="549275"/>
          </a:xfrm>
          <a:prstGeom prst="roundRect">
            <a:avLst>
              <a:gd name="adj" fmla="val 16667"/>
            </a:avLst>
          </a:prstGeom>
          <a:solidFill>
            <a:srgbClr val="8D1B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7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81E002A8-7E1C-4B49-8E74-427E6ADCCC0C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  <p:sp>
        <p:nvSpPr>
          <p:cNvPr id="2055" name="AutoShape 7"/>
          <p:cNvSpPr>
            <a:spLocks noChangeArrowheads="1"/>
          </p:cNvSpPr>
          <p:nvPr userDrawn="1"/>
        </p:nvSpPr>
        <p:spPr bwMode="auto">
          <a:xfrm>
            <a:off x="250825" y="146050"/>
            <a:ext cx="8642350" cy="549275"/>
          </a:xfrm>
          <a:prstGeom prst="roundRect">
            <a:avLst>
              <a:gd name="adj" fmla="val 16667"/>
            </a:avLst>
          </a:prstGeom>
          <a:solidFill>
            <a:srgbClr val="8D1B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7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81E002A8-7E1C-4B49-8E74-427E6ADCCC0C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  <p:sp>
        <p:nvSpPr>
          <p:cNvPr id="2055" name="AutoShape 7"/>
          <p:cNvSpPr>
            <a:spLocks noChangeArrowheads="1"/>
          </p:cNvSpPr>
          <p:nvPr userDrawn="1"/>
        </p:nvSpPr>
        <p:spPr bwMode="auto">
          <a:xfrm>
            <a:off x="250826" y="146052"/>
            <a:ext cx="8642350" cy="549275"/>
          </a:xfrm>
          <a:prstGeom prst="roundRect">
            <a:avLst>
              <a:gd name="adj" fmla="val 16667"/>
            </a:avLst>
          </a:prstGeom>
          <a:solidFill>
            <a:srgbClr val="8D1B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ca-E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03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81E002A8-7E1C-4B49-8E74-427E6ADCCC0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  <p:sp>
        <p:nvSpPr>
          <p:cNvPr id="2055" name="AutoShape 7"/>
          <p:cNvSpPr>
            <a:spLocks noChangeArrowheads="1"/>
          </p:cNvSpPr>
          <p:nvPr userDrawn="1"/>
        </p:nvSpPr>
        <p:spPr bwMode="auto">
          <a:xfrm>
            <a:off x="250825" y="146050"/>
            <a:ext cx="8642350" cy="549275"/>
          </a:xfrm>
          <a:prstGeom prst="roundRect">
            <a:avLst>
              <a:gd name="adj" fmla="val 16667"/>
            </a:avLst>
          </a:prstGeom>
          <a:solidFill>
            <a:srgbClr val="8D1B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1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 userDrawn="1"/>
        </p:nvSpPr>
        <p:spPr bwMode="auto">
          <a:xfrm>
            <a:off x="250825" y="260350"/>
            <a:ext cx="8642350" cy="549275"/>
          </a:xfrm>
          <a:prstGeom prst="roundRect">
            <a:avLst>
              <a:gd name="adj" fmla="val 16667"/>
            </a:avLst>
          </a:prstGeom>
          <a:solidFill>
            <a:srgbClr val="8D1B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ca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804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1359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2pPr>
      <a:lvl3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3pPr>
      <a:lvl4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4pPr>
      <a:lvl5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5pPr>
      <a:lvl6pPr marL="9080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6pPr>
      <a:lvl7pPr marL="13652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7pPr>
      <a:lvl8pPr marL="18224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8pPr>
      <a:lvl9pPr marL="22796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F1736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F1736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F1736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F1736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F1736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F1736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F1736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F1736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F1736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 userDrawn="1"/>
        </p:nvSpPr>
        <p:spPr bwMode="auto">
          <a:xfrm>
            <a:off x="250825" y="260350"/>
            <a:ext cx="8642350" cy="549275"/>
          </a:xfrm>
          <a:prstGeom prst="roundRect">
            <a:avLst>
              <a:gd name="adj" fmla="val 16667"/>
            </a:avLst>
          </a:prstGeom>
          <a:solidFill>
            <a:srgbClr val="C700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ca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82804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22250"/>
            <a:ext cx="81359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2pPr>
      <a:lvl3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3pPr>
      <a:lvl4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4pPr>
      <a:lvl5pPr marL="450850" indent="-450850" algn="l" rtl="0" eaLnBrk="0" fontAlgn="base" hangingPunct="0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5pPr>
      <a:lvl6pPr marL="9080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6pPr>
      <a:lvl7pPr marL="13652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7pPr>
      <a:lvl8pPr marL="18224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8pPr>
      <a:lvl9pPr marL="2279650" indent="-450850" algn="l" rtl="0" fontAlgn="base">
        <a:spcBef>
          <a:spcPct val="0"/>
        </a:spcBef>
        <a:spcAft>
          <a:spcPct val="0"/>
        </a:spcAft>
        <a:buClr>
          <a:srgbClr val="DE7008"/>
        </a:buClr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70044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70044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70044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70044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70044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496" y="365133"/>
            <a:ext cx="7887008" cy="13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496" y="1825664"/>
            <a:ext cx="7887008" cy="435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97" y="6356223"/>
            <a:ext cx="2058016" cy="365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A6C6FEB8-DA6D-4A5F-B63B-3EE3ED8639DE}" type="datetimeFigureOut">
              <a:rPr lang="es-ES" b="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rPr>
              <a:pPr eaLnBrk="0" hangingPunct="0">
                <a:defRPr/>
              </a:pPr>
              <a:t>20/11/2019</a:t>
            </a:fld>
            <a:endParaRPr lang="es-ES" b="0">
              <a:solidFill>
                <a:prstClr val="black">
                  <a:tint val="7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328" y="6356223"/>
            <a:ext cx="3085344" cy="365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s-ES" b="0">
              <a:solidFill>
                <a:prstClr val="black">
                  <a:tint val="7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488" y="6356223"/>
            <a:ext cx="2058017" cy="365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B405BC66-1AC3-423D-9F81-62934C889C60}" type="slidenum">
              <a:rPr lang="es-ES" b="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rPr>
              <a:pPr eaLnBrk="0" hangingPunct="0">
                <a:defRPr/>
              </a:pPr>
              <a:t>‹Nº›</a:t>
            </a:fld>
            <a:endParaRPr lang="es-ES" b="0">
              <a:solidFill>
                <a:prstClr val="black">
                  <a:tint val="75000"/>
                </a:prstClr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86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  <p:sldLayoutId id="2147484170" r:id="rId13"/>
    <p:sldLayoutId id="2147484171" r:id="rId14"/>
    <p:sldLayoutId id="2147484172" r:id="rId15"/>
    <p:sldLayoutId id="2147484173" r:id="rId16"/>
  </p:sldLayoutIdLst>
  <p:txStyles>
    <p:titleStyle>
      <a:lvl1pPr algn="l" defTabSz="9139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74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9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74">
          <a:solidFill>
            <a:schemeClr val="tx1"/>
          </a:solidFill>
          <a:latin typeface="Calibri Light" panose="020F0302020204030204" pitchFamily="34" charset="0"/>
        </a:defRPr>
      </a:lvl2pPr>
      <a:lvl3pPr algn="l" defTabSz="9139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74">
          <a:solidFill>
            <a:schemeClr val="tx1"/>
          </a:solidFill>
          <a:latin typeface="Calibri Light" panose="020F0302020204030204" pitchFamily="34" charset="0"/>
        </a:defRPr>
      </a:lvl3pPr>
      <a:lvl4pPr algn="l" defTabSz="9139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74">
          <a:solidFill>
            <a:schemeClr val="tx1"/>
          </a:solidFill>
          <a:latin typeface="Calibri Light" panose="020F0302020204030204" pitchFamily="34" charset="0"/>
        </a:defRPr>
      </a:lvl4pPr>
      <a:lvl5pPr algn="l" defTabSz="9139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74">
          <a:solidFill>
            <a:schemeClr val="tx1"/>
          </a:solidFill>
          <a:latin typeface="Calibri Light" panose="020F0302020204030204" pitchFamily="34" charset="0"/>
        </a:defRPr>
      </a:lvl5pPr>
      <a:lvl6pPr marL="322555" algn="l" defTabSz="913905" rtl="0" fontAlgn="base">
        <a:lnSpc>
          <a:spcPct val="90000"/>
        </a:lnSpc>
        <a:spcBef>
          <a:spcPct val="0"/>
        </a:spcBef>
        <a:spcAft>
          <a:spcPct val="0"/>
        </a:spcAft>
        <a:defRPr sz="4374">
          <a:solidFill>
            <a:schemeClr val="tx1"/>
          </a:solidFill>
          <a:latin typeface="Calibri Light" panose="020F0302020204030204" pitchFamily="34" charset="0"/>
        </a:defRPr>
      </a:lvl6pPr>
      <a:lvl7pPr marL="645109" algn="l" defTabSz="913905" rtl="0" fontAlgn="base">
        <a:lnSpc>
          <a:spcPct val="90000"/>
        </a:lnSpc>
        <a:spcBef>
          <a:spcPct val="0"/>
        </a:spcBef>
        <a:spcAft>
          <a:spcPct val="0"/>
        </a:spcAft>
        <a:defRPr sz="4374">
          <a:solidFill>
            <a:schemeClr val="tx1"/>
          </a:solidFill>
          <a:latin typeface="Calibri Light" panose="020F0302020204030204" pitchFamily="34" charset="0"/>
        </a:defRPr>
      </a:lvl7pPr>
      <a:lvl8pPr marL="967664" algn="l" defTabSz="913905" rtl="0" fontAlgn="base">
        <a:lnSpc>
          <a:spcPct val="90000"/>
        </a:lnSpc>
        <a:spcBef>
          <a:spcPct val="0"/>
        </a:spcBef>
        <a:spcAft>
          <a:spcPct val="0"/>
        </a:spcAft>
        <a:defRPr sz="4374">
          <a:solidFill>
            <a:schemeClr val="tx1"/>
          </a:solidFill>
          <a:latin typeface="Calibri Light" panose="020F0302020204030204" pitchFamily="34" charset="0"/>
        </a:defRPr>
      </a:lvl8pPr>
      <a:lvl9pPr marL="1290218" algn="l" defTabSz="913905" rtl="0" fontAlgn="base">
        <a:lnSpc>
          <a:spcPct val="90000"/>
        </a:lnSpc>
        <a:spcBef>
          <a:spcPct val="0"/>
        </a:spcBef>
        <a:spcAft>
          <a:spcPct val="0"/>
        </a:spcAft>
        <a:defRPr sz="437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476" indent="-228476" algn="l" defTabSz="913905" rtl="0" eaLnBrk="0" fontAlgn="base" hangingPunct="0">
        <a:lnSpc>
          <a:spcPct val="90000"/>
        </a:lnSpc>
        <a:spcBef>
          <a:spcPts val="997"/>
        </a:spcBef>
        <a:spcAft>
          <a:spcPct val="0"/>
        </a:spcAft>
        <a:buFont typeface="Arial" panose="020B0604020202020204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1pPr>
      <a:lvl2pPr marL="685429" indent="-228476" algn="l" defTabSz="913905" rtl="0" eaLnBrk="0" fontAlgn="base" hangingPunct="0">
        <a:lnSpc>
          <a:spcPct val="90000"/>
        </a:lnSpc>
        <a:spcBef>
          <a:spcPts val="503"/>
        </a:spcBef>
        <a:spcAft>
          <a:spcPct val="0"/>
        </a:spcAft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1" indent="-228476" algn="l" defTabSz="913905" rtl="0" eaLnBrk="0" fontAlgn="base" hangingPunct="0">
        <a:lnSpc>
          <a:spcPct val="90000"/>
        </a:lnSpc>
        <a:spcBef>
          <a:spcPts val="503"/>
        </a:spcBef>
        <a:spcAft>
          <a:spcPct val="0"/>
        </a:spcAft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99333" indent="-228476" algn="l" defTabSz="913905" rtl="0" eaLnBrk="0" fontAlgn="base" hangingPunct="0">
        <a:lnSpc>
          <a:spcPct val="90000"/>
        </a:lnSpc>
        <a:spcBef>
          <a:spcPts val="503"/>
        </a:spcBef>
        <a:spcAft>
          <a:spcPct val="0"/>
        </a:spcAft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6" indent="-228476" algn="l" defTabSz="913905" rtl="0" eaLnBrk="0" fontAlgn="base" hangingPunct="0">
        <a:lnSpc>
          <a:spcPct val="90000"/>
        </a:lnSpc>
        <a:spcBef>
          <a:spcPts val="503"/>
        </a:spcBef>
        <a:spcAft>
          <a:spcPct val="0"/>
        </a:spcAft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513829" indent="-228530" algn="l" defTabSz="9141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9" indent="-228530" algn="l" defTabSz="9141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9" indent="-228530" algn="l" defTabSz="9141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09" indent="-228530" algn="l" defTabSz="9141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0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9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0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9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9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9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9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81E002A8-7E1C-4B49-8E74-427E6ADCCC0C}" type="slidenum">
              <a:rPr lang="ca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/>
              </a:solidFill>
            </a:endParaRPr>
          </a:p>
        </p:txBody>
      </p:sp>
      <p:sp>
        <p:nvSpPr>
          <p:cNvPr id="2055" name="AutoShape 7"/>
          <p:cNvSpPr>
            <a:spLocks noChangeArrowheads="1"/>
          </p:cNvSpPr>
          <p:nvPr userDrawn="1"/>
        </p:nvSpPr>
        <p:spPr bwMode="auto">
          <a:xfrm>
            <a:off x="250825" y="146050"/>
            <a:ext cx="8642350" cy="549275"/>
          </a:xfrm>
          <a:prstGeom prst="roundRect">
            <a:avLst>
              <a:gd name="adj" fmla="val 16667"/>
            </a:avLst>
          </a:prstGeom>
          <a:solidFill>
            <a:srgbClr val="8D1B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2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A3C1DA00-767B-459E-A1D6-6FA7BA4905B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7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A3C1DA00-767B-459E-A1D6-6FA7BA4905B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2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 kern="0">
                <a:solidFill>
                  <a:srgbClr val="000000"/>
                </a:solidFill>
              </a:rPr>
              <a:pPr fontAlgn="auto"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000000"/>
              </a:solidFill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250825" y="146050"/>
            <a:ext cx="8642350" cy="549275"/>
          </a:xfrm>
          <a:prstGeom prst="roundRect">
            <a:avLst>
              <a:gd name="adj" fmla="val 16667"/>
            </a:avLst>
          </a:prstGeom>
          <a:solidFill>
            <a:srgbClr val="8D1B3D"/>
          </a:solidFill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3337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jp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3.pn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3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2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6.gif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a-ES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pic>
        <p:nvPicPr>
          <p:cNvPr id="34820" name="Picture 7" descr="ppt-c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445180" y="2702428"/>
            <a:ext cx="851930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2600" dirty="0" smtClean="0">
                <a:solidFill>
                  <a:schemeClr val="bg1"/>
                </a:solidFill>
                <a:ea typeface="ＭＳ Ｐゴシック" charset="-128"/>
              </a:rPr>
              <a:t>És millor la coordinació assistencial en entorns sanitaris integrats que amb múltiples proveïdors? </a:t>
            </a:r>
          </a:p>
          <a:p>
            <a:pPr algn="ctr">
              <a:spcBef>
                <a:spcPct val="50000"/>
              </a:spcBef>
            </a:pPr>
            <a:r>
              <a:rPr lang="ca-ES" sz="2600" b="0" dirty="0" smtClean="0">
                <a:solidFill>
                  <a:schemeClr val="bg1"/>
                </a:solidFill>
                <a:ea typeface="ＭＳ Ｐゴシック" charset="-128"/>
              </a:rPr>
              <a:t>Experiències dels metges d’atenció primària i especialitzada de Catalunya (COORDENA.CAT)</a:t>
            </a:r>
          </a:p>
          <a:p>
            <a:pPr algn="ctr" eaLnBrk="1" hangingPunct="1"/>
            <a:endParaRPr lang="ca-ES" sz="2000" b="0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spcBef>
                <a:spcPct val="50000"/>
              </a:spcBef>
            </a:pPr>
            <a:r>
              <a:rPr lang="en-US" b="0" dirty="0" smtClean="0">
                <a:solidFill>
                  <a:schemeClr val="bg1"/>
                </a:solidFill>
                <a:ea typeface="ＭＳ Ｐゴシック" charset="-128"/>
              </a:rPr>
              <a:t>						</a:t>
            </a:r>
            <a:endParaRPr lang="en-US" b="0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34822" name="Picture 12" descr="SSIB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5"/>
          <a:stretch>
            <a:fillRect/>
          </a:stretch>
        </p:blipFill>
        <p:spPr bwMode="auto">
          <a:xfrm>
            <a:off x="2771799" y="568225"/>
            <a:ext cx="1106123" cy="4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 descr="logo_b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95" y="555465"/>
            <a:ext cx="1419193" cy="42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4"/>
          <a:stretch>
            <a:fillRect/>
          </a:stretch>
        </p:blipFill>
        <p:spPr bwMode="auto">
          <a:xfrm>
            <a:off x="3923928" y="553325"/>
            <a:ext cx="1262467" cy="42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7974"/>
            <a:ext cx="855712" cy="42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854" y="1100007"/>
            <a:ext cx="7191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11627" r="17586" b="18413"/>
          <a:stretch>
            <a:fillRect/>
          </a:stretch>
        </p:blipFill>
        <p:spPr bwMode="auto">
          <a:xfrm>
            <a:off x="4588495" y="1123975"/>
            <a:ext cx="106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chv.cat/media/upload/arxius/comunicacio/imatge_corporativa/Logotip_CHV_basic_color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b="14730"/>
          <a:stretch/>
        </p:blipFill>
        <p:spPr bwMode="auto">
          <a:xfrm>
            <a:off x="5734819" y="1154401"/>
            <a:ext cx="1357461" cy="47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155575" y="-8985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" name="AutoShape 8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307975" y="-7461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4" name="Picture 10" descr="http://www.amsp.cat:8082/extranet/imatges/consorci-sanitari-de-l-anoia/downloa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42" y="1175377"/>
            <a:ext cx="1901154" cy="4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155575" y="-9223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" name="AutoShape 14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307975" y="-7699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40" name="Picture 16" descr="http://www.uch.cat/img/650-600-ESCALA/grup_sagessa_pag_25109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47" y="1035051"/>
            <a:ext cx="1558957" cy="59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3" y="5924416"/>
            <a:ext cx="1216025" cy="79273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408126" y="6375351"/>
            <a:ext cx="137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1600" b="0" dirty="0">
                <a:solidFill>
                  <a:srgbClr val="FFFFFF"/>
                </a:solidFill>
              </a:rPr>
              <a:t>(PI15/00021)</a:t>
            </a:r>
            <a:endParaRPr lang="ca-ES" sz="16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37285" y="5845890"/>
            <a:ext cx="7433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0" dirty="0">
                <a:solidFill>
                  <a:schemeClr val="bg1"/>
                </a:solidFill>
                <a:ea typeface="ＭＳ Ｐゴシック" charset="-128"/>
              </a:rPr>
              <a:t>Francesc Cots, Ingrid </a:t>
            </a:r>
            <a:r>
              <a:rPr lang="en-US" sz="1200" b="0" dirty="0" smtClean="0">
                <a:solidFill>
                  <a:schemeClr val="bg1"/>
                </a:solidFill>
                <a:ea typeface="ＭＳ Ｐゴシック" charset="-128"/>
              </a:rPr>
              <a:t>Vargas, M Luisa Vázquez, Elena Medarde, Laura Esteve </a:t>
            </a:r>
            <a:r>
              <a:rPr lang="en-US" sz="1200" b="0" dirty="0" err="1" smtClean="0">
                <a:solidFill>
                  <a:schemeClr val="bg1"/>
                </a:solidFill>
                <a:ea typeface="ＭＳ Ｐゴシック" charset="-128"/>
              </a:rPr>
              <a:t>pel</a:t>
            </a:r>
            <a:r>
              <a:rPr lang="en-US" sz="1200" b="0" dirty="0" smtClean="0">
                <a:solidFill>
                  <a:schemeClr val="bg1"/>
                </a:solidFill>
                <a:ea typeface="ＭＳ Ｐゴシック" charset="-128"/>
              </a:rPr>
              <a:t> GAIA</a:t>
            </a:r>
          </a:p>
          <a:p>
            <a:pPr algn="r">
              <a:spcBef>
                <a:spcPct val="50000"/>
              </a:spcBef>
            </a:pPr>
            <a:r>
              <a:rPr lang="en-US" sz="1200" b="0" dirty="0" smtClean="0">
                <a:solidFill>
                  <a:schemeClr val="bg1"/>
                </a:solidFill>
                <a:ea typeface="ＭＳ Ｐゴシック" charset="-128"/>
              </a:rPr>
              <a:t>14 de </a:t>
            </a:r>
            <a:r>
              <a:rPr lang="en-US" sz="1200" b="0" dirty="0" err="1" smtClean="0">
                <a:solidFill>
                  <a:schemeClr val="bg1"/>
                </a:solidFill>
                <a:ea typeface="ＭＳ Ｐゴシック" charset="-128"/>
              </a:rPr>
              <a:t>novembre</a:t>
            </a:r>
            <a:r>
              <a:rPr lang="en-US" sz="1200" b="0" dirty="0" smtClean="0">
                <a:solidFill>
                  <a:schemeClr val="bg1"/>
                </a:solidFill>
                <a:ea typeface="ＭＳ Ｐゴシック" charset="-128"/>
              </a:rPr>
              <a:t> de 2019</a:t>
            </a:r>
            <a:endParaRPr lang="en-US" sz="1200" b="0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23" name="Google Shape;419;p70"/>
          <p:cNvPicPr preferRelativeResize="0"/>
          <p:nvPr/>
        </p:nvPicPr>
        <p:blipFill rotWithShape="1">
          <a:blip r:embed="rId14">
            <a:alphaModFix/>
          </a:blip>
          <a:srcRect t="24801" b="21649"/>
          <a:stretch/>
        </p:blipFill>
        <p:spPr>
          <a:xfrm>
            <a:off x="755576" y="1053018"/>
            <a:ext cx="1305101" cy="5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5" r="8208" b="12395"/>
          <a:stretch/>
        </p:blipFill>
        <p:spPr>
          <a:xfrm>
            <a:off x="5220073" y="548680"/>
            <a:ext cx="1296144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/>
          <p:cNvSpPr txBox="1">
            <a:spLocks noChangeArrowheads="1"/>
          </p:cNvSpPr>
          <p:nvPr/>
        </p:nvSpPr>
        <p:spPr bwMode="auto">
          <a:xfrm>
            <a:off x="1691680" y="1484784"/>
            <a:ext cx="4896544" cy="4968552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ca-ES" altLang="ca-ES" sz="1800" b="0" kern="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5" name="Rectangle 10"/>
          <p:cNvSpPr txBox="1">
            <a:spLocks noChangeArrowheads="1"/>
          </p:cNvSpPr>
          <p:nvPr/>
        </p:nvSpPr>
        <p:spPr bwMode="auto">
          <a:xfrm>
            <a:off x="1835695" y="1556792"/>
            <a:ext cx="4608513" cy="483097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72000" tIns="144000" rIns="720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800"/>
              </a:spcBef>
              <a:buFontTx/>
              <a:buNone/>
              <a:defRPr/>
            </a:pPr>
            <a:r>
              <a:rPr lang="ca-ES" altLang="ca-ES" sz="1800" dirty="0" smtClean="0">
                <a:solidFill>
                  <a:prstClr val="black"/>
                </a:solidFill>
                <a:cs typeface="Arial" pitchFamily="34" charset="0"/>
              </a:rPr>
              <a:t>Marc d’anàlisi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ca-ES" altLang="ca-ES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ca-ES" altLang="ca-ES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>
              <a:buFontTx/>
              <a:buNone/>
              <a:defRPr/>
            </a:pPr>
            <a:r>
              <a:rPr lang="ca-ES" altLang="ca-ES" sz="1800" dirty="0" smtClean="0">
                <a:solidFill>
                  <a:prstClr val="black"/>
                </a:solidFill>
                <a:cs typeface="Arial" pitchFamily="34" charset="0"/>
              </a:rPr>
              <a:t>Estudi de casos de 6 OSI a Catalunya</a:t>
            </a:r>
            <a:r>
              <a:rPr lang="ca-ES" altLang="ca-ES" sz="1800" b="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ca-ES" altLang="ca-ES" sz="1600" b="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(ISCIII, PI04/2688)</a:t>
            </a:r>
          </a:p>
          <a:p>
            <a:pPr algn="ctr">
              <a:buFontTx/>
              <a:buNone/>
              <a:defRPr/>
            </a:pPr>
            <a:endParaRPr lang="ca-ES" altLang="ca-ES" sz="1600" b="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algn="ctr">
              <a:buFontTx/>
              <a:buNone/>
              <a:defRPr/>
            </a:pPr>
            <a:endParaRPr lang="ca-ES" altLang="ca-ES" sz="1600" b="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a-ES" altLang="ca-ES" sz="1800" dirty="0">
                <a:solidFill>
                  <a:prstClr val="black"/>
                </a:solidFill>
                <a:cs typeface="Arial" pitchFamily="34" charset="0"/>
              </a:rPr>
              <a:t>Eines </a:t>
            </a:r>
            <a:r>
              <a:rPr lang="ca-ES" altLang="ca-ES" sz="1800" dirty="0" smtClean="0">
                <a:solidFill>
                  <a:prstClr val="black"/>
                </a:solidFill>
                <a:cs typeface="Arial" pitchFamily="34" charset="0"/>
              </a:rPr>
              <a:t>d’avaluació </a:t>
            </a:r>
            <a:r>
              <a:rPr lang="ca-ES" altLang="ca-ES" sz="1800" dirty="0">
                <a:solidFill>
                  <a:prstClr val="black"/>
                </a:solidFill>
                <a:cs typeface="Arial" pitchFamily="34" charset="0"/>
              </a:rPr>
              <a:t>de la continuïtat i coordinació </a:t>
            </a:r>
            <a:r>
              <a:rPr lang="ca-ES" altLang="ca-ES" sz="1600" b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(ISCIII, PI08/90154 i ISCIII, PI0/00348)</a:t>
            </a:r>
          </a:p>
          <a:p>
            <a:pPr algn="ctr">
              <a:buFontTx/>
              <a:buNone/>
              <a:defRPr/>
            </a:pPr>
            <a:endParaRPr lang="ca-ES" altLang="ca-ES" sz="1800" b="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algn="ctr">
              <a:buFontTx/>
              <a:buNone/>
              <a:defRPr/>
            </a:pPr>
            <a:endParaRPr lang="ca-ES" altLang="ca-ES" sz="1800" b="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algn="ctr">
              <a:buFontTx/>
              <a:buNone/>
              <a:defRPr/>
            </a:pPr>
            <a:r>
              <a:rPr lang="ca-ES" altLang="ca-ES" sz="1800" dirty="0" smtClean="0">
                <a:solidFill>
                  <a:prstClr val="black"/>
                </a:solidFill>
                <a:cs typeface="Arial" pitchFamily="34" charset="0"/>
              </a:rPr>
              <a:t>Anàlisis coordinació </a:t>
            </a:r>
            <a:r>
              <a:rPr lang="ca-ES" altLang="ca-ES" sz="1800" dirty="0">
                <a:solidFill>
                  <a:prstClr val="black"/>
                </a:solidFill>
                <a:cs typeface="Arial" pitchFamily="34" charset="0"/>
              </a:rPr>
              <a:t>i continuïtat a </a:t>
            </a:r>
            <a:r>
              <a:rPr lang="ca-ES" altLang="ca-ES" sz="1800" dirty="0" smtClean="0">
                <a:solidFill>
                  <a:prstClr val="black"/>
                </a:solidFill>
                <a:cs typeface="Arial" pitchFamily="34" charset="0"/>
              </a:rPr>
              <a:t>tres </a:t>
            </a:r>
            <a:r>
              <a:rPr lang="ca-ES" altLang="ca-ES" sz="1800" dirty="0">
                <a:solidFill>
                  <a:prstClr val="black"/>
                </a:solidFill>
                <a:cs typeface="Arial" pitchFamily="34" charset="0"/>
              </a:rPr>
              <a:t>entorns</a:t>
            </a:r>
            <a:r>
              <a:rPr lang="ca-ES" altLang="ca-ES" sz="1800" b="0" dirty="0">
                <a:solidFill>
                  <a:prstClr val="black"/>
                </a:solidFill>
                <a:cs typeface="Arial" pitchFamily="34" charset="0"/>
              </a:rPr>
              <a:t> diferent grau </a:t>
            </a:r>
            <a:r>
              <a:rPr lang="ca-ES" altLang="ca-ES" sz="1800" b="0" dirty="0" smtClean="0">
                <a:solidFill>
                  <a:prstClr val="black"/>
                </a:solidFill>
                <a:cs typeface="Arial" pitchFamily="34" charset="0"/>
              </a:rPr>
              <a:t>d’integració (Ciutat Vella, Girona ciutat i Baix Empordà) </a:t>
            </a:r>
            <a:r>
              <a:rPr lang="ca-ES" altLang="ca-ES" sz="1600" b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(ISCIII, PI08/90154 i ISCIII, PI0/00348)</a:t>
            </a:r>
            <a:endParaRPr lang="ca-ES" altLang="ca-ES" sz="1800" b="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3612902" y="2060029"/>
            <a:ext cx="599058" cy="360859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8F1736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ca-ES" b="0">
              <a:solidFill>
                <a:srgbClr val="8F1736"/>
              </a:solidFill>
              <a:cs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23528" y="222250"/>
            <a:ext cx="8568952" cy="39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a-ES" altLang="es-ES" sz="2400" dirty="0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Recerca en integració assistencial del SEPPS </a:t>
            </a:r>
            <a:r>
              <a:rPr lang="ca-ES" altLang="es-ES" sz="2400" dirty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i</a:t>
            </a:r>
            <a:r>
              <a:rPr lang="ca-ES" altLang="es-ES" sz="2400" dirty="0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 grup GAIA</a:t>
            </a:r>
            <a:endParaRPr lang="ca-ES" altLang="es-ES" sz="2400" dirty="0">
              <a:solidFill>
                <a:srgbClr val="FFFFFF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3612902" y="4785207"/>
            <a:ext cx="599058" cy="360859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8F1736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ca-ES" b="0">
              <a:solidFill>
                <a:srgbClr val="8F1736"/>
              </a:solidFill>
              <a:cs typeface="Arial" pitchFamily="34" charset="0"/>
            </a:endParaRPr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3612902" y="3356173"/>
            <a:ext cx="599058" cy="360859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8F1736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ca-ES" b="0">
              <a:solidFill>
                <a:srgbClr val="8F1736"/>
              </a:solidFill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323528" y="1484784"/>
            <a:ext cx="1144302" cy="431228"/>
          </a:xfrm>
          <a:prstGeom prst="rect">
            <a:avLst/>
          </a:prstGeom>
          <a:solidFill>
            <a:srgbClr val="8F173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 smtClean="0">
                <a:solidFill>
                  <a:prstClr val="white"/>
                </a:solidFill>
                <a:latin typeface="Arial" charset="0"/>
              </a:rPr>
              <a:t>2004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387710" y="5373216"/>
            <a:ext cx="1080120" cy="432048"/>
          </a:xfrm>
          <a:prstGeom prst="rect">
            <a:avLst/>
          </a:prstGeom>
          <a:solidFill>
            <a:srgbClr val="8F173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>
                <a:solidFill>
                  <a:prstClr val="white"/>
                </a:solidFill>
                <a:latin typeface="Arial" charset="0"/>
              </a:rPr>
              <a:t>2016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159322" y="991854"/>
            <a:ext cx="41052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F173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F1736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F1736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F1736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F1736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1736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1736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1736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1736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1736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000" dirty="0">
                <a:solidFill>
                  <a:srgbClr val="990033"/>
                </a:solidFill>
              </a:rPr>
              <a:t>Catalunya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236296" y="3969060"/>
            <a:ext cx="183661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F173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a-ES" altLang="ca-ES" sz="2000" dirty="0">
                <a:solidFill>
                  <a:srgbClr val="990033"/>
                </a:solidFill>
              </a:rPr>
              <a:t>Llatinoamèrica</a:t>
            </a: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6812074" y="4041191"/>
            <a:ext cx="287908" cy="288231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 alt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2888" y="222250"/>
            <a:ext cx="8280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a-ES" altLang="es-ES" sz="2800" dirty="0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Per què es fa l’estudi COORDENA-CAT?</a:t>
            </a:r>
            <a:endParaRPr lang="ca-ES" altLang="es-ES" sz="2800" dirty="0">
              <a:solidFill>
                <a:srgbClr val="FFFFFF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2888" y="1261601"/>
            <a:ext cx="86423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ca-ES" altLang="zh-CN" sz="2000" dirty="0">
                <a:solidFill>
                  <a:prstClr val="black"/>
                </a:solidFill>
                <a:ea typeface="宋体" panose="02010600030101010101" pitchFamily="2" charset="-122"/>
              </a:rPr>
              <a:t>Absència </a:t>
            </a:r>
            <a:r>
              <a:rPr lang="ca-ES" altLang="zh-CN" sz="2000" dirty="0" smtClean="0">
                <a:solidFill>
                  <a:prstClr val="black"/>
                </a:solidFill>
                <a:ea typeface="宋体" panose="02010600030101010101" pitchFamily="2" charset="-122"/>
              </a:rPr>
              <a:t>d’integració </a:t>
            </a:r>
            <a:r>
              <a:rPr lang="ca-ES" altLang="zh-CN" sz="2000" b="0" dirty="0">
                <a:solidFill>
                  <a:prstClr val="black"/>
                </a:solidFill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ca-ES" altLang="zh-CN" sz="2000" b="0" dirty="0">
                <a:solidFill>
                  <a:prstClr val="black"/>
                </a:solidFill>
                <a:ea typeface="宋体" panose="02010600030101010101" pitchFamily="2" charset="-122"/>
              </a:rPr>
              <a:t>ús ineficient dels recursos, pèrdua de continuïtat </a:t>
            </a:r>
            <a:r>
              <a:rPr lang="ca-ES" altLang="zh-CN" sz="2000" b="0" dirty="0" smtClean="0">
                <a:solidFill>
                  <a:prstClr val="black"/>
                </a:solidFill>
                <a:ea typeface="宋体" panose="02010600030101010101" pitchFamily="2" charset="-122"/>
              </a:rPr>
              <a:t>i </a:t>
            </a:r>
            <a:r>
              <a:rPr lang="ca-ES" altLang="zh-CN" sz="2000" b="0" dirty="0">
                <a:solidFill>
                  <a:prstClr val="black"/>
                </a:solidFill>
                <a:ea typeface="宋体" panose="02010600030101010101" pitchFamily="2" charset="-122"/>
              </a:rPr>
              <a:t>disminució de </a:t>
            </a:r>
            <a:r>
              <a:rPr lang="ca-ES" altLang="zh-CN" sz="2000" b="0" dirty="0" smtClean="0">
                <a:solidFill>
                  <a:prstClr val="black"/>
                </a:solidFill>
                <a:ea typeface="宋体" panose="02010600030101010101" pitchFamily="2" charset="-122"/>
              </a:rPr>
              <a:t>qualitat </a:t>
            </a:r>
            <a:r>
              <a:rPr lang="ca-ES" altLang="zh-CN" sz="2000" b="0" dirty="0">
                <a:solidFill>
                  <a:prstClr val="black"/>
                </a:solidFill>
                <a:ea typeface="宋体" panose="02010600030101010101" pitchFamily="2" charset="-122"/>
              </a:rPr>
              <a:t>assistencial</a:t>
            </a:r>
          </a:p>
          <a:p>
            <a:pPr>
              <a:buFontTx/>
              <a:buChar char="-"/>
            </a:pPr>
            <a:endParaRPr lang="es-ES" altLang="ca-ES" sz="2000" b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a-ES" altLang="ca-E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Limitada </a:t>
            </a:r>
            <a:r>
              <a:rPr lang="ca-ES" altLang="ca-ES" sz="2000" dirty="0">
                <a:solidFill>
                  <a:srgbClr val="000000"/>
                </a:solidFill>
                <a:cs typeface="Arial" panose="020B0604020202020204" pitchFamily="34" charset="0"/>
              </a:rPr>
              <a:t>evidència </a:t>
            </a:r>
            <a:r>
              <a:rPr lang="ca-ES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internacional i nacional sobre </a:t>
            </a:r>
            <a:r>
              <a:rPr lang="ca-ES" altLang="ca-E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determinants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a-ES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de la 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coordinació de l’atenció i la </a:t>
            </a:r>
            <a:r>
              <a:rPr lang="ca-ES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relació amb 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qualitat </a:t>
            </a:r>
            <a:r>
              <a:rPr lang="ca-ES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assistencial</a:t>
            </a:r>
          </a:p>
          <a:p>
            <a:pPr>
              <a:buFontTx/>
              <a:buChar char="-"/>
            </a:pPr>
            <a:endParaRPr lang="ca-ES" altLang="ca-ES" sz="2000" b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Estudis </a:t>
            </a:r>
            <a:r>
              <a:rPr lang="ca-ES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previs </a:t>
            </a:r>
            <a:r>
              <a:rPr lang="ca-ES" altLang="ca-ES" sz="2000" dirty="0">
                <a:solidFill>
                  <a:srgbClr val="000000"/>
                </a:solidFill>
                <a:cs typeface="Arial" panose="020B0604020202020204" pitchFamily="34" charset="0"/>
              </a:rPr>
              <a:t>a Catalunya 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sobre percepció de coordinació</a:t>
            </a:r>
            <a:r>
              <a:rPr lang="ca-ES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, ús dels mecanismes i factors que influeixen 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són de </a:t>
            </a:r>
            <a:r>
              <a:rPr lang="ca-ES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caràcter 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qualitatiu</a:t>
            </a:r>
          </a:p>
          <a:p>
            <a:pPr>
              <a:buFontTx/>
              <a:buChar char="-"/>
            </a:pPr>
            <a:endParaRPr lang="ca-ES" altLang="ca-ES" sz="20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a-ES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B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ons resultats de coordinació i continuïtat als entorns analitzats (</a:t>
            </a:r>
            <a:r>
              <a:rPr lang="it-IT" altLang="ca-ES" sz="2000" b="0" dirty="0">
                <a:solidFill>
                  <a:srgbClr val="000000"/>
                </a:solidFill>
                <a:cs typeface="Arial" panose="020B0604020202020204" pitchFamily="34" charset="0"/>
              </a:rPr>
              <a:t>Ciutat Vella, Girona ciutat i Baix </a:t>
            </a:r>
            <a:r>
              <a:rPr lang="it-IT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Empordà)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 incrementa </a:t>
            </a:r>
            <a:r>
              <a:rPr lang="ca-ES" altLang="ca-E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l’interès d’analitzar </a:t>
            </a:r>
            <a:r>
              <a:rPr lang="ca-ES" altLang="ca-ES" sz="20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àrees amb característiques diferents i també amb els canvis conseqüència de la crisi</a:t>
            </a:r>
          </a:p>
          <a:p>
            <a:pPr algn="just">
              <a:buFontTx/>
              <a:buChar char="-"/>
            </a:pPr>
            <a:endParaRPr lang="ca-ES" altLang="ca-ES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ca-ES" altLang="ca-ES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ca-ES" altLang="ca-ES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ca-ES" altLang="ca-ES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8 Rectángulo"/>
          <p:cNvSpPr/>
          <p:nvPr/>
        </p:nvSpPr>
        <p:spPr>
          <a:xfrm>
            <a:off x="1979712" y="5981799"/>
            <a:ext cx="4464496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altLang="ca-ES" dirty="0" smtClean="0">
                <a:solidFill>
                  <a:srgbClr val="FEA022">
                    <a:lumMod val="75000"/>
                  </a:srgbClr>
                </a:solidFill>
                <a:cs typeface="Arial" pitchFamily="34" charset="0"/>
              </a:rPr>
              <a:t>Estudi COORDENA-CAT (2016-2018)</a:t>
            </a:r>
            <a:endParaRPr lang="ca-ES" altLang="ca-ES" dirty="0">
              <a:solidFill>
                <a:srgbClr val="FEA022">
                  <a:lumMod val="75000"/>
                </a:srgb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ca-ES" altLang="ca-ES" sz="1600" b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(ISCIII, PI15/00021)</a:t>
            </a:r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3912431" y="5481007"/>
            <a:ext cx="599058" cy="360859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8F1736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ca-ES" b="0">
              <a:solidFill>
                <a:srgbClr val="8F1736"/>
              </a:solidFill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2888" y="222250"/>
            <a:ext cx="8280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a-ES" altLang="es-ES" sz="2800" dirty="0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Per què es fa l’estudi COORDENA-CAT?</a:t>
            </a:r>
            <a:endParaRPr lang="ca-ES" altLang="es-ES" sz="2800" dirty="0">
              <a:solidFill>
                <a:srgbClr val="FFFFFF"/>
              </a:solidFill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5"/>
          <p:cNvSpPr/>
          <p:nvPr/>
        </p:nvSpPr>
        <p:spPr>
          <a:xfrm>
            <a:off x="288131" y="912791"/>
            <a:ext cx="8496300" cy="150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ca-ES" sz="2400" kern="0" dirty="0" smtClean="0">
                <a:solidFill>
                  <a:srgbClr val="BF5711"/>
                </a:solidFill>
                <a:latin typeface="Arial"/>
                <a:ea typeface="Arial"/>
                <a:cs typeface="Arial"/>
                <a:sym typeface="Arial"/>
              </a:rPr>
              <a:t>Coordinació clínica entre nivells d’atenció</a:t>
            </a:r>
            <a:endParaRPr lang="ca-ES" sz="1400" b="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79388" lvl="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</a:pPr>
            <a:endParaRPr lang="ca-ES" sz="800" b="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70044"/>
              </a:buClr>
              <a:buSzPts val="2000"/>
              <a:buFont typeface="Arial"/>
              <a:buNone/>
            </a:pPr>
            <a:r>
              <a:rPr lang="ca-ES" b="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Concertació de tots els serveis necessaris per atendre al pacient al llarg del continu assistencial, de manera que s’harmonitzin i s’assoleixi un objectiu comú, sense conflictes</a:t>
            </a:r>
            <a:endParaRPr lang="ca-ES" sz="12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8" name="Google Shape;488;p75"/>
          <p:cNvSpPr txBox="1"/>
          <p:nvPr/>
        </p:nvSpPr>
        <p:spPr>
          <a:xfrm>
            <a:off x="172390" y="6457875"/>
            <a:ext cx="3319490" cy="28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450850" indent="-4508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1200" b="0" i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Longest</a:t>
            </a:r>
            <a:r>
              <a:rPr lang="es-ES" sz="1200" b="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&amp; Young 2000, Vargas et </a:t>
            </a:r>
            <a:r>
              <a:rPr lang="es-ES" sz="1200" b="0" i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</a:t>
            </a:r>
            <a:r>
              <a:rPr lang="es-ES" sz="1200" b="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2011</a:t>
            </a:r>
            <a:endParaRPr sz="3200" b="0" i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75"/>
          <p:cNvSpPr txBox="1"/>
          <p:nvPr/>
        </p:nvSpPr>
        <p:spPr>
          <a:xfrm>
            <a:off x="241394" y="198416"/>
            <a:ext cx="8461375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32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Marc conceptual:  </a:t>
            </a:r>
            <a:r>
              <a:rPr lang="es-ES" sz="3200" kern="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definició</a:t>
            </a:r>
            <a:r>
              <a:rPr lang="es-ES" sz="32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s-ES" sz="320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200" kern="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tipus</a:t>
            </a:r>
            <a:r>
              <a:rPr lang="es-ES" sz="3200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s-ES" sz="3200" kern="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  <a:endParaRPr sz="32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68981" y="3411835"/>
            <a:ext cx="2580570" cy="711225"/>
          </a:xfrm>
          <a:prstGeom prst="roundRect">
            <a:avLst/>
          </a:prstGeom>
          <a:solidFill>
            <a:srgbClr val="8E1736"/>
          </a:solidFill>
          <a:ln>
            <a:solidFill>
              <a:srgbClr val="8E1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ca-ES" sz="1834" b="0" dirty="0">
                <a:solidFill>
                  <a:prstClr val="white"/>
                </a:solidFill>
                <a:latin typeface="Century Gothic" panose="020B0502020202020204" pitchFamily="34" charset="0"/>
              </a:rPr>
              <a:t>Coordinació de la informació clínica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3658049" y="3411835"/>
            <a:ext cx="2579450" cy="711225"/>
          </a:xfrm>
          <a:prstGeom prst="roundRect">
            <a:avLst/>
          </a:prstGeom>
          <a:solidFill>
            <a:srgbClr val="894A62"/>
          </a:solidFill>
          <a:ln>
            <a:solidFill>
              <a:srgbClr val="894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ca-ES" sz="1834" b="0" dirty="0">
                <a:solidFill>
                  <a:prstClr val="white"/>
                </a:solidFill>
                <a:latin typeface="Century Gothic" panose="020B0502020202020204" pitchFamily="34" charset="0"/>
              </a:rPr>
              <a:t>Coordinació de la gestió clínica</a:t>
            </a:r>
          </a:p>
        </p:txBody>
      </p:sp>
      <p:sp>
        <p:nvSpPr>
          <p:cNvPr id="13" name="Google Shape;482;p75"/>
          <p:cNvSpPr/>
          <p:nvPr/>
        </p:nvSpPr>
        <p:spPr>
          <a:xfrm>
            <a:off x="2296940" y="2617775"/>
            <a:ext cx="2175141" cy="417878"/>
          </a:xfrm>
          <a:prstGeom prst="rect">
            <a:avLst/>
          </a:prstGeom>
          <a:noFill/>
          <a:ln>
            <a:noFill/>
          </a:ln>
        </p:spPr>
        <p:txBody>
          <a:bodyPr spcFirstLastPara="1" lIns="64504" tIns="32243" rIns="64504" bIns="32243"/>
          <a:lstStyle/>
          <a:p>
            <a:pPr marL="241916" indent="-241916"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ca-ES" sz="2400" kern="0" dirty="0">
                <a:solidFill>
                  <a:srgbClr val="BF5711"/>
                </a:solidFill>
                <a:latin typeface="+mn-lt"/>
                <a:ea typeface="Arial"/>
                <a:cs typeface="Arial"/>
                <a:sym typeface="Arial"/>
              </a:rPr>
              <a:t>Tipus</a:t>
            </a: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304652" y="4380669"/>
            <a:ext cx="3251473" cy="61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buFont typeface="Arial" panose="020B0604020202020204" pitchFamily="34" charset="0"/>
              <a:buChar char="•"/>
            </a:pPr>
            <a:r>
              <a:rPr lang="ca-ES" altLang="es-ES" sz="1693" b="0" dirty="0">
                <a:solidFill>
                  <a:prstClr val="black"/>
                </a:solidFill>
                <a:latin typeface="+mn-lt"/>
              </a:rPr>
              <a:t>Transferència d’informació</a:t>
            </a: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ca-ES" altLang="es-ES" sz="1693" b="0" dirty="0">
                <a:solidFill>
                  <a:prstClr val="black"/>
                </a:solidFill>
                <a:latin typeface="+mn-lt"/>
              </a:rPr>
              <a:t>Ús de la informació</a:t>
            </a:r>
          </a:p>
        </p:txBody>
      </p:sp>
      <p:sp>
        <p:nvSpPr>
          <p:cNvPr id="15" name="CuadroTexto 14"/>
          <p:cNvSpPr txBox="1">
            <a:spLocks noChangeArrowheads="1"/>
          </p:cNvSpPr>
          <p:nvPr/>
        </p:nvSpPr>
        <p:spPr bwMode="auto">
          <a:xfrm>
            <a:off x="3454202" y="4380669"/>
            <a:ext cx="3201072" cy="8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buFont typeface="Arial" panose="020B0604020202020204" pitchFamily="34" charset="0"/>
              <a:buChar char="•"/>
            </a:pPr>
            <a:r>
              <a:rPr lang="ca-ES" altLang="es-ES" sz="1693" b="0" dirty="0">
                <a:solidFill>
                  <a:prstClr val="black"/>
                </a:solidFill>
                <a:latin typeface="+mn-lt"/>
              </a:rPr>
              <a:t>Consistència de l’atenció</a:t>
            </a: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ca-ES" altLang="es-ES" sz="1693" b="0" dirty="0">
                <a:solidFill>
                  <a:prstClr val="black"/>
                </a:solidFill>
                <a:latin typeface="+mn-lt"/>
              </a:rPr>
              <a:t>Seguiment del pacient</a:t>
            </a: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ca-ES" altLang="es-ES" sz="1693" b="0" dirty="0">
                <a:solidFill>
                  <a:prstClr val="black"/>
                </a:solidFill>
                <a:latin typeface="+mn-lt"/>
              </a:rPr>
              <a:t>Accessibilitat entre nivells</a:t>
            </a:r>
          </a:p>
        </p:txBody>
      </p:sp>
      <p:sp>
        <p:nvSpPr>
          <p:cNvPr id="16" name="Elipse 15"/>
          <p:cNvSpPr/>
          <p:nvPr/>
        </p:nvSpPr>
        <p:spPr>
          <a:xfrm>
            <a:off x="6833379" y="3068960"/>
            <a:ext cx="2203117" cy="3600400"/>
          </a:xfrm>
          <a:prstGeom prst="ellipse">
            <a:avLst/>
          </a:prstGeom>
          <a:solidFill>
            <a:srgbClr val="D6B8C4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" sz="1693" b="0">
              <a:solidFill>
                <a:prstClr val="white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117385" y="3530000"/>
            <a:ext cx="1848065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a-E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ＭＳ Ｐゴシック" panose="020B0600070205080204" pitchFamily="34" charset="-128"/>
              </a:rPr>
              <a:t>Factors dels professionals</a:t>
            </a:r>
          </a:p>
          <a:p>
            <a:pPr marL="241916" indent="-241916" eaLnBrk="0" hangingPunct="0">
              <a:buFont typeface="Arial" panose="020B0604020202020204" pitchFamily="34" charset="0"/>
              <a:buChar char="•"/>
              <a:defRPr/>
            </a:pPr>
            <a:r>
              <a:rPr lang="ca-E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ＭＳ Ｐゴシック" panose="020B0600070205080204" pitchFamily="34" charset="-128"/>
              </a:rPr>
              <a:t>Característiques demogràfiques i laborals</a:t>
            </a:r>
          </a:p>
          <a:p>
            <a:pPr marL="241916" indent="-241916" eaLnBrk="0" hangingPunct="0">
              <a:buFont typeface="Arial" panose="020B0604020202020204" pitchFamily="34" charset="0"/>
              <a:buChar char="•"/>
              <a:defRPr/>
            </a:pPr>
            <a:r>
              <a:rPr lang="ca-E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ＭＳ Ｐゴシック" panose="020B0600070205080204" pitchFamily="34" charset="-128"/>
              </a:rPr>
              <a:t>Actitud davant la feina</a:t>
            </a:r>
          </a:p>
          <a:p>
            <a:pPr marL="241916" indent="-241916" eaLnBrk="0" hangingPunct="0">
              <a:buFont typeface="Arial" panose="020B0604020202020204" pitchFamily="34" charset="0"/>
              <a:buChar char="•"/>
              <a:defRPr/>
            </a:pPr>
            <a:r>
              <a:rPr lang="ca-E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ＭＳ Ｐゴシック" panose="020B0600070205080204" pitchFamily="34" charset="-128"/>
              </a:rPr>
              <a:t>Interacció </a:t>
            </a:r>
          </a:p>
          <a:p>
            <a:pPr eaLnBrk="0" hangingPunct="0">
              <a:defRPr/>
            </a:pPr>
            <a:endParaRPr lang="ca-ES" sz="4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ＭＳ Ｐゴシック" panose="020B0600070205080204" pitchFamily="34" charset="-128"/>
            </a:endParaRPr>
          </a:p>
          <a:p>
            <a:pPr eaLnBrk="0" hangingPunct="0">
              <a:defRPr/>
            </a:pPr>
            <a:r>
              <a:rPr lang="ca-E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ＭＳ Ｐゴシック" panose="020B0600070205080204" pitchFamily="34" charset="-128"/>
              </a:rPr>
              <a:t>Entorn sanitari</a:t>
            </a:r>
          </a:p>
          <a:p>
            <a:pPr eaLnBrk="0" hangingPunct="0">
              <a:defRPr/>
            </a:pPr>
            <a:endParaRPr lang="ca-ES" sz="4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ＭＳ Ｐゴシック" panose="020B0600070205080204" pitchFamily="34" charset="-128"/>
            </a:endParaRPr>
          </a:p>
          <a:p>
            <a:pPr eaLnBrk="0" hangingPunct="0">
              <a:defRPr/>
            </a:pPr>
            <a:r>
              <a:rPr lang="ca-E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ＭＳ Ｐゴシック" panose="020B0600070205080204" pitchFamily="34" charset="-128"/>
              </a:rPr>
              <a:t>Factors </a:t>
            </a:r>
            <a:r>
              <a:rPr lang="ca-E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ＭＳ Ｐゴシック" panose="020B0600070205080204" pitchFamily="34" charset="-128"/>
              </a:rPr>
              <a:t>organitzatius</a:t>
            </a:r>
            <a:endParaRPr lang="ca-ES" sz="1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ＭＳ Ｐゴシック" panose="020B0600070205080204" pitchFamily="34" charset="-128"/>
            </a:endParaRPr>
          </a:p>
          <a:p>
            <a:pPr marL="241916" indent="-241916" eaLnBrk="0" hangingPunct="0">
              <a:buFont typeface="Arial" panose="020B0604020202020204" pitchFamily="34" charset="0"/>
              <a:buChar char="•"/>
              <a:defRPr/>
            </a:pPr>
            <a:r>
              <a:rPr lang="ca-E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ＭＳ Ｐゴシック" panose="020B0600070205080204" pitchFamily="34" charset="-128"/>
              </a:rPr>
              <a:t>Mecanismes de coordinació</a:t>
            </a:r>
          </a:p>
          <a:p>
            <a:pPr marL="241916" indent="-241916" eaLnBrk="0" hangingPunct="0">
              <a:buFont typeface="Arial" panose="020B0604020202020204" pitchFamily="34" charset="0"/>
              <a:buChar char="•"/>
              <a:defRPr/>
            </a:pPr>
            <a:r>
              <a:rPr lang="ca-E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ＭＳ Ｐゴシック" panose="020B0600070205080204" pitchFamily="34" charset="-128"/>
              </a:rPr>
              <a:t>Disponibilitat temps</a:t>
            </a:r>
          </a:p>
        </p:txBody>
      </p:sp>
      <p:sp>
        <p:nvSpPr>
          <p:cNvPr id="18" name="Google Shape;482;p75"/>
          <p:cNvSpPr/>
          <p:nvPr/>
        </p:nvSpPr>
        <p:spPr>
          <a:xfrm>
            <a:off x="6762333" y="2531082"/>
            <a:ext cx="2175141" cy="417878"/>
          </a:xfrm>
          <a:prstGeom prst="rect">
            <a:avLst/>
          </a:prstGeom>
          <a:noFill/>
          <a:ln>
            <a:noFill/>
          </a:ln>
        </p:spPr>
        <p:txBody>
          <a:bodyPr spcFirstLastPara="1" lIns="64504" tIns="32243" rIns="64504" bIns="32243"/>
          <a:lstStyle/>
          <a:p>
            <a:pPr marL="241916" indent="-241916"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ca-ES" sz="2400" kern="0" dirty="0" smtClean="0">
                <a:solidFill>
                  <a:srgbClr val="BF5711"/>
                </a:solidFill>
                <a:latin typeface="+mn-lt"/>
                <a:ea typeface="Arial"/>
                <a:cs typeface="Arial"/>
                <a:sym typeface="Arial"/>
              </a:rPr>
              <a:t>Factors</a:t>
            </a:r>
            <a:endParaRPr lang="ca-ES" sz="2400" kern="0" dirty="0">
              <a:solidFill>
                <a:srgbClr val="BF571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8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0" y="2460625"/>
            <a:ext cx="9144000" cy="1747838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784225" y="3060700"/>
            <a:ext cx="762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3600" dirty="0" smtClean="0">
                <a:solidFill>
                  <a:srgbClr val="FFDAA3"/>
                </a:solidFill>
              </a:rPr>
              <a:t>Objectiu i mètodes</a:t>
            </a:r>
            <a:endParaRPr lang="ca-ES" sz="3600" dirty="0">
              <a:solidFill>
                <a:srgbClr val="FFDAA3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Text Box 3"/>
          <p:cNvSpPr txBox="1">
            <a:spLocks noChangeArrowheads="1"/>
          </p:cNvSpPr>
          <p:nvPr/>
        </p:nvSpPr>
        <p:spPr bwMode="auto">
          <a:xfrm>
            <a:off x="242888" y="260648"/>
            <a:ext cx="89011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a-ES" altLang="es-ES" sz="2800" dirty="0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Objectiu i mètodes</a:t>
            </a:r>
            <a:endParaRPr lang="ca-ES" altLang="es-ES" sz="2800" dirty="0">
              <a:solidFill>
                <a:srgbClr val="FFFFFF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2888" y="692592"/>
            <a:ext cx="8892480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endParaRPr lang="ca-ES" altLang="ca-ES" dirty="0" smtClean="0">
              <a:solidFill>
                <a:srgbClr val="8F1736"/>
              </a:solidFill>
              <a:cs typeface="Arial" panose="020B0604020202020204" pitchFamily="34" charset="0"/>
            </a:endParaRPr>
          </a:p>
          <a:p>
            <a:pPr marL="0" indent="0"/>
            <a:r>
              <a:rPr lang="ca-ES" altLang="ca-ES" dirty="0" smtClean="0">
                <a:solidFill>
                  <a:srgbClr val="8F1736"/>
                </a:solidFill>
                <a:cs typeface="Arial" panose="020B0604020202020204" pitchFamily="34" charset="0"/>
              </a:rPr>
              <a:t>Objectiu específic</a:t>
            </a:r>
            <a:endParaRPr lang="ca-ES" altLang="ca-ES" b="0" dirty="0"/>
          </a:p>
          <a:p>
            <a:pPr marL="0" indent="0"/>
            <a:r>
              <a:rPr lang="ca-ES" sz="1600" b="0" dirty="0" smtClean="0"/>
              <a:t>Analitzar</a:t>
            </a:r>
            <a:r>
              <a:rPr lang="ca-ES" sz="1600" b="0" dirty="0" smtClean="0">
                <a:solidFill>
                  <a:srgbClr val="94142F"/>
                </a:solidFill>
              </a:rPr>
              <a:t> </a:t>
            </a:r>
            <a:r>
              <a:rPr lang="ca-ES" sz="1600" b="0" dirty="0" smtClean="0"/>
              <a:t>la coordinació </a:t>
            </a:r>
            <a:r>
              <a:rPr lang="ca-ES" sz="1600" b="0" dirty="0"/>
              <a:t>entre nivells </a:t>
            </a:r>
            <a:r>
              <a:rPr lang="ca-ES" sz="1600" b="0" dirty="0" smtClean="0"/>
              <a:t>d’atenció, </a:t>
            </a:r>
            <a:r>
              <a:rPr lang="ca-ES" sz="1600" b="0" dirty="0"/>
              <a:t>el coneixement i ús dels mecanismes de coordinació </a:t>
            </a:r>
            <a:r>
              <a:rPr lang="ca-ES" sz="1600" b="0" dirty="0" smtClean="0"/>
              <a:t>i factors associats, </a:t>
            </a:r>
            <a:r>
              <a:rPr lang="ca-ES" sz="1600" dirty="0" smtClean="0"/>
              <a:t>segons </a:t>
            </a:r>
            <a:r>
              <a:rPr lang="ca-ES" sz="1600" dirty="0"/>
              <a:t>el tipus de gestió de l’àrea</a:t>
            </a:r>
            <a:r>
              <a:rPr lang="ca-ES" sz="1600" b="0" dirty="0"/>
              <a:t>.</a:t>
            </a:r>
            <a:endParaRPr lang="ca-ES" sz="600" b="0" dirty="0"/>
          </a:p>
          <a:p>
            <a:pPr marL="0" indent="0"/>
            <a:endParaRPr lang="ca-ES" altLang="ca-ES" sz="1600" dirty="0">
              <a:solidFill>
                <a:srgbClr val="8F1736"/>
              </a:solidFill>
              <a:cs typeface="Arial" panose="020B0604020202020204" pitchFamily="34" charset="0"/>
            </a:endParaRPr>
          </a:p>
          <a:p>
            <a:pPr marL="0" indent="0"/>
            <a:r>
              <a:rPr lang="ca-ES" altLang="ca-ES" dirty="0" smtClean="0">
                <a:solidFill>
                  <a:srgbClr val="8F1736"/>
                </a:solidFill>
                <a:cs typeface="Arial" panose="020B0604020202020204" pitchFamily="34" charset="0"/>
              </a:rPr>
              <a:t>Disseny</a:t>
            </a:r>
          </a:p>
          <a:p>
            <a:pPr marL="0" indent="0"/>
            <a:r>
              <a:rPr lang="ca-ES" altLang="ca-ES" sz="1600" dirty="0">
                <a:solidFill>
                  <a:prstClr val="black"/>
                </a:solidFill>
                <a:cs typeface="Arial" panose="020B0604020202020204" pitchFamily="34" charset="0"/>
              </a:rPr>
              <a:t>Estudi </a:t>
            </a:r>
            <a:r>
              <a:rPr lang="ca-ES" altLang="ca-E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transversal,</a:t>
            </a:r>
            <a:r>
              <a:rPr lang="ca-ES" altLang="ca-E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 basat en enquesta online a</a:t>
            </a:r>
          </a:p>
          <a:p>
            <a:pPr marL="0" indent="0"/>
            <a:r>
              <a:rPr lang="ca-ES" altLang="ca-ES" sz="1600" b="0" dirty="0">
                <a:solidFill>
                  <a:prstClr val="black"/>
                </a:solidFill>
                <a:cs typeface="Arial" panose="020B0604020202020204" pitchFamily="34" charset="0"/>
              </a:rPr>
              <a:t>m</a:t>
            </a:r>
            <a:r>
              <a:rPr lang="ca-ES" altLang="ca-E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etges/metgesses </a:t>
            </a:r>
            <a:r>
              <a:rPr lang="ca-ES" altLang="ca-ES" sz="1600" b="0" dirty="0">
                <a:solidFill>
                  <a:srgbClr val="000000"/>
                </a:solidFill>
                <a:cs typeface="Arial" panose="020B0604020202020204" pitchFamily="34" charset="0"/>
              </a:rPr>
              <a:t>del sistema sanitari català</a:t>
            </a:r>
            <a:r>
              <a:rPr lang="ca-ES" altLang="ca-ES" sz="16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ca-ES" altLang="ca-ES" dirty="0" smtClean="0">
              <a:solidFill>
                <a:srgbClr val="8F1736"/>
              </a:solidFill>
              <a:cs typeface="Arial" panose="020B0604020202020204" pitchFamily="34" charset="0"/>
            </a:endParaRPr>
          </a:p>
          <a:p>
            <a:pPr marL="0" indent="0"/>
            <a:endParaRPr lang="es-ES" altLang="ca-ES" sz="1600" b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s-ES" dirty="0" err="1" smtClean="0">
                <a:solidFill>
                  <a:srgbClr val="8F1736"/>
                </a:solidFill>
                <a:cs typeface="Arial" panose="020B0604020202020204" pitchFamily="34" charset="0"/>
              </a:rPr>
              <a:t>Àrees</a:t>
            </a:r>
            <a:r>
              <a:rPr lang="es-ES" dirty="0" smtClean="0">
                <a:solidFill>
                  <a:srgbClr val="8F1736"/>
                </a:solidFill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8F1736"/>
                </a:solidFill>
                <a:cs typeface="Arial" panose="020B0604020202020204" pitchFamily="34" charset="0"/>
              </a:rPr>
              <a:t>d’estudi</a:t>
            </a:r>
            <a:r>
              <a:rPr lang="es-ES" dirty="0" smtClean="0">
                <a:solidFill>
                  <a:srgbClr val="8F1736"/>
                </a:solidFill>
                <a:cs typeface="Arial" panose="020B0604020202020204" pitchFamily="34" charset="0"/>
              </a:rPr>
              <a:t>:</a:t>
            </a:r>
          </a:p>
          <a:p>
            <a:r>
              <a:rPr lang="es-ES" sz="1600" dirty="0" err="1" smtClean="0">
                <a:cs typeface="Arial" panose="020B0604020202020204" pitchFamily="34" charset="0"/>
              </a:rPr>
              <a:t>Entorns</a:t>
            </a:r>
            <a:r>
              <a:rPr lang="es-ES" sz="1600" dirty="0" smtClean="0">
                <a:cs typeface="Arial" panose="020B0604020202020204" pitchFamily="34" charset="0"/>
              </a:rPr>
              <a:t> </a:t>
            </a:r>
            <a:r>
              <a:rPr lang="es-ES" sz="1600" dirty="0" err="1">
                <a:cs typeface="Arial" panose="020B0604020202020204" pitchFamily="34" charset="0"/>
              </a:rPr>
              <a:t>sanitaris</a:t>
            </a:r>
            <a:r>
              <a:rPr lang="es-ES" sz="1600" dirty="0">
                <a:cs typeface="Arial" panose="020B0604020202020204" pitchFamily="34" charset="0"/>
              </a:rPr>
              <a:t> del sistema </a:t>
            </a:r>
            <a:r>
              <a:rPr lang="es-ES" sz="1600" dirty="0" smtClean="0">
                <a:cs typeface="Arial" panose="020B0604020202020204" pitchFamily="34" charset="0"/>
              </a:rPr>
              <a:t>de</a:t>
            </a:r>
          </a:p>
          <a:p>
            <a:r>
              <a:rPr lang="es-ES" sz="1600" dirty="0" err="1" smtClean="0">
                <a:cs typeface="Arial" panose="020B0604020202020204" pitchFamily="34" charset="0"/>
              </a:rPr>
              <a:t>salut</a:t>
            </a:r>
            <a:r>
              <a:rPr lang="es-ES" sz="1600" dirty="0" smtClean="0"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cs typeface="Arial" panose="020B0604020202020204" pitchFamily="34" charset="0"/>
              </a:rPr>
              <a:t>català</a:t>
            </a:r>
            <a:r>
              <a:rPr lang="es-ES" sz="1600" dirty="0" smtClean="0">
                <a:cs typeface="Arial" panose="020B0604020202020204" pitchFamily="34" charset="0"/>
              </a:rPr>
              <a:t> </a:t>
            </a:r>
            <a:r>
              <a:rPr lang="es-ES" sz="1600" b="0" dirty="0" smtClean="0">
                <a:cs typeface="Arial" panose="020B0604020202020204" pitchFamily="34" charset="0"/>
              </a:rPr>
              <a:t>(</a:t>
            </a:r>
            <a:r>
              <a:rPr lang="es-ES" sz="1600" b="0" dirty="0" err="1" smtClean="0">
                <a:cs typeface="Arial" panose="020B0604020202020204" pitchFamily="34" charset="0"/>
              </a:rPr>
              <a:t>àrees</a:t>
            </a:r>
            <a:r>
              <a:rPr lang="es-ES" sz="1600" b="0" dirty="0" smtClean="0">
                <a:cs typeface="Arial" panose="020B0604020202020204" pitchFamily="34" charset="0"/>
              </a:rPr>
              <a:t> </a:t>
            </a:r>
            <a:r>
              <a:rPr lang="es-ES" sz="1600" b="0" dirty="0" err="1">
                <a:cs typeface="Arial" panose="020B0604020202020204" pitchFamily="34" charset="0"/>
              </a:rPr>
              <a:t>bàsiques</a:t>
            </a:r>
            <a:r>
              <a:rPr lang="es-ES" sz="1600" b="0" dirty="0">
                <a:cs typeface="Arial" panose="020B0604020202020204" pitchFamily="34" charset="0"/>
              </a:rPr>
              <a:t> </a:t>
            </a:r>
            <a:r>
              <a:rPr lang="es-ES" sz="1600" b="0" dirty="0" smtClean="0">
                <a:cs typeface="Arial" panose="020B0604020202020204" pitchFamily="34" charset="0"/>
              </a:rPr>
              <a:t>de </a:t>
            </a:r>
            <a:r>
              <a:rPr lang="es-ES" sz="1600" b="0" dirty="0" err="1" smtClean="0">
                <a:cs typeface="Arial" panose="020B0604020202020204" pitchFamily="34" charset="0"/>
              </a:rPr>
              <a:t>salut</a:t>
            </a:r>
            <a:r>
              <a:rPr lang="es-ES" sz="1600" b="0" dirty="0" smtClean="0">
                <a:cs typeface="Arial" panose="020B0604020202020204" pitchFamily="34" charset="0"/>
              </a:rPr>
              <a:t>, </a:t>
            </a:r>
            <a:r>
              <a:rPr lang="es-ES" sz="1600" b="0" dirty="0" err="1" smtClean="0">
                <a:cs typeface="Arial" panose="020B0604020202020204" pitchFamily="34" charset="0"/>
              </a:rPr>
              <a:t>hospitals</a:t>
            </a:r>
            <a:endParaRPr lang="es-ES" sz="1600" b="0" dirty="0" smtClean="0">
              <a:cs typeface="Arial" panose="020B0604020202020204" pitchFamily="34" charset="0"/>
            </a:endParaRPr>
          </a:p>
          <a:p>
            <a:r>
              <a:rPr lang="es-ES" sz="1600" b="0" dirty="0" smtClean="0">
                <a:cs typeface="Arial" panose="020B0604020202020204" pitchFamily="34" charset="0"/>
              </a:rPr>
              <a:t>i centres </a:t>
            </a:r>
            <a:r>
              <a:rPr lang="es-ES" sz="1600" b="0" dirty="0" err="1" smtClean="0">
                <a:cs typeface="Arial" panose="020B0604020202020204" pitchFamily="34" charset="0"/>
              </a:rPr>
              <a:t>sociosanitaris</a:t>
            </a:r>
            <a:r>
              <a:rPr lang="es-ES" sz="1600" b="0" dirty="0" smtClean="0">
                <a:cs typeface="Arial" panose="020B0604020202020204" pitchFamily="34" charset="0"/>
              </a:rPr>
              <a:t> </a:t>
            </a:r>
            <a:r>
              <a:rPr lang="es-ES" sz="1600" b="0" dirty="0">
                <a:cs typeface="Arial" panose="020B0604020202020204" pitchFamily="34" charset="0"/>
              </a:rPr>
              <a:t>de </a:t>
            </a:r>
            <a:r>
              <a:rPr lang="es-ES" sz="1600" b="0" dirty="0" err="1" smtClean="0">
                <a:cs typeface="Arial" panose="020B0604020202020204" pitchFamily="34" charset="0"/>
              </a:rPr>
              <a:t>referència</a:t>
            </a:r>
            <a:r>
              <a:rPr lang="es-ES" sz="1600" b="0" dirty="0" smtClean="0">
                <a:cs typeface="Arial" panose="020B0604020202020204" pitchFamily="34" charset="0"/>
              </a:rPr>
              <a:t>) (n=32)</a:t>
            </a:r>
            <a:endParaRPr lang="ca-ES" sz="1600" b="0" dirty="0">
              <a:cs typeface="Arial" panose="020B0604020202020204" pitchFamily="34" charset="0"/>
            </a:endParaRPr>
          </a:p>
          <a:p>
            <a:endParaRPr lang="es-ES" sz="1600" dirty="0" smtClean="0">
              <a:solidFill>
                <a:srgbClr val="8F1736"/>
              </a:solidFill>
              <a:cs typeface="Arial" panose="020B0604020202020204" pitchFamily="34" charset="0"/>
            </a:endParaRPr>
          </a:p>
          <a:p>
            <a:r>
              <a:rPr lang="ca-ES" dirty="0" smtClean="0">
                <a:solidFill>
                  <a:srgbClr val="8F1736"/>
                </a:solidFill>
                <a:cs typeface="Arial" panose="020B0604020202020204" pitchFamily="34" charset="0"/>
              </a:rPr>
              <a:t>Mostra </a:t>
            </a:r>
            <a:endParaRPr lang="ca-ES" dirty="0">
              <a:solidFill>
                <a:srgbClr val="8F1736"/>
              </a:solidFill>
              <a:cs typeface="Arial" panose="020B0604020202020204" pitchFamily="34" charset="0"/>
            </a:endParaRPr>
          </a:p>
          <a:p>
            <a:r>
              <a:rPr lang="ca-ES" sz="1600" dirty="0">
                <a:solidFill>
                  <a:srgbClr val="000000"/>
                </a:solidFill>
                <a:cs typeface="Arial" panose="020B0604020202020204" pitchFamily="34" charset="0"/>
              </a:rPr>
              <a:t>Metges d'atenció primària, hospitalària</a:t>
            </a:r>
          </a:p>
          <a:p>
            <a:r>
              <a:rPr lang="ca-ES" sz="1600" dirty="0">
                <a:solidFill>
                  <a:srgbClr val="000000"/>
                </a:solidFill>
                <a:cs typeface="Arial" panose="020B0604020202020204" pitchFamily="34" charset="0"/>
              </a:rPr>
              <a:t>i sociosanitària</a:t>
            </a:r>
            <a:r>
              <a:rPr lang="ca-ES" sz="1600" b="0" dirty="0">
                <a:solidFill>
                  <a:srgbClr val="000000"/>
                </a:solidFill>
                <a:cs typeface="Arial" panose="020B0604020202020204" pitchFamily="34" charset="0"/>
              </a:rPr>
              <a:t>. N= 3308</a:t>
            </a:r>
            <a:endParaRPr lang="es-ES" sz="1600" dirty="0">
              <a:solidFill>
                <a:srgbClr val="8F1736"/>
              </a:solidFill>
              <a:cs typeface="Arial" panose="020B0604020202020204" pitchFamily="34" charset="0"/>
            </a:endParaRPr>
          </a:p>
          <a:p>
            <a:endParaRPr lang="es-ES" sz="1600" b="0" dirty="0"/>
          </a:p>
          <a:p>
            <a:r>
              <a:rPr lang="es-ES" dirty="0" err="1" smtClean="0">
                <a:solidFill>
                  <a:srgbClr val="8F1736"/>
                </a:solidFill>
                <a:cs typeface="Arial" panose="020B0604020202020204" pitchFamily="34" charset="0"/>
              </a:rPr>
              <a:t>Instrument</a:t>
            </a:r>
            <a:r>
              <a:rPr lang="es-ES" dirty="0" smtClean="0">
                <a:solidFill>
                  <a:srgbClr val="8F1736"/>
                </a:solidFill>
                <a:cs typeface="Arial" panose="020B0604020202020204" pitchFamily="34" charset="0"/>
              </a:rPr>
              <a:t>:</a:t>
            </a:r>
          </a:p>
          <a:p>
            <a:r>
              <a:rPr lang="es-ES" sz="1600" b="0" dirty="0" err="1" smtClean="0">
                <a:cs typeface="Arial" panose="020B0604020202020204" pitchFamily="34" charset="0"/>
              </a:rPr>
              <a:t>Qüestionari</a:t>
            </a:r>
            <a:r>
              <a:rPr lang="es-ES" sz="1600" dirty="0" smtClean="0">
                <a:cs typeface="Arial" panose="020B0604020202020204" pitchFamily="34" charset="0"/>
              </a:rPr>
              <a:t> COORDENA</a:t>
            </a:r>
            <a:endParaRPr lang="es-ES" dirty="0" smtClean="0"/>
          </a:p>
          <a:p>
            <a:endParaRPr lang="es-ES" sz="2000" dirty="0">
              <a:solidFill>
                <a:srgbClr val="8F1736"/>
              </a:solidFill>
              <a:cs typeface="Arial" panose="020B0604020202020204" pitchFamily="34" charset="0"/>
            </a:endParaRPr>
          </a:p>
          <a:p>
            <a:r>
              <a:rPr lang="es-ES" dirty="0" err="1">
                <a:solidFill>
                  <a:srgbClr val="8F1736"/>
                </a:solidFill>
                <a:cs typeface="Arial" panose="020B0604020202020204" pitchFamily="34" charset="0"/>
              </a:rPr>
              <a:t>Recollida</a:t>
            </a:r>
            <a:r>
              <a:rPr lang="es-ES" dirty="0">
                <a:solidFill>
                  <a:srgbClr val="8F1736"/>
                </a:solidFill>
                <a:cs typeface="Arial" panose="020B0604020202020204" pitchFamily="34" charset="0"/>
              </a:rPr>
              <a:t> de </a:t>
            </a:r>
            <a:r>
              <a:rPr lang="es-ES" dirty="0" err="1" smtClean="0">
                <a:solidFill>
                  <a:srgbClr val="8F1736"/>
                </a:solidFill>
                <a:cs typeface="Arial" panose="020B0604020202020204" pitchFamily="34" charset="0"/>
              </a:rPr>
              <a:t>dades</a:t>
            </a:r>
            <a:endParaRPr lang="es-ES" dirty="0">
              <a:solidFill>
                <a:srgbClr val="8F1736"/>
              </a:solidFill>
              <a:cs typeface="Arial" panose="020B0604020202020204" pitchFamily="34" charset="0"/>
            </a:endParaRPr>
          </a:p>
          <a:p>
            <a:r>
              <a:rPr lang="es-ES" sz="1600" b="0" dirty="0">
                <a:solidFill>
                  <a:srgbClr val="000000"/>
                </a:solidFill>
                <a:cs typeface="Arial" panose="020B0604020202020204" pitchFamily="34" charset="0"/>
              </a:rPr>
              <a:t>Octubre – Desembre </a:t>
            </a:r>
            <a:r>
              <a:rPr lang="es-ES" sz="16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2017</a:t>
            </a:r>
            <a:endParaRPr lang="ca-ES" altLang="ca-ES" sz="2000" b="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296" y="2790549"/>
            <a:ext cx="3870176" cy="380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2772" y="123893"/>
            <a:ext cx="8999748" cy="578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  <a:buClr>
                <a:srgbClr val="8F1736"/>
              </a:buClr>
            </a:pPr>
            <a:r>
              <a:rPr lang="ca-ES" sz="3000" dirty="0" smtClean="0">
                <a:solidFill>
                  <a:prstClr val="white"/>
                </a:solidFill>
              </a:rPr>
              <a:t>Estructura del qüestionari</a:t>
            </a:r>
            <a:endParaRPr lang="ca-ES" sz="3000" dirty="0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25434" y="908720"/>
            <a:ext cx="8639708" cy="57554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44500" indent="-444500">
              <a:spcBef>
                <a:spcPts val="1200"/>
              </a:spcBef>
              <a:buFontTx/>
              <a:buAutoNum type="arabicParenR"/>
            </a:pPr>
            <a:r>
              <a:rPr lang="ca-ES" sz="2000" dirty="0" smtClean="0">
                <a:solidFill>
                  <a:prstClr val="black"/>
                </a:solidFill>
              </a:rPr>
              <a:t>Informació per a l’enquestat </a:t>
            </a:r>
            <a:r>
              <a:rPr lang="ca-ES" sz="1600" b="0" dirty="0" smtClean="0">
                <a:solidFill>
                  <a:prstClr val="black"/>
                </a:solidFill>
              </a:rPr>
              <a:t>(consentiment informat)</a:t>
            </a:r>
          </a:p>
          <a:p>
            <a:pPr marL="444500" indent="-444500">
              <a:spcBef>
                <a:spcPts val="1200"/>
              </a:spcBef>
              <a:buFontTx/>
              <a:buAutoNum type="arabicParenR"/>
            </a:pPr>
            <a:r>
              <a:rPr lang="ca-ES" sz="2000" dirty="0" smtClean="0">
                <a:solidFill>
                  <a:prstClr val="black"/>
                </a:solidFill>
              </a:rPr>
              <a:t>Dades generals i criteris d’inclusió</a:t>
            </a:r>
          </a:p>
          <a:p>
            <a:pPr marL="444500" indent="-444500">
              <a:spcBef>
                <a:spcPts val="1200"/>
              </a:spcBef>
              <a:buFontTx/>
              <a:buAutoNum type="arabicParenR"/>
            </a:pPr>
            <a:r>
              <a:rPr lang="ca-ES" sz="2000" dirty="0" smtClean="0">
                <a:solidFill>
                  <a:prstClr val="black"/>
                </a:solidFill>
              </a:rPr>
              <a:t>Experiència </a:t>
            </a:r>
            <a:r>
              <a:rPr lang="ca-ES" sz="2000" dirty="0">
                <a:solidFill>
                  <a:prstClr val="black"/>
                </a:solidFill>
              </a:rPr>
              <a:t>de coordinació entre nivells </a:t>
            </a:r>
            <a:r>
              <a:rPr lang="ca-ES" sz="2000" dirty="0" smtClean="0">
                <a:solidFill>
                  <a:prstClr val="black"/>
                </a:solidFill>
              </a:rPr>
              <a:t>d’atenció</a:t>
            </a:r>
          </a:p>
          <a:p>
            <a:pPr marL="901700" lvl="1" indent="-444500">
              <a:spcBef>
                <a:spcPts val="1200"/>
              </a:spcBef>
              <a:buFont typeface="Arial" pitchFamily="34" charset="0"/>
              <a:buChar char="•"/>
            </a:pPr>
            <a:r>
              <a:rPr lang="ca-ES" sz="2000" b="0" dirty="0" smtClean="0">
                <a:solidFill>
                  <a:prstClr val="black"/>
                </a:solidFill>
              </a:rPr>
              <a:t>Coordinació de la informació clínica</a:t>
            </a:r>
          </a:p>
          <a:p>
            <a:pPr marL="901700" lvl="1" indent="-444500">
              <a:spcBef>
                <a:spcPts val="1200"/>
              </a:spcBef>
              <a:buFont typeface="Arial" pitchFamily="34" charset="0"/>
              <a:buChar char="•"/>
            </a:pPr>
            <a:r>
              <a:rPr lang="ca-ES" sz="2000" b="0" dirty="0" smtClean="0">
                <a:solidFill>
                  <a:prstClr val="black"/>
                </a:solidFill>
              </a:rPr>
              <a:t>Coordinació de la gestió clínica</a:t>
            </a:r>
          </a:p>
          <a:p>
            <a:pPr marL="1358900" lvl="2" indent="-444500">
              <a:spcBef>
                <a:spcPts val="300"/>
              </a:spcBef>
              <a:buFont typeface="Arial" pitchFamily="34" charset="0"/>
              <a:buChar char="•"/>
            </a:pPr>
            <a:r>
              <a:rPr lang="ca-ES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Consistència de l’atenció</a:t>
            </a:r>
          </a:p>
          <a:p>
            <a:pPr marL="1358900" lvl="2" indent="-444500">
              <a:spcBef>
                <a:spcPts val="300"/>
              </a:spcBef>
              <a:buFont typeface="Arial" pitchFamily="34" charset="0"/>
              <a:buChar char="•"/>
            </a:pPr>
            <a:r>
              <a:rPr lang="ca-ES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Seguiment entre nivells d’atenci</a:t>
            </a:r>
            <a:r>
              <a:rPr lang="ca-ES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ó</a:t>
            </a:r>
            <a:endParaRPr lang="ca-ES" b="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358900" lvl="2" indent="-444500">
              <a:spcBef>
                <a:spcPts val="300"/>
              </a:spcBef>
              <a:buFont typeface="Arial" pitchFamily="34" charset="0"/>
              <a:buChar char="•"/>
            </a:pPr>
            <a:r>
              <a:rPr lang="ca-ES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Accessibilitat entre nivells d’atenció</a:t>
            </a:r>
          </a:p>
          <a:p>
            <a:pPr marL="901700" lvl="1" indent="-444500">
              <a:spcBef>
                <a:spcPts val="300"/>
              </a:spcBef>
              <a:buFont typeface="Arial" pitchFamily="34" charset="0"/>
              <a:buChar char="•"/>
            </a:pPr>
            <a:r>
              <a:rPr lang="es-ES" sz="2000" b="0" dirty="0" err="1" smtClean="0">
                <a:solidFill>
                  <a:prstClr val="black"/>
                </a:solidFill>
              </a:rPr>
              <a:t>Percepció</a:t>
            </a:r>
            <a:r>
              <a:rPr lang="es-ES" sz="2000" b="0" dirty="0" smtClean="0">
                <a:solidFill>
                  <a:prstClr val="black"/>
                </a:solidFill>
              </a:rPr>
              <a:t> general de </a:t>
            </a:r>
            <a:r>
              <a:rPr lang="es-ES" sz="2000" b="0" dirty="0" err="1" smtClean="0">
                <a:solidFill>
                  <a:prstClr val="black"/>
                </a:solidFill>
              </a:rPr>
              <a:t>coordinació</a:t>
            </a:r>
            <a:r>
              <a:rPr lang="es-ES" sz="2000" b="0" dirty="0" smtClean="0">
                <a:solidFill>
                  <a:prstClr val="black"/>
                </a:solidFill>
              </a:rPr>
              <a:t> entre </a:t>
            </a:r>
            <a:r>
              <a:rPr lang="es-ES" sz="2000" b="0" dirty="0" err="1" smtClean="0">
                <a:solidFill>
                  <a:prstClr val="black"/>
                </a:solidFill>
              </a:rPr>
              <a:t>nivells</a:t>
            </a:r>
            <a:endParaRPr lang="ca-ES" sz="2000" b="0" dirty="0" smtClean="0">
              <a:solidFill>
                <a:prstClr val="black"/>
              </a:solidFill>
            </a:endParaRPr>
          </a:p>
          <a:p>
            <a:pPr marL="444500" indent="-444500">
              <a:spcBef>
                <a:spcPts val="1200"/>
              </a:spcBef>
              <a:buFontTx/>
              <a:buAutoNum type="arabicParenR"/>
            </a:pPr>
            <a:r>
              <a:rPr lang="ca-ES" sz="2000" dirty="0" smtClean="0">
                <a:solidFill>
                  <a:prstClr val="black"/>
                </a:solidFill>
              </a:rPr>
              <a:t>Coneixement </a:t>
            </a:r>
            <a:r>
              <a:rPr lang="ca-ES" sz="2000" dirty="0">
                <a:solidFill>
                  <a:prstClr val="black"/>
                </a:solidFill>
              </a:rPr>
              <a:t>i ús dels mecanismes de coordinació entre nivells </a:t>
            </a:r>
            <a:r>
              <a:rPr lang="ca-ES" b="0" dirty="0" smtClean="0">
                <a:solidFill>
                  <a:prstClr val="black"/>
                </a:solidFill>
              </a:rPr>
              <a:t>(HC3, HCC, sessions clíniques conjuntes, correu, telèfon, consultes virtuals...)</a:t>
            </a:r>
          </a:p>
          <a:p>
            <a:pPr marL="444500" indent="-444500">
              <a:spcBef>
                <a:spcPts val="1200"/>
              </a:spcBef>
              <a:buFontTx/>
              <a:buAutoNum type="arabicParenR"/>
            </a:pPr>
            <a:r>
              <a:rPr lang="ca-ES" sz="2000" dirty="0">
                <a:solidFill>
                  <a:prstClr val="black"/>
                </a:solidFill>
              </a:rPr>
              <a:t>Suggeriments de millora de la coordinació entre nivells </a:t>
            </a:r>
            <a:r>
              <a:rPr lang="ca-ES" sz="2000" dirty="0" smtClean="0">
                <a:solidFill>
                  <a:prstClr val="black"/>
                </a:solidFill>
              </a:rPr>
              <a:t>d’atenció</a:t>
            </a:r>
          </a:p>
          <a:p>
            <a:pPr marL="444500" indent="-444500">
              <a:spcBef>
                <a:spcPts val="1200"/>
              </a:spcBef>
              <a:buFontTx/>
              <a:buAutoNum type="arabicParenR"/>
            </a:pPr>
            <a:r>
              <a:rPr lang="ca-ES" sz="2000" dirty="0">
                <a:solidFill>
                  <a:prstClr val="black"/>
                </a:solidFill>
              </a:rPr>
              <a:t>Factors relacionats amb la coordinació entre nivells </a:t>
            </a:r>
            <a:r>
              <a:rPr lang="ca-ES" sz="2000" dirty="0" smtClean="0">
                <a:solidFill>
                  <a:prstClr val="black"/>
                </a:solidFill>
              </a:rPr>
              <a:t>d’atenció </a:t>
            </a:r>
            <a:r>
              <a:rPr lang="ca-ES" b="0" dirty="0" smtClean="0">
                <a:solidFill>
                  <a:prstClr val="black"/>
                </a:solidFill>
              </a:rPr>
              <a:t>(demogràfics, condicions laborals, organitzatius, actitudinals, </a:t>
            </a:r>
            <a:r>
              <a:rPr lang="ca-ES" b="0" dirty="0" err="1" smtClean="0">
                <a:solidFill>
                  <a:prstClr val="black"/>
                </a:solidFill>
              </a:rPr>
              <a:t>inter</a:t>
            </a:r>
            <a:r>
              <a:rPr lang="ca-ES" b="0" dirty="0" smtClean="0">
                <a:solidFill>
                  <a:prstClr val="black"/>
                </a:solidFill>
              </a:rPr>
              <a:t>-relació amb l’altre nivell) </a:t>
            </a:r>
            <a:endParaRPr lang="ca-E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356" y="116632"/>
            <a:ext cx="8712968" cy="620688"/>
          </a:xfrm>
        </p:spPr>
        <p:txBody>
          <a:bodyPr/>
          <a:lstStyle/>
          <a:p>
            <a:pPr algn="l"/>
            <a:r>
              <a:rPr lang="ca-ES" altLang="es-ES" sz="3200" b="1" dirty="0" err="1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Métodes</a:t>
            </a:r>
            <a:r>
              <a:rPr lang="ca-ES" altLang="es-ES" sz="3200" b="1" dirty="0" smtClean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: anàlisis</a:t>
            </a:r>
            <a:endParaRPr lang="es-ES_tradnl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06487"/>
            <a:ext cx="3970784" cy="4525963"/>
          </a:xfrm>
        </p:spPr>
        <p:txBody>
          <a:bodyPr/>
          <a:lstStyle/>
          <a:p>
            <a:pPr marL="457200" indent="-457200" eaLnBrk="1" hangingPunct="1">
              <a:buAutoNum type="arabicParenR"/>
            </a:pPr>
            <a:r>
              <a:rPr lang="ca-ES" sz="2000" b="1" dirty="0" smtClean="0"/>
              <a:t>Descriptiu (X</a:t>
            </a:r>
            <a:r>
              <a:rPr lang="ca-ES" sz="2000" b="1" baseline="30000" dirty="0" smtClean="0"/>
              <a:t>2</a:t>
            </a:r>
            <a:r>
              <a:rPr lang="ca-ES" sz="2000" b="1" dirty="0" smtClean="0"/>
              <a:t>), diferències entre grups</a:t>
            </a:r>
          </a:p>
          <a:p>
            <a:pPr marL="457200" indent="-457200" eaLnBrk="1" hangingPunct="1">
              <a:buAutoNum type="arabicParenR"/>
            </a:pPr>
            <a:endParaRPr lang="ca-ES" sz="2000" dirty="0" smtClean="0"/>
          </a:p>
          <a:p>
            <a:pPr marL="0" indent="0" eaLnBrk="1" hangingPunct="1">
              <a:buNone/>
            </a:pPr>
            <a:endParaRPr lang="ca-ES" sz="1200" dirty="0" smtClean="0"/>
          </a:p>
          <a:p>
            <a:pPr marL="185738" indent="-185738" eaLnBrk="1" hangingPunct="1"/>
            <a:r>
              <a:rPr lang="ca-ES" sz="1800" dirty="0" smtClean="0"/>
              <a:t>Variables </a:t>
            </a:r>
            <a:r>
              <a:rPr lang="ca-ES" sz="1800" dirty="0" smtClean="0"/>
              <a:t>explicatives: característiques individuals i organitzatives</a:t>
            </a:r>
          </a:p>
          <a:p>
            <a:pPr marL="0" indent="0" eaLnBrk="1" hangingPunct="1"/>
            <a:endParaRPr lang="ca-ES" sz="1800" dirty="0" smtClean="0"/>
          </a:p>
          <a:p>
            <a:pPr marL="0" indent="0" eaLnBrk="1" hangingPunct="1"/>
            <a:r>
              <a:rPr lang="ca-ES" sz="1800" dirty="0" smtClean="0"/>
              <a:t> Variables de resultat</a:t>
            </a:r>
          </a:p>
          <a:p>
            <a:pPr marL="357188" lvl="1" indent="-171450" eaLnBrk="1" hangingPunct="1"/>
            <a:r>
              <a:rPr lang="ca-ES" sz="1800" dirty="0"/>
              <a:t>C</a:t>
            </a:r>
            <a:r>
              <a:rPr lang="ca-ES" sz="1800" dirty="0" smtClean="0"/>
              <a:t>oordinació de la informació clínica</a:t>
            </a:r>
          </a:p>
          <a:p>
            <a:pPr marL="357188" lvl="1" indent="-171450" eaLnBrk="1" hangingPunct="1"/>
            <a:r>
              <a:rPr lang="ca-ES" sz="1800" dirty="0"/>
              <a:t>C</a:t>
            </a:r>
            <a:r>
              <a:rPr lang="ca-ES" sz="1800" dirty="0" smtClean="0"/>
              <a:t>oordinació de la gestió clínica</a:t>
            </a:r>
          </a:p>
          <a:p>
            <a:pPr marL="357188" lvl="1" indent="-171450" eaLnBrk="1" hangingPunct="1"/>
            <a:r>
              <a:rPr lang="ca-ES" sz="1800" dirty="0" smtClean="0"/>
              <a:t>Percepció of coordinació entre nivells en l’àrea</a:t>
            </a:r>
          </a:p>
          <a:p>
            <a:pPr lvl="1" indent="-342900" eaLnBrk="1" hangingPunct="1"/>
            <a:endParaRPr lang="es-419" sz="1800" dirty="0" smtClean="0"/>
          </a:p>
          <a:p>
            <a:pPr marL="0" indent="0" eaLnBrk="1" hangingPunct="1">
              <a:buNone/>
            </a:pPr>
            <a:r>
              <a:rPr lang="ca-ES" sz="1800" dirty="0" smtClean="0"/>
              <a:t>Estratificats per àrea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4932040" y="1106487"/>
            <a:ext cx="432048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1463" indent="-271463" eaLnBrk="1" hangingPunct="1">
              <a:buFontTx/>
              <a:buNone/>
            </a:pPr>
            <a:r>
              <a:rPr lang="ca-ES" sz="2000" kern="0" dirty="0" smtClean="0">
                <a:solidFill>
                  <a:prstClr val="black"/>
                </a:solidFill>
              </a:rPr>
              <a:t>2) Models de regressió de </a:t>
            </a:r>
            <a:r>
              <a:rPr lang="ca-ES" sz="2000" kern="0" dirty="0" err="1" smtClean="0">
                <a:solidFill>
                  <a:prstClr val="black"/>
                </a:solidFill>
              </a:rPr>
              <a:t>Poisson</a:t>
            </a:r>
            <a:r>
              <a:rPr lang="ca-ES" sz="2000" kern="0" dirty="0" smtClean="0">
                <a:solidFill>
                  <a:prstClr val="black"/>
                </a:solidFill>
              </a:rPr>
              <a:t> robusta, relació de resultats amb el tipus d’àrea</a:t>
            </a:r>
            <a:endParaRPr lang="ca-ES" sz="1600" kern="0" dirty="0" smtClean="0">
              <a:solidFill>
                <a:prstClr val="black"/>
              </a:solidFill>
            </a:endParaRPr>
          </a:p>
          <a:p>
            <a:pPr marL="0" indent="0" eaLnBrk="1" hangingPunct="1">
              <a:buFontTx/>
              <a:buNone/>
            </a:pPr>
            <a:endParaRPr lang="ca-ES" sz="2000" b="0" kern="0" dirty="0" smtClean="0">
              <a:solidFill>
                <a:prstClr val="black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ca-ES" sz="1800" b="0" dirty="0" smtClean="0">
                <a:solidFill>
                  <a:prstClr val="black"/>
                </a:solidFill>
              </a:rPr>
              <a:t>Càlculs de raó de prevalences, IC 95%,</a:t>
            </a:r>
          </a:p>
          <a:p>
            <a:pPr marL="0" indent="0" eaLnBrk="1" hangingPunct="1">
              <a:buFontTx/>
              <a:buNone/>
            </a:pPr>
            <a:r>
              <a:rPr lang="ca-ES" sz="1800" b="0" dirty="0" smtClean="0">
                <a:solidFill>
                  <a:prstClr val="black"/>
                </a:solidFill>
              </a:rPr>
              <a:t> ajustades per:</a:t>
            </a:r>
          </a:p>
          <a:p>
            <a:pPr eaLnBrk="1" hangingPunct="1">
              <a:buFontTx/>
              <a:buChar char="-"/>
            </a:pPr>
            <a:r>
              <a:rPr lang="ca-ES" sz="1800" b="0" dirty="0" smtClean="0">
                <a:solidFill>
                  <a:prstClr val="black"/>
                </a:solidFill>
              </a:rPr>
              <a:t>Anys d’experiència com a metge </a:t>
            </a:r>
          </a:p>
          <a:p>
            <a:pPr eaLnBrk="1" hangingPunct="1">
              <a:buFontTx/>
              <a:buChar char="-"/>
            </a:pPr>
            <a:r>
              <a:rPr lang="ca-ES" sz="1800" b="0" dirty="0" smtClean="0">
                <a:solidFill>
                  <a:prstClr val="black"/>
                </a:solidFill>
              </a:rPr>
              <a:t>Nivell d’atenció</a:t>
            </a:r>
          </a:p>
          <a:p>
            <a:pPr eaLnBrk="1" hangingPunct="1">
              <a:buFontTx/>
              <a:buChar char="-"/>
            </a:pPr>
            <a:r>
              <a:rPr lang="ca-ES" sz="1800" b="0" dirty="0" smtClean="0">
                <a:solidFill>
                  <a:prstClr val="black"/>
                </a:solidFill>
              </a:rPr>
              <a:t>Tipus d’hospital</a:t>
            </a:r>
          </a:p>
          <a:p>
            <a:pPr marL="0" indent="0" eaLnBrk="1" hangingPunct="1">
              <a:buFontTx/>
              <a:buNone/>
            </a:pPr>
            <a:endParaRPr lang="es-ES_tradnl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07380"/>
              </p:ext>
            </p:extLst>
          </p:nvPr>
        </p:nvGraphicFramePr>
        <p:xfrm>
          <a:off x="323528" y="875626"/>
          <a:ext cx="8568953" cy="5577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/>
                <a:gridCol w="2746875"/>
                <a:gridCol w="2869750"/>
              </a:tblGrid>
              <a:tr h="302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a-ES" sz="1600" noProof="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Una</a:t>
                      </a:r>
                      <a:r>
                        <a:rPr lang="ca-ES" sz="1600" baseline="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ca-ES" sz="16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entitat gestiona AE i majoria AP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(N=1457)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a-ES" sz="16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9999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ca-ES" sz="16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a-ES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entitat gestiona AE i minoria AP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(N=892)</a:t>
                      </a:r>
                      <a:endParaRPr lang="ca-ES" sz="1600" b="1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ca-ES" sz="16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9999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Diferents</a:t>
                      </a:r>
                      <a:r>
                        <a:rPr lang="ca-ES" sz="16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entitats gestionen </a:t>
                      </a:r>
                      <a:r>
                        <a:rPr lang="ca-ES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 i AP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(N=959)</a:t>
                      </a:r>
                      <a:endParaRPr lang="ca-ES" sz="1600" b="1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ca-ES" sz="16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9999">
                        <a:alpha val="39000"/>
                      </a:srgbClr>
                    </a:solidFill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Baix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Empordà</a:t>
                      </a:r>
                      <a:endParaRPr lang="es-E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4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Empordà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Baix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Llobregat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St. Joan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Despí</a:t>
                      </a: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Baix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Llobregat- </a:t>
                      </a:r>
                      <a:r>
                        <a:rPr lang="es-E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Bellvitge</a:t>
                      </a:r>
                      <a:endParaRPr lang="es-E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Anoia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Barcelona – Mar</a:t>
                      </a: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Barcelonès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Nord- Badalona</a:t>
                      </a:r>
                      <a:endParaRPr lang="es-E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Baix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Llobregat- </a:t>
                      </a:r>
                      <a:r>
                        <a:rPr lang="es-E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L'hospitalet</a:t>
                      </a: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Berguedà</a:t>
                      </a: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Barcelonès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Nord- Can </a:t>
                      </a:r>
                      <a:r>
                        <a:rPr lang="es-E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Ruti</a:t>
                      </a:r>
                      <a:endParaRPr lang="es-E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Barcelona- Dos de </a:t>
                      </a:r>
                      <a:r>
                        <a:rPr lang="es-E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maig</a:t>
                      </a: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Garraf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Barcelona - </a:t>
                      </a:r>
                      <a:r>
                        <a:rPr lang="es-E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d'Hebron</a:t>
                      </a:r>
                      <a:endParaRPr lang="es-E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Mataró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Martorell</a:t>
                      </a: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Blanes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Reus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Osona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Girona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Salt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V.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Oriental-</a:t>
                      </a:r>
                      <a:r>
                        <a:rPr lang="es-ES" sz="14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Granollers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s-E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Garrotxa</a:t>
                      </a:r>
                      <a:endParaRPr lang="es-E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V. Occidental-Sabadell</a:t>
                      </a: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V. Oriental-St. </a:t>
                      </a:r>
                      <a:r>
                        <a:rPr lang="es-ES" sz="14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Celoni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Lleida</a:t>
                      </a:r>
                      <a:endParaRPr lang="es-E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Ripollès</a:t>
                      </a: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44450" marR="44450" marT="0" marB="0" anchor="b">
                    <a:noFill/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Maresme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-Calella</a:t>
                      </a:r>
                      <a:endParaRPr lang="es-E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Bages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44450" marR="44450" marT="0" marB="0" anchor="b">
                    <a:noFill/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Tarragona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Tortosa</a:t>
                      </a:r>
                      <a:endParaRPr lang="es-E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44450" marR="44450" marT="0" marB="0" anchor="b">
                    <a:noFill/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V. Occidental-Terrassa</a:t>
                      </a:r>
                      <a:endParaRPr lang="es-E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44450" marR="44450" marT="0" marB="0" anchor="b">
                    <a:noFill/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Viladecans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4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6" name="Rectangle 50"/>
          <p:cNvSpPr txBox="1">
            <a:spLocks noChangeArrowheads="1"/>
          </p:cNvSpPr>
          <p:nvPr/>
        </p:nvSpPr>
        <p:spPr bwMode="auto">
          <a:xfrm>
            <a:off x="215687" y="184394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sz="2400" kern="0" dirty="0" smtClean="0">
                <a:solidFill>
                  <a:prstClr val="white"/>
                </a:solidFill>
              </a:rPr>
              <a:t>Classificació àrees segons gestió de la provisió</a:t>
            </a:r>
          </a:p>
          <a:p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323512" cy="6885384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67544" y="3006080"/>
            <a:ext cx="842493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kern="0" dirty="0" err="1" smtClean="0">
                <a:solidFill>
                  <a:srgbClr val="FFFFFF"/>
                </a:solidFill>
              </a:rPr>
              <a:t>Resultats</a:t>
            </a:r>
            <a:r>
              <a:rPr lang="es-ES" kern="0" dirty="0" smtClean="0">
                <a:solidFill>
                  <a:srgbClr val="FFFFFF"/>
                </a:solidFill>
              </a:rPr>
              <a:t/>
            </a:r>
            <a:br>
              <a:rPr lang="es-ES" kern="0" dirty="0" smtClean="0">
                <a:solidFill>
                  <a:srgbClr val="FFFFFF"/>
                </a:solidFill>
              </a:rPr>
            </a:br>
            <a:endParaRPr lang="es-ES" kern="0" dirty="0" smtClean="0">
              <a:solidFill>
                <a:srgbClr val="FFFFFF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s-ES" sz="1800" b="0" kern="0" dirty="0" err="1" smtClean="0">
                <a:solidFill>
                  <a:srgbClr val="FFFFFF"/>
                </a:solidFill>
              </a:rPr>
              <a:t>Participació</a:t>
            </a:r>
            <a:r>
              <a:rPr lang="es-ES" sz="1800" b="0" kern="0" dirty="0" smtClean="0">
                <a:solidFill>
                  <a:srgbClr val="FFFFFF"/>
                </a:solidFill>
              </a:rPr>
              <a:t> i </a:t>
            </a:r>
            <a:r>
              <a:rPr lang="es-ES" sz="1800" b="0" kern="0" dirty="0" err="1" smtClean="0">
                <a:solidFill>
                  <a:srgbClr val="FFFFFF"/>
                </a:solidFill>
              </a:rPr>
              <a:t>descripció</a:t>
            </a:r>
            <a:r>
              <a:rPr lang="es-ES" sz="1800" b="0" kern="0" dirty="0" smtClean="0">
                <a:solidFill>
                  <a:srgbClr val="FFFFFF"/>
                </a:solidFill>
              </a:rPr>
              <a:t> de la </a:t>
            </a:r>
            <a:r>
              <a:rPr lang="es-ES" sz="1800" b="0" kern="0" dirty="0" err="1" smtClean="0">
                <a:solidFill>
                  <a:srgbClr val="FFFFFF"/>
                </a:solidFill>
              </a:rPr>
              <a:t>mostra</a:t>
            </a:r>
            <a:endParaRPr lang="es-ES" sz="1800" b="0" kern="0" dirty="0" smtClean="0">
              <a:solidFill>
                <a:srgbClr val="FFFFFF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s-ES" sz="1800" b="0" kern="0" dirty="0" err="1" smtClean="0">
                <a:solidFill>
                  <a:srgbClr val="FFFFFF"/>
                </a:solidFill>
              </a:rPr>
              <a:t>Experiència</a:t>
            </a:r>
            <a:r>
              <a:rPr lang="es-ES" sz="1800" b="0" kern="0" dirty="0" smtClean="0">
                <a:solidFill>
                  <a:srgbClr val="FFFFFF"/>
                </a:solidFill>
              </a:rPr>
              <a:t> i </a:t>
            </a:r>
            <a:r>
              <a:rPr lang="es-ES" sz="1800" b="0" kern="0" dirty="0" err="1" smtClean="0">
                <a:solidFill>
                  <a:srgbClr val="FFFFFF"/>
                </a:solidFill>
              </a:rPr>
              <a:t>percepció</a:t>
            </a:r>
            <a:r>
              <a:rPr lang="es-ES" sz="1800" b="0" kern="0" dirty="0" smtClean="0">
                <a:solidFill>
                  <a:srgbClr val="FFFFFF"/>
                </a:solidFill>
              </a:rPr>
              <a:t> general de </a:t>
            </a:r>
            <a:r>
              <a:rPr lang="es-ES" sz="1800" b="0" kern="0" dirty="0" err="1" smtClean="0">
                <a:solidFill>
                  <a:srgbClr val="FFFFFF"/>
                </a:solidFill>
              </a:rPr>
              <a:t>coordinació</a:t>
            </a:r>
            <a:r>
              <a:rPr lang="es-ES" sz="1800" b="0" kern="0" dirty="0" smtClean="0">
                <a:solidFill>
                  <a:srgbClr val="FFFFFF"/>
                </a:solidFill>
              </a:rPr>
              <a:t> entre </a:t>
            </a:r>
            <a:r>
              <a:rPr lang="es-ES" sz="1800" b="0" kern="0" dirty="0" err="1" smtClean="0">
                <a:solidFill>
                  <a:srgbClr val="FFFFFF"/>
                </a:solidFill>
              </a:rPr>
              <a:t>nivells</a:t>
            </a:r>
            <a:r>
              <a:rPr lang="es-ES" sz="1800" b="0" kern="0" dirty="0" smtClean="0">
                <a:solidFill>
                  <a:srgbClr val="FFFFFF"/>
                </a:solidFill>
              </a:rPr>
              <a:t> </a:t>
            </a:r>
            <a:r>
              <a:rPr lang="es-ES" sz="1800" b="0" kern="0" dirty="0" err="1" smtClean="0">
                <a:solidFill>
                  <a:srgbClr val="FFFFFF"/>
                </a:solidFill>
              </a:rPr>
              <a:t>d’atenció</a:t>
            </a:r>
            <a:endParaRPr lang="es-ES" sz="1800" b="0" kern="0" dirty="0" smtClean="0">
              <a:solidFill>
                <a:srgbClr val="FFFFFF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s-ES" sz="1800" b="0" kern="0" dirty="0" err="1" smtClean="0">
                <a:solidFill>
                  <a:srgbClr val="FFFFFF"/>
                </a:solidFill>
              </a:rPr>
              <a:t>Factors</a:t>
            </a:r>
            <a:r>
              <a:rPr lang="es-ES" sz="1800" b="0" kern="0" dirty="0" smtClean="0">
                <a:solidFill>
                  <a:srgbClr val="FFFFFF"/>
                </a:solidFill>
              </a:rPr>
              <a:t> </a:t>
            </a:r>
            <a:r>
              <a:rPr lang="es-ES" sz="1800" b="0" kern="0" dirty="0" err="1" smtClean="0">
                <a:solidFill>
                  <a:srgbClr val="FFFFFF"/>
                </a:solidFill>
              </a:rPr>
              <a:t>relacionats</a:t>
            </a:r>
            <a:r>
              <a:rPr lang="es-ES" sz="1800" b="0" kern="0" dirty="0" smtClean="0">
                <a:solidFill>
                  <a:srgbClr val="FFFFFF"/>
                </a:solidFill>
              </a:rPr>
              <a:t> </a:t>
            </a:r>
            <a:r>
              <a:rPr lang="es-ES" sz="1800" b="0" kern="0" dirty="0" err="1" smtClean="0">
                <a:solidFill>
                  <a:srgbClr val="FFFFFF"/>
                </a:solidFill>
              </a:rPr>
              <a:t>amb</a:t>
            </a:r>
            <a:r>
              <a:rPr lang="es-ES" sz="1800" b="0" kern="0" dirty="0" smtClean="0">
                <a:solidFill>
                  <a:srgbClr val="FFFFFF"/>
                </a:solidFill>
              </a:rPr>
              <a:t> la </a:t>
            </a:r>
            <a:r>
              <a:rPr lang="es-ES" sz="1800" b="0" kern="0" dirty="0" err="1" smtClean="0">
                <a:solidFill>
                  <a:srgbClr val="FFFFFF"/>
                </a:solidFill>
              </a:rPr>
              <a:t>coordinació</a:t>
            </a:r>
            <a:r>
              <a:rPr lang="es-ES" sz="1800" b="0" kern="0" dirty="0" smtClean="0">
                <a:solidFill>
                  <a:srgbClr val="FFFFFF"/>
                </a:solidFill>
              </a:rPr>
              <a:t> entre </a:t>
            </a:r>
            <a:r>
              <a:rPr lang="es-ES" sz="1800" b="0" kern="0" dirty="0" err="1" smtClean="0">
                <a:solidFill>
                  <a:srgbClr val="FFFFFF"/>
                </a:solidFill>
              </a:rPr>
              <a:t>nivells</a:t>
            </a:r>
            <a:r>
              <a:rPr lang="es-ES" sz="1800" b="0" kern="0" dirty="0" smtClean="0">
                <a:solidFill>
                  <a:srgbClr val="FFFFFF"/>
                </a:solidFill>
              </a:rPr>
              <a:t> </a:t>
            </a:r>
            <a:r>
              <a:rPr lang="es-ES" sz="1800" b="0" kern="0" dirty="0" err="1" smtClean="0">
                <a:solidFill>
                  <a:srgbClr val="FFFFFF"/>
                </a:solidFill>
              </a:rPr>
              <a:t>d’atenció</a:t>
            </a:r>
            <a:endParaRPr lang="es-ES" sz="1800" b="0" kern="0" dirty="0" smtClean="0">
              <a:solidFill>
                <a:srgbClr val="FFFFFF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s-ES" sz="1800" b="0" kern="0" dirty="0" err="1" smtClean="0">
                <a:solidFill>
                  <a:srgbClr val="FFFFFF"/>
                </a:solidFill>
              </a:rPr>
              <a:t>Coneixement</a:t>
            </a:r>
            <a:r>
              <a:rPr lang="es-ES" sz="1800" b="0" kern="0" dirty="0">
                <a:solidFill>
                  <a:srgbClr val="FFFFFF"/>
                </a:solidFill>
              </a:rPr>
              <a:t> </a:t>
            </a:r>
            <a:r>
              <a:rPr lang="es-ES" sz="1800" b="0" kern="0" dirty="0" smtClean="0">
                <a:solidFill>
                  <a:srgbClr val="FFFFFF"/>
                </a:solidFill>
              </a:rPr>
              <a:t>i </a:t>
            </a:r>
            <a:r>
              <a:rPr lang="es-ES" sz="1800" b="0" kern="0" dirty="0" err="1" smtClean="0">
                <a:solidFill>
                  <a:srgbClr val="FFFFFF"/>
                </a:solidFill>
              </a:rPr>
              <a:t>ús</a:t>
            </a:r>
            <a:r>
              <a:rPr lang="es-ES" sz="1800" b="0" kern="0" dirty="0" smtClean="0">
                <a:solidFill>
                  <a:srgbClr val="FFFFFF"/>
                </a:solidFill>
              </a:rPr>
              <a:t> </a:t>
            </a:r>
            <a:r>
              <a:rPr lang="es-ES" sz="1800" b="0" kern="0" dirty="0" err="1" smtClean="0">
                <a:solidFill>
                  <a:srgbClr val="FFFFFF"/>
                </a:solidFill>
              </a:rPr>
              <a:t>dels</a:t>
            </a:r>
            <a:r>
              <a:rPr lang="es-ES" sz="1800" b="0" kern="0" dirty="0" smtClean="0">
                <a:solidFill>
                  <a:srgbClr val="FFFFFF"/>
                </a:solidFill>
              </a:rPr>
              <a:t> </a:t>
            </a:r>
            <a:r>
              <a:rPr lang="es-ES" sz="1800" b="0" kern="0" dirty="0" err="1" smtClean="0">
                <a:solidFill>
                  <a:srgbClr val="FFFFFF"/>
                </a:solidFill>
              </a:rPr>
              <a:t>mecanismes</a:t>
            </a:r>
            <a:r>
              <a:rPr lang="es-ES" sz="1800" b="0" kern="0" dirty="0" smtClean="0">
                <a:solidFill>
                  <a:srgbClr val="FFFFFF"/>
                </a:solidFill>
              </a:rPr>
              <a:t> de </a:t>
            </a:r>
            <a:r>
              <a:rPr lang="es-ES" sz="1800" b="0" kern="0" dirty="0" err="1" smtClean="0">
                <a:solidFill>
                  <a:srgbClr val="FFFFFF"/>
                </a:solidFill>
              </a:rPr>
              <a:t>coordinació</a:t>
            </a:r>
            <a:endParaRPr lang="es-ES" sz="1800" b="0" kern="0" dirty="0">
              <a:solidFill>
                <a:srgbClr val="FFFFFF"/>
              </a:solidFill>
            </a:endParaRPr>
          </a:p>
          <a:p>
            <a:endParaRPr lang="ca-E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916832"/>
            <a:ext cx="9144000" cy="1747838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3568" y="2330877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800" kern="0" dirty="0" smtClean="0">
                <a:solidFill>
                  <a:srgbClr val="FFFFFF"/>
                </a:solidFill>
              </a:rPr>
              <a:t>Nivel de </a:t>
            </a:r>
            <a:r>
              <a:rPr lang="es-ES" sz="2800" kern="0" dirty="0" err="1" smtClean="0">
                <a:solidFill>
                  <a:srgbClr val="FFFFFF"/>
                </a:solidFill>
              </a:rPr>
              <a:t>participació</a:t>
            </a:r>
            <a:r>
              <a:rPr lang="es-ES" sz="2800" kern="0" dirty="0" smtClean="0">
                <a:solidFill>
                  <a:srgbClr val="FFFFFF"/>
                </a:solidFill>
              </a:rPr>
              <a:t>  </a:t>
            </a:r>
            <a:r>
              <a:rPr lang="es-ES" sz="2800" kern="0" dirty="0">
                <a:solidFill>
                  <a:srgbClr val="FFFFFF"/>
                </a:solidFill>
              </a:rPr>
              <a:t>i </a:t>
            </a:r>
            <a:r>
              <a:rPr lang="es-ES" sz="2800" kern="0" dirty="0" err="1">
                <a:solidFill>
                  <a:srgbClr val="FFFFFF"/>
                </a:solidFill>
              </a:rPr>
              <a:t>descripció</a:t>
            </a:r>
            <a:r>
              <a:rPr lang="es-ES" sz="2800" kern="0" dirty="0">
                <a:solidFill>
                  <a:srgbClr val="FFFFFF"/>
                </a:solidFill>
              </a:rPr>
              <a:t> de la </a:t>
            </a:r>
            <a:r>
              <a:rPr lang="es-ES" sz="2800" kern="0" dirty="0" err="1">
                <a:solidFill>
                  <a:srgbClr val="FFFFFF"/>
                </a:solidFill>
              </a:rPr>
              <a:t>mostra</a:t>
            </a:r>
            <a:endParaRPr lang="es-ES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148064" y="980728"/>
            <a:ext cx="38164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prstClr val="black"/>
                </a:solidFill>
              </a:rPr>
              <a:t>El Servei d'Estudis i Prospectives en Polítiques de Salut (SEPPS) és la unitat de recerca del CSC. </a:t>
            </a:r>
            <a:endParaRPr lang="ca-ES" sz="1600" dirty="0">
              <a:solidFill>
                <a:prstClr val="black"/>
              </a:solidFill>
            </a:endParaRPr>
          </a:p>
          <a:p>
            <a:r>
              <a:rPr lang="ca-ES" sz="1600" dirty="0" smtClean="0">
                <a:solidFill>
                  <a:prstClr val="black"/>
                </a:solidFill>
              </a:rPr>
              <a:t>Creada el 1996 amb l’objectiu de contribuir al desenvolupament del coneixement del CSC</a:t>
            </a:r>
          </a:p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980728"/>
            <a:ext cx="4752528" cy="47397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GAIA:  GRUP AVALUACIÓ de la INTEGRACIÓ ASSISTENCIAL (2013).</a:t>
            </a:r>
          </a:p>
          <a:p>
            <a:endParaRPr lang="ca-ES" dirty="0" smtClean="0">
              <a:solidFill>
                <a:prstClr val="black"/>
              </a:solidFill>
            </a:endParaRPr>
          </a:p>
          <a:p>
            <a:r>
              <a:rPr lang="ca-ES" sz="1600" b="0" dirty="0">
                <a:solidFill>
                  <a:prstClr val="black"/>
                </a:solidFill>
              </a:rPr>
              <a:t>G</a:t>
            </a:r>
            <a:r>
              <a:rPr lang="ca-ES" sz="1600" b="0" dirty="0" smtClean="0">
                <a:solidFill>
                  <a:prstClr val="black"/>
                </a:solidFill>
              </a:rPr>
              <a:t>rup de treball d’entitats que col·laboren amb el Servei d'Estudis del CSC en el desenvolupament de recerca aplicada en integració assistencial al sistema de salut català. </a:t>
            </a:r>
          </a:p>
          <a:p>
            <a:endParaRPr lang="ca-ES" b="0" dirty="0" smtClean="0">
              <a:solidFill>
                <a:prstClr val="black"/>
              </a:solidFill>
            </a:endParaRPr>
          </a:p>
          <a:p>
            <a:r>
              <a:rPr lang="ca-ES" dirty="0" smtClean="0">
                <a:solidFill>
                  <a:prstClr val="black"/>
                </a:solidFill>
              </a:rPr>
              <a:t>Els objectius principals són:</a:t>
            </a:r>
          </a:p>
          <a:p>
            <a:endParaRPr lang="ca-ES" dirty="0" smtClean="0">
              <a:solidFill>
                <a:prstClr val="black"/>
              </a:solidFill>
            </a:endParaRPr>
          </a:p>
          <a:p>
            <a:pPr marL="179388" indent="-179388">
              <a:buFont typeface="Wingdings" pitchFamily="2" charset="2"/>
              <a:buChar char="ü"/>
            </a:pPr>
            <a:r>
              <a:rPr lang="ca-ES" sz="1600" b="0" dirty="0" smtClean="0">
                <a:solidFill>
                  <a:prstClr val="black"/>
                </a:solidFill>
              </a:rPr>
              <a:t>Desenvolupar eines de mesura de la integració assistencial</a:t>
            </a:r>
          </a:p>
          <a:p>
            <a:pPr marL="179388" indent="-179388">
              <a:buFont typeface="Wingdings" pitchFamily="2" charset="2"/>
              <a:buChar char="ü"/>
            </a:pPr>
            <a:r>
              <a:rPr lang="ca-ES" sz="1600" b="0" dirty="0" smtClean="0">
                <a:solidFill>
                  <a:prstClr val="black"/>
                </a:solidFill>
              </a:rPr>
              <a:t>Avaluar la integració assistencial a diferents entorns de Catalunya </a:t>
            </a:r>
          </a:p>
          <a:p>
            <a:r>
              <a:rPr lang="ca-ES" sz="1600" b="0" dirty="0" smtClean="0">
                <a:solidFill>
                  <a:prstClr val="black"/>
                </a:solidFill>
              </a:rPr>
              <a:t>   (diferents perspectives i mètodes)</a:t>
            </a:r>
          </a:p>
          <a:p>
            <a:pPr marL="179388" indent="-179388">
              <a:buFont typeface="Wingdings" pitchFamily="2" charset="2"/>
              <a:buChar char="ü"/>
            </a:pPr>
            <a:r>
              <a:rPr lang="ca-ES" sz="1600" b="0" dirty="0" smtClean="0">
                <a:solidFill>
                  <a:prstClr val="black"/>
                </a:solidFill>
              </a:rPr>
              <a:t>Proposar recomanacions i estratègies per millorar la integració assistencial al territori</a:t>
            </a:r>
          </a:p>
          <a:p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96136" y="4149080"/>
            <a:ext cx="2520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L'any 2013 el GAIA </a:t>
            </a:r>
            <a:r>
              <a:rPr lang="ca-ES" sz="1600" b="0" dirty="0" smtClean="0">
                <a:solidFill>
                  <a:prstClr val="black"/>
                </a:solidFill>
              </a:rPr>
              <a:t> reconegut per la Comissió Europea com a grup de recerca en l'àmbit de la integració assistencial</a:t>
            </a:r>
            <a:endParaRPr lang="ca-ES" sz="1600" b="0" dirty="0">
              <a:solidFill>
                <a:prstClr val="black"/>
              </a:solidFill>
            </a:endParaRPr>
          </a:p>
        </p:txBody>
      </p:sp>
      <p:pic>
        <p:nvPicPr>
          <p:cNvPr id="9" name="8 Imagen" descr="European-Commission-Logo-squa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140968"/>
            <a:ext cx="1256867" cy="864096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47565" y="24042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prstClr val="white"/>
                </a:solidFill>
              </a:rPr>
              <a:t>GAIA:  </a:t>
            </a:r>
            <a:r>
              <a:rPr lang="es-ES" sz="2400" dirty="0" err="1" smtClean="0">
                <a:solidFill>
                  <a:prstClr val="white"/>
                </a:solidFill>
              </a:rPr>
              <a:t>Grup</a:t>
            </a:r>
            <a:r>
              <a:rPr lang="es-ES" sz="2400" dirty="0" smtClean="0">
                <a:solidFill>
                  <a:prstClr val="white"/>
                </a:solidFill>
              </a:rPr>
              <a:t> </a:t>
            </a:r>
            <a:r>
              <a:rPr lang="es-ES" sz="2400" dirty="0" err="1" smtClean="0">
                <a:solidFill>
                  <a:prstClr val="white"/>
                </a:solidFill>
              </a:rPr>
              <a:t>d’Avaluació</a:t>
            </a:r>
            <a:r>
              <a:rPr lang="es-ES" sz="2400" dirty="0" smtClean="0">
                <a:solidFill>
                  <a:prstClr val="white"/>
                </a:solidFill>
              </a:rPr>
              <a:t> de la </a:t>
            </a:r>
            <a:r>
              <a:rPr lang="es-ES" sz="2400" dirty="0" err="1" smtClean="0">
                <a:solidFill>
                  <a:prstClr val="white"/>
                </a:solidFill>
              </a:rPr>
              <a:t>integració</a:t>
            </a:r>
            <a:r>
              <a:rPr lang="es-ES" sz="2400" dirty="0" smtClean="0">
                <a:solidFill>
                  <a:prstClr val="white"/>
                </a:solidFill>
              </a:rPr>
              <a:t> </a:t>
            </a:r>
            <a:r>
              <a:rPr lang="es-ES" sz="2400" dirty="0" err="1" smtClean="0">
                <a:solidFill>
                  <a:prstClr val="white"/>
                </a:solidFill>
              </a:rPr>
              <a:t>assistèncial</a:t>
            </a:r>
            <a:endParaRPr lang="es-ES" sz="2400" dirty="0">
              <a:solidFill>
                <a:prstClr val="white"/>
              </a:solidFill>
            </a:endParaRPr>
          </a:p>
        </p:txBody>
      </p:sp>
      <p:sp>
        <p:nvSpPr>
          <p:cNvPr id="11" name="10 Flecha curvada hacia abajo"/>
          <p:cNvSpPr/>
          <p:nvPr/>
        </p:nvSpPr>
        <p:spPr bwMode="auto">
          <a:xfrm rot="19293458">
            <a:off x="4320573" y="1594241"/>
            <a:ext cx="768539" cy="288032"/>
          </a:xfrm>
          <a:prstGeom prst="curved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>
            <a:graphicFrameLocks/>
          </p:cNvGraphicFramePr>
          <p:nvPr>
            <p:extLst/>
          </p:nvPr>
        </p:nvGraphicFramePr>
        <p:xfrm>
          <a:off x="2195736" y="692697"/>
          <a:ext cx="4896544" cy="615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18058"/>
          </a:xfrm>
        </p:spPr>
        <p:txBody>
          <a:bodyPr/>
          <a:lstStyle/>
          <a:p>
            <a:pPr algn="l"/>
            <a:r>
              <a:rPr lang="es-E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Percentatge</a:t>
            </a:r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es-E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àrea</a:t>
            </a:r>
            <a:endParaRPr lang="ca-ES" sz="2800" dirty="0"/>
          </a:p>
        </p:txBody>
      </p:sp>
      <p:cxnSp>
        <p:nvCxnSpPr>
          <p:cNvPr id="8" name="Conector recto 7"/>
          <p:cNvCxnSpPr/>
          <p:nvPr/>
        </p:nvCxnSpPr>
        <p:spPr bwMode="auto">
          <a:xfrm flipV="1">
            <a:off x="4536000" y="980728"/>
            <a:ext cx="0" cy="5760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004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 txBox="1">
            <a:spLocks noChangeArrowheads="1"/>
          </p:cNvSpPr>
          <p:nvPr/>
        </p:nvSpPr>
        <p:spPr bwMode="auto">
          <a:xfrm>
            <a:off x="215687" y="217488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800" dirty="0" err="1" smtClean="0">
                <a:solidFill>
                  <a:prstClr val="white"/>
                </a:solidFill>
              </a:rPr>
              <a:t>Descripció</a:t>
            </a:r>
            <a:r>
              <a:rPr lang="es-ES" sz="2800" dirty="0" smtClean="0">
                <a:solidFill>
                  <a:prstClr val="white"/>
                </a:solidFill>
              </a:rPr>
              <a:t> de la </a:t>
            </a:r>
            <a:r>
              <a:rPr lang="es-ES" sz="2800" dirty="0" err="1" smtClean="0">
                <a:solidFill>
                  <a:prstClr val="white"/>
                </a:solidFill>
              </a:rPr>
              <a:t>mostra</a:t>
            </a:r>
            <a:endParaRPr lang="ca-ES" sz="2800" dirty="0">
              <a:solidFill>
                <a:prstClr val="white"/>
              </a:solidFill>
            </a:endParaRPr>
          </a:p>
          <a:p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777952" y="1340768"/>
          <a:ext cx="7862919" cy="4549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144"/>
                <a:gridCol w="1224136"/>
                <a:gridCol w="1224136"/>
                <a:gridCol w="1368152"/>
                <a:gridCol w="1202351"/>
              </a:tblGrid>
              <a:tr h="814931"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Una</a:t>
                      </a:r>
                      <a:r>
                        <a:rPr lang="ca-ES" sz="1400" b="1" u="none" strike="noStrike" baseline="0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a-ES" sz="1400" b="1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entitat gestiona AE i majoria AP</a:t>
                      </a:r>
                    </a:p>
                    <a:p>
                      <a:pPr algn="ctr" fontAlgn="b"/>
                      <a:r>
                        <a:rPr lang="ca-ES" sz="1400" b="0" i="0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N (%)</a:t>
                      </a:r>
                      <a:endParaRPr lang="ca-ES" sz="1400" b="0" i="0" u="none" strike="noStrike" noProof="0" dirty="0">
                        <a:solidFill>
                          <a:srgbClr val="9414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Una</a:t>
                      </a:r>
                      <a:r>
                        <a:rPr lang="it-IT" sz="1400" b="1" i="0" u="none" strike="noStrike" baseline="0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1" i="0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entitat gestiona AE i minoria AP </a:t>
                      </a:r>
                    </a:p>
                    <a:p>
                      <a:pPr algn="ctr" fontAlgn="b"/>
                      <a:r>
                        <a:rPr lang="it-IT" sz="1400" b="0" i="0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N (%)</a:t>
                      </a:r>
                      <a:endParaRPr lang="ca-ES" sz="1400" b="0" i="0" u="none" strike="noStrike" noProof="0" dirty="0">
                        <a:solidFill>
                          <a:srgbClr val="9414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Diferents entitats gestionen AE i AP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0" i="0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N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u="none" strike="noStrike" noProof="0" dirty="0" smtClean="0">
                          <a:solidFill>
                            <a:srgbClr val="94142F"/>
                          </a:solidFill>
                          <a:effectLst/>
                        </a:rPr>
                        <a:t>Total</a:t>
                      </a:r>
                    </a:p>
                    <a:p>
                      <a:pPr algn="ctr" fontAlgn="b"/>
                      <a:endParaRPr lang="ca-ES" sz="1400" b="0" u="none" strike="noStrike" noProof="0" dirty="0" smtClean="0">
                        <a:solidFill>
                          <a:srgbClr val="94142F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0" i="0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N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195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u="none" strike="noStrike" noProof="0" dirty="0" smtClean="0">
                          <a:effectLst/>
                        </a:rPr>
                        <a:t>Sexe</a:t>
                      </a:r>
                      <a:endParaRPr lang="ca-ES" sz="1600" b="1" u="none" strike="noStrike" noProof="0" dirty="0" smtClean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1400" b="0" i="0" u="none" strike="noStrike" noProof="0" dirty="0">
                        <a:solidFill>
                          <a:srgbClr val="9414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1400" b="0" i="0" u="none" strike="noStrike" noProof="0" dirty="0">
                        <a:solidFill>
                          <a:srgbClr val="9414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1400" b="0" i="0" u="none" strike="noStrike" noProof="0" dirty="0">
                        <a:solidFill>
                          <a:srgbClr val="9414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1400" b="0" i="0" u="none" strike="noStrike" noProof="0" dirty="0">
                        <a:solidFill>
                          <a:srgbClr val="9414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195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u="none" strike="noStrike" baseline="0" noProof="0" dirty="0" smtClean="0">
                          <a:effectLst/>
                          <a:latin typeface="+mj-lt"/>
                        </a:rPr>
                        <a:t>     </a:t>
                      </a:r>
                      <a:r>
                        <a:rPr lang="ca-ES" sz="1200" i="1" u="none" strike="noStrike" noProof="0" dirty="0" smtClean="0">
                          <a:effectLst/>
                          <a:latin typeface="+mj-lt"/>
                        </a:rPr>
                        <a:t>Home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 (42.92)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(41.16)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 (41.81)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1214 (42.12)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195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Dona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 (57.08)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 (58.84)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 (58.19)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1668 (57.88)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195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u="none" strike="noStrike" noProof="0" dirty="0" smtClean="0">
                          <a:effectLst/>
                        </a:rPr>
                        <a:t>Edat</a:t>
                      </a:r>
                      <a:endParaRPr lang="ca-ES" sz="1600" b="1" u="none" strike="noStrike" noProof="0" dirty="0" smtClean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1200" b="0" i="0" u="none" strike="noStrike" noProof="0" dirty="0">
                        <a:solidFill>
                          <a:srgbClr val="94142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479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i="1" u="none" strike="noStrike" noProof="0" dirty="0" smtClean="0">
                          <a:effectLst/>
                          <a:latin typeface="+mj-lt"/>
                        </a:rPr>
                        <a:t>     25-40</a:t>
                      </a:r>
                      <a:r>
                        <a:rPr lang="ca-ES" sz="1200" i="1" u="none" strike="noStrike" baseline="0" noProof="0" dirty="0" smtClean="0">
                          <a:effectLst/>
                          <a:latin typeface="+mj-lt"/>
                        </a:rPr>
                        <a:t> anys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(26.16)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(21.05)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 (28.54)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 (25.46)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8046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41-55 anys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 (45.94)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(48.26)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 (45.43)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1278 (46.42)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8046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56-70 anys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 (27.90)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 (30.70)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(26.03)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 (28.11)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45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u="none" strike="noStrike" noProof="0" dirty="0" smtClean="0">
                          <a:effectLst/>
                        </a:rPr>
                        <a:t>País de naixement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479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u="none" strike="noStrike" noProof="0" dirty="0" smtClean="0">
                          <a:effectLst/>
                          <a:latin typeface="+mj-lt"/>
                        </a:rPr>
                        <a:t>     </a:t>
                      </a:r>
                      <a:r>
                        <a:rPr lang="ca-ES" sz="1200" i="1" u="none" strike="noStrike" noProof="0" dirty="0" smtClean="0">
                          <a:effectLst/>
                          <a:latin typeface="+mj-lt"/>
                        </a:rPr>
                        <a:t>Espanya/Catalunya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1088 (87.81)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 (88.14)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 (85.99)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2469 (87.37)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Altres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(12.19)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(11.86)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(14.01)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(12.63)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Especialitat mèdica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Especialitats clíniques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 (78.97)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 (78.03)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 (77.79)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2163 (78.37)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Especialitats quirúrgiques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(9.89)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(9.43)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(9.33)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(9.60)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Especialitats</a:t>
                      </a:r>
                      <a:r>
                        <a:rPr lang="ca-ES" sz="12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me</a:t>
                      </a:r>
                      <a:r>
                        <a:rPr lang="ca-ES" sz="12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dicoquirúrgiques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(11.14)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(12.53)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(12.88)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 (12.03)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lecha derecha 2"/>
          <p:cNvSpPr/>
          <p:nvPr/>
        </p:nvSpPr>
        <p:spPr bwMode="auto">
          <a:xfrm>
            <a:off x="539552" y="2852936"/>
            <a:ext cx="288032" cy="216024"/>
          </a:xfrm>
          <a:prstGeom prst="rightArrow">
            <a:avLst/>
          </a:prstGeom>
          <a:solidFill>
            <a:srgbClr val="9414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lecha derecha 4"/>
          <p:cNvSpPr/>
          <p:nvPr/>
        </p:nvSpPr>
        <p:spPr bwMode="auto">
          <a:xfrm>
            <a:off x="539552" y="3717032"/>
            <a:ext cx="288032" cy="216024"/>
          </a:xfrm>
          <a:prstGeom prst="rightArrow">
            <a:avLst/>
          </a:prstGeom>
          <a:solidFill>
            <a:srgbClr val="9414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lecha derecha 6"/>
          <p:cNvSpPr/>
          <p:nvPr/>
        </p:nvSpPr>
        <p:spPr bwMode="auto">
          <a:xfrm>
            <a:off x="539552" y="4509120"/>
            <a:ext cx="288032" cy="216024"/>
          </a:xfrm>
          <a:prstGeom prst="rightArrow">
            <a:avLst/>
          </a:prstGeom>
          <a:solidFill>
            <a:srgbClr val="9414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lecha derecha 7"/>
          <p:cNvSpPr/>
          <p:nvPr/>
        </p:nvSpPr>
        <p:spPr bwMode="auto">
          <a:xfrm>
            <a:off x="539552" y="5301208"/>
            <a:ext cx="288032" cy="216024"/>
          </a:xfrm>
          <a:prstGeom prst="rightArrow">
            <a:avLst/>
          </a:prstGeom>
          <a:solidFill>
            <a:srgbClr val="9414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 txBox="1">
            <a:spLocks noChangeArrowheads="1"/>
          </p:cNvSpPr>
          <p:nvPr/>
        </p:nvSpPr>
        <p:spPr bwMode="auto">
          <a:xfrm>
            <a:off x="215687" y="217488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800" dirty="0" err="1" smtClean="0">
                <a:solidFill>
                  <a:prstClr val="white"/>
                </a:solidFill>
              </a:rPr>
              <a:t>Descripció</a:t>
            </a:r>
            <a:r>
              <a:rPr lang="es-ES" sz="2800" dirty="0" smtClean="0">
                <a:solidFill>
                  <a:prstClr val="white"/>
                </a:solidFill>
              </a:rPr>
              <a:t> de la </a:t>
            </a:r>
            <a:r>
              <a:rPr lang="es-ES" sz="2800" dirty="0" err="1" smtClean="0">
                <a:solidFill>
                  <a:prstClr val="white"/>
                </a:solidFill>
              </a:rPr>
              <a:t>mostra</a:t>
            </a:r>
            <a:endParaRPr lang="ca-ES" sz="2800" dirty="0">
              <a:solidFill>
                <a:prstClr val="white"/>
              </a:solidFill>
            </a:endParaRPr>
          </a:p>
          <a:p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797812" y="1124744"/>
          <a:ext cx="7862919" cy="4853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2401"/>
                <a:gridCol w="1205879"/>
                <a:gridCol w="1224136"/>
                <a:gridCol w="1368152"/>
                <a:gridCol w="1202351"/>
              </a:tblGrid>
              <a:tr h="1035973"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Una</a:t>
                      </a:r>
                      <a:r>
                        <a:rPr lang="ca-ES" sz="1400" b="1" u="none" strike="noStrike" baseline="0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a-ES" sz="1400" b="1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entitat gestiona AE i majoria AP</a:t>
                      </a:r>
                    </a:p>
                    <a:p>
                      <a:pPr algn="ctr" fontAlgn="b"/>
                      <a:r>
                        <a:rPr lang="ca-ES" sz="1400" b="0" i="0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N (%)</a:t>
                      </a:r>
                      <a:endParaRPr lang="ca-ES" sz="1400" b="0" i="0" u="none" strike="noStrike" noProof="0" dirty="0">
                        <a:solidFill>
                          <a:srgbClr val="9414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Una</a:t>
                      </a:r>
                      <a:r>
                        <a:rPr lang="it-IT" sz="1400" b="1" i="0" u="none" strike="noStrike" baseline="0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1" i="0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entitat gestiona AE i minoria AP </a:t>
                      </a:r>
                    </a:p>
                    <a:p>
                      <a:pPr algn="ctr" fontAlgn="b"/>
                      <a:r>
                        <a:rPr lang="it-IT" sz="1400" b="0" i="0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N (%)</a:t>
                      </a:r>
                      <a:endParaRPr lang="ca-ES" sz="1400" b="0" i="0" u="none" strike="noStrike" noProof="0" dirty="0">
                        <a:solidFill>
                          <a:srgbClr val="94142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Diferents entitats gestionen AE i AP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0" i="0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N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u="none" strike="noStrike" noProof="0" dirty="0" smtClean="0">
                          <a:solidFill>
                            <a:srgbClr val="94142F"/>
                          </a:solidFill>
                          <a:effectLst/>
                        </a:rPr>
                        <a:t>Total</a:t>
                      </a:r>
                    </a:p>
                    <a:p>
                      <a:pPr algn="ctr" fontAlgn="b"/>
                      <a:endParaRPr lang="ca-ES" sz="1400" b="0" u="none" strike="noStrike" noProof="0" dirty="0" smtClean="0">
                        <a:solidFill>
                          <a:srgbClr val="94142F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0" i="0" u="none" strike="noStrike" noProof="0" dirty="0" smtClean="0">
                          <a:solidFill>
                            <a:srgbClr val="94142F"/>
                          </a:solidFill>
                          <a:effectLst/>
                          <a:latin typeface="Calibri" panose="020F0502020204030204" pitchFamily="34" charset="0"/>
                        </a:rPr>
                        <a:t>N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19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u="none" strike="noStrike" noProof="0" dirty="0" smtClean="0">
                          <a:effectLst/>
                        </a:rPr>
                        <a:t>Anys d’experiència com a metge</a:t>
                      </a:r>
                      <a:endParaRPr lang="ca-ES" sz="1600" b="1" u="none" strike="noStrike" noProof="0" dirty="0" smtClean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6135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i="1" u="none" strike="noStrike" noProof="0" dirty="0" smtClean="0">
                          <a:effectLst/>
                          <a:latin typeface="+mj-lt"/>
                        </a:rPr>
                        <a:t>     0-10</a:t>
                      </a:r>
                      <a:r>
                        <a:rPr lang="ca-ES" sz="1200" i="1" u="none" strike="noStrike" baseline="0" noProof="0" dirty="0" smtClean="0">
                          <a:effectLst/>
                          <a:latin typeface="+mj-lt"/>
                        </a:rPr>
                        <a:t> anys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(14.90)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(10.17)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(14.65)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 (13.54)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50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11-20 anys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 (31.44)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(33.42)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 (35.90)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 (33.29)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50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21-30 anys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(29.38)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(30.52)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 (26.50)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 (28.84)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50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31-45 anys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(24.28)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(25.89)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(22.95)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 (24.33)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593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u="none" strike="noStrike" noProof="0" dirty="0" smtClean="0">
                          <a:effectLst/>
                        </a:rPr>
                        <a:t>Nivell Assistencial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6135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u="none" strike="noStrike" noProof="0" dirty="0" smtClean="0">
                          <a:effectLst/>
                          <a:latin typeface="+mj-lt"/>
                        </a:rPr>
                        <a:t>     </a:t>
                      </a:r>
                      <a:r>
                        <a:rPr lang="ca-ES" sz="1200" i="1" u="none" strike="noStrike" noProof="0" dirty="0" smtClean="0">
                          <a:effectLst/>
                          <a:latin typeface="+mj-lt"/>
                        </a:rPr>
                        <a:t>Atenció Primària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 (32.74)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 (39.69)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(32.33)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1141 (34.49)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50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Atenció Especialitzada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 (67.26)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(60.31)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 (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67.67)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2167 (65.51)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57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Tipus</a:t>
                      </a:r>
                      <a:r>
                        <a:rPr lang="ca-ES" sz="14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d’hospital</a:t>
                      </a:r>
                      <a:endParaRPr lang="ca-E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6135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u="none" strike="noStrike" noProof="0" dirty="0" smtClean="0">
                          <a:effectLst/>
                          <a:latin typeface="+mj-lt"/>
                        </a:rPr>
                        <a:t>     </a:t>
                      </a:r>
                      <a:r>
                        <a:rPr lang="ca-ES" sz="1200" i="1" u="none" strike="noStrike" noProof="0" dirty="0" smtClean="0">
                          <a:effectLst/>
                          <a:latin typeface="+mj-lt"/>
                        </a:rPr>
                        <a:t>Hospitals comarcals</a:t>
                      </a:r>
                      <a:r>
                        <a:rPr lang="ca-ES" sz="1200" i="1" u="none" strike="noStrike" baseline="0" noProof="0" dirty="0" smtClean="0">
                          <a:effectLst/>
                          <a:latin typeface="+mj-lt"/>
                        </a:rPr>
                        <a:t> i de referència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 (34.66)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 (78.70)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(67.78)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1857 (56.14)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50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Hospitals de referència d’alta resolució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 (21.35)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(21.30)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 (32.22)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 (24.49)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50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Hospitals generals d’alta tecnologia</a:t>
                      </a:r>
                      <a:endParaRPr lang="ca-ES" sz="1200" b="0" i="1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 (43.99)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 (19.38)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Flecha derecha 3"/>
          <p:cNvSpPr/>
          <p:nvPr/>
        </p:nvSpPr>
        <p:spPr bwMode="auto">
          <a:xfrm>
            <a:off x="539552" y="2852936"/>
            <a:ext cx="288032" cy="216024"/>
          </a:xfrm>
          <a:prstGeom prst="rightArrow">
            <a:avLst/>
          </a:prstGeom>
          <a:solidFill>
            <a:srgbClr val="9414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lecha derecha 4"/>
          <p:cNvSpPr/>
          <p:nvPr/>
        </p:nvSpPr>
        <p:spPr bwMode="auto">
          <a:xfrm>
            <a:off x="539552" y="4437112"/>
            <a:ext cx="288032" cy="216024"/>
          </a:xfrm>
          <a:prstGeom prst="rightArrow">
            <a:avLst/>
          </a:prstGeom>
          <a:solidFill>
            <a:srgbClr val="9414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lecha derecha 6"/>
          <p:cNvSpPr/>
          <p:nvPr/>
        </p:nvSpPr>
        <p:spPr bwMode="auto">
          <a:xfrm>
            <a:off x="539552" y="5085184"/>
            <a:ext cx="288032" cy="216024"/>
          </a:xfrm>
          <a:prstGeom prst="rightArrow">
            <a:avLst/>
          </a:prstGeom>
          <a:solidFill>
            <a:srgbClr val="9414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916832"/>
            <a:ext cx="9144000" cy="1747838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3568" y="2330877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dirty="0" smtClean="0">
                <a:solidFill>
                  <a:srgbClr val="FFFFFF"/>
                </a:solidFill>
              </a:rPr>
              <a:t>Experiència i percepció general de coordinació entre nivells d’atenció</a:t>
            </a:r>
            <a:endParaRPr lang="ca-ES" sz="2800" dirty="0">
              <a:solidFill>
                <a:srgbClr val="FF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59632" y="3845947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srgbClr val="000000"/>
                </a:solidFill>
              </a:rPr>
              <a:t>Coordinació de la informació clínica entre nivells d’atenció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b="0" dirty="0" smtClean="0">
                <a:solidFill>
                  <a:srgbClr val="000000"/>
                </a:solidFill>
              </a:rPr>
              <a:t>Transferència i ús de la informació</a:t>
            </a:r>
          </a:p>
          <a:p>
            <a:pPr lvl="1"/>
            <a:endParaRPr lang="ca-ES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0" dirty="0">
                <a:solidFill>
                  <a:srgbClr val="000000"/>
                </a:solidFill>
              </a:rPr>
              <a:t>Coordinació de la </a:t>
            </a:r>
            <a:r>
              <a:rPr lang="ca-ES" b="0" dirty="0" smtClean="0">
                <a:solidFill>
                  <a:srgbClr val="000000"/>
                </a:solidFill>
              </a:rPr>
              <a:t>gestió clínica </a:t>
            </a:r>
            <a:r>
              <a:rPr lang="ca-ES" b="0" dirty="0">
                <a:solidFill>
                  <a:srgbClr val="000000"/>
                </a:solidFill>
              </a:rPr>
              <a:t>entre nivells </a:t>
            </a:r>
            <a:r>
              <a:rPr lang="ca-ES" b="0" dirty="0" smtClean="0">
                <a:solidFill>
                  <a:srgbClr val="000000"/>
                </a:solidFill>
              </a:rPr>
              <a:t>d’atenció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a-ES" b="0" dirty="0" smtClean="0">
                <a:solidFill>
                  <a:srgbClr val="000000"/>
                </a:solidFill>
              </a:rPr>
              <a:t>Consistència de l’atenció, seguiment i accessibilitat</a:t>
            </a:r>
          </a:p>
          <a:p>
            <a:pPr lvl="1"/>
            <a:endParaRPr lang="ca-ES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srgbClr val="000000"/>
                </a:solidFill>
              </a:rPr>
              <a:t>Percepció general de coordinació entre nivells d’atenció</a:t>
            </a:r>
          </a:p>
        </p:txBody>
      </p:sp>
    </p:spTree>
    <p:extLst>
      <p:ext uri="{BB962C8B-B14F-4D97-AF65-F5344CB8AC3E}">
        <p14:creationId xmlns:p14="http://schemas.microsoft.com/office/powerpoint/2010/main" val="9054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áfico 27"/>
          <p:cNvGraphicFramePr>
            <a:graphicFrameLocks/>
          </p:cNvGraphicFramePr>
          <p:nvPr>
            <p:extLst/>
          </p:nvPr>
        </p:nvGraphicFramePr>
        <p:xfrm>
          <a:off x="-199190" y="4230142"/>
          <a:ext cx="9540720" cy="373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0"/>
          <p:cNvSpPr txBox="1">
            <a:spLocks noChangeArrowheads="1"/>
          </p:cNvSpPr>
          <p:nvPr/>
        </p:nvSpPr>
        <p:spPr bwMode="auto">
          <a:xfrm>
            <a:off x="215687" y="260648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sz="2200" kern="0" dirty="0" smtClean="0">
                <a:solidFill>
                  <a:prstClr val="white"/>
                </a:solidFill>
              </a:rPr>
              <a:t>Coordinació de la informació clínica entre nivells d’atenció</a:t>
            </a:r>
            <a:br>
              <a:rPr lang="ca-ES" sz="2200" kern="0" dirty="0" smtClean="0">
                <a:solidFill>
                  <a:prstClr val="white"/>
                </a:solidFill>
              </a:rPr>
            </a:br>
            <a:endParaRPr lang="es-ES" altLang="ca-ES" sz="22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 bwMode="auto">
          <a:xfrm>
            <a:off x="263840" y="4941168"/>
            <a:ext cx="165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CuadroTexto 12"/>
          <p:cNvSpPr txBox="1"/>
          <p:nvPr/>
        </p:nvSpPr>
        <p:spPr>
          <a:xfrm>
            <a:off x="-36512" y="4767769"/>
            <a:ext cx="41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>
                <a:solidFill>
                  <a:prstClr val="black"/>
                </a:solidFill>
              </a:rPr>
              <a:t>1*</a:t>
            </a:r>
            <a:endParaRPr lang="es-ES" b="0" dirty="0">
              <a:solidFill>
                <a:prstClr val="black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76124" y="980728"/>
            <a:ext cx="241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0" dirty="0">
                <a:solidFill>
                  <a:prstClr val="black"/>
                </a:solidFill>
              </a:rPr>
              <a:t>Els metges d’AP i AE  </a:t>
            </a:r>
            <a:r>
              <a:rPr lang="ca-ES" sz="1400" dirty="0">
                <a:solidFill>
                  <a:prstClr val="black"/>
                </a:solidFill>
              </a:rPr>
              <a:t>compartim</a:t>
            </a:r>
            <a:r>
              <a:rPr lang="ca-ES" sz="1400" b="0" dirty="0">
                <a:solidFill>
                  <a:prstClr val="black"/>
                </a:solidFill>
              </a:rPr>
              <a:t> informació sobre l’atenció dels pacients que atenem en </a:t>
            </a:r>
            <a:r>
              <a:rPr lang="ca-ES" sz="1400" b="0" dirty="0" smtClean="0">
                <a:solidFill>
                  <a:prstClr val="black"/>
                </a:solidFill>
              </a:rPr>
              <a:t>comú</a:t>
            </a:r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365121" y="980728"/>
            <a:ext cx="241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b="0" dirty="0">
                <a:solidFill>
                  <a:prstClr val="black"/>
                </a:solidFill>
              </a:rPr>
              <a:t>La informació que compartim és la</a:t>
            </a:r>
            <a:r>
              <a:rPr lang="ca-ES" sz="1400" dirty="0">
                <a:solidFill>
                  <a:prstClr val="black"/>
                </a:solidFill>
              </a:rPr>
              <a:t> necessària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454118" y="980728"/>
            <a:ext cx="2412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b="0" dirty="0">
                <a:solidFill>
                  <a:prstClr val="black"/>
                </a:solidFill>
              </a:rPr>
              <a:t>Els metges d’AP i AE</a:t>
            </a:r>
            <a:r>
              <a:rPr lang="ca-ES" sz="1400" dirty="0">
                <a:solidFill>
                  <a:prstClr val="black"/>
                </a:solidFill>
              </a:rPr>
              <a:t> utilitzem </a:t>
            </a:r>
            <a:r>
              <a:rPr lang="ca-ES" sz="1400" b="0" dirty="0">
                <a:solidFill>
                  <a:prstClr val="black"/>
                </a:solidFill>
              </a:rPr>
              <a:t>la informació que compartim</a:t>
            </a:r>
          </a:p>
        </p:txBody>
      </p:sp>
      <p:sp>
        <p:nvSpPr>
          <p:cNvPr id="29" name="Elipse 28"/>
          <p:cNvSpPr/>
          <p:nvPr/>
        </p:nvSpPr>
        <p:spPr bwMode="auto">
          <a:xfrm>
            <a:off x="683568" y="5229200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923928" y="4941168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3" name="Conector recto 22"/>
          <p:cNvCxnSpPr/>
          <p:nvPr/>
        </p:nvCxnSpPr>
        <p:spPr bwMode="auto">
          <a:xfrm>
            <a:off x="3420056" y="4941168"/>
            <a:ext cx="165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ector recto 23"/>
          <p:cNvCxnSpPr/>
          <p:nvPr/>
        </p:nvCxnSpPr>
        <p:spPr bwMode="auto">
          <a:xfrm>
            <a:off x="6588408" y="4941168"/>
            <a:ext cx="165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CuadroTexto 24"/>
          <p:cNvSpPr txBox="1"/>
          <p:nvPr/>
        </p:nvSpPr>
        <p:spPr>
          <a:xfrm>
            <a:off x="5436097" y="6043935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0" i="1" dirty="0" smtClean="0">
                <a:solidFill>
                  <a:prstClr val="black"/>
                </a:solidFill>
              </a:rPr>
              <a:t>		(Sempre/Moltes vegades)      </a:t>
            </a:r>
          </a:p>
          <a:p>
            <a:endParaRPr lang="ca-ES" sz="1100" b="0" i="1" dirty="0" smtClean="0">
              <a:solidFill>
                <a:prstClr val="black"/>
              </a:solidFill>
            </a:endParaRP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* PR ajustada per sexe, anys d'experiència com a metge,</a:t>
            </a: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 nivell assistencial i tipus d’hospital</a:t>
            </a:r>
            <a:endParaRPr lang="ca-ES" sz="1100" b="0" i="1" dirty="0">
              <a:solidFill>
                <a:prstClr val="black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87524" y="591381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dirty="0" smtClean="0">
                <a:solidFill>
                  <a:prstClr val="black"/>
                </a:solidFill>
              </a:rPr>
              <a:t>Una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</a:t>
            </a:r>
            <a:r>
              <a:rPr lang="es-ES" sz="1200" b="0" dirty="0" smtClean="0">
                <a:solidFill>
                  <a:prstClr val="black"/>
                </a:solidFill>
              </a:rPr>
              <a:t> gestiona </a:t>
            </a:r>
            <a:r>
              <a:rPr lang="es-ES" sz="1200" b="0" dirty="0" err="1" smtClean="0">
                <a:solidFill>
                  <a:prstClr val="black"/>
                </a:solidFill>
              </a:rPr>
              <a:t>l’AE</a:t>
            </a:r>
            <a:r>
              <a:rPr lang="es-ES" sz="1200" b="0" dirty="0" smtClean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majoria</a:t>
            </a:r>
            <a:r>
              <a:rPr lang="es-ES" sz="1200" b="0" dirty="0" smtClean="0">
                <a:solidFill>
                  <a:prstClr val="black"/>
                </a:solidFill>
              </a:rPr>
              <a:t> de </a:t>
            </a:r>
            <a:r>
              <a:rPr lang="es-ES" sz="1200" b="0" dirty="0" err="1" smtClean="0">
                <a:solidFill>
                  <a:prstClr val="black"/>
                </a:solidFill>
              </a:rPr>
              <a:t>l’AP</a:t>
            </a:r>
            <a:endParaRPr lang="es-ES" sz="1200" b="0" dirty="0" smtClean="0">
              <a:solidFill>
                <a:prstClr val="black"/>
              </a:solidFill>
            </a:endParaRPr>
          </a:p>
          <a:p>
            <a:r>
              <a:rPr lang="es-ES" sz="1200" b="0" dirty="0">
                <a:solidFill>
                  <a:prstClr val="black"/>
                </a:solidFill>
              </a:rPr>
              <a:t>Una </a:t>
            </a:r>
            <a:r>
              <a:rPr lang="es-ES" sz="1200" b="0" dirty="0" err="1">
                <a:solidFill>
                  <a:prstClr val="black"/>
                </a:solidFill>
              </a:rPr>
              <a:t>entitat</a:t>
            </a:r>
            <a:r>
              <a:rPr lang="es-ES" sz="1200" b="0" dirty="0">
                <a:solidFill>
                  <a:prstClr val="black"/>
                </a:solidFill>
              </a:rPr>
              <a:t> gestiona </a:t>
            </a:r>
            <a:r>
              <a:rPr lang="es-ES" sz="1200" b="0" dirty="0" err="1">
                <a:solidFill>
                  <a:prstClr val="black"/>
                </a:solidFill>
              </a:rPr>
              <a:t>l’AE</a:t>
            </a:r>
            <a:r>
              <a:rPr lang="es-ES" sz="1200" b="0" dirty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minoria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>
                <a:solidFill>
                  <a:prstClr val="black"/>
                </a:solidFill>
              </a:rPr>
              <a:t>de </a:t>
            </a:r>
            <a:r>
              <a:rPr lang="es-ES" sz="1200" b="0" dirty="0" err="1">
                <a:solidFill>
                  <a:prstClr val="black"/>
                </a:solidFill>
              </a:rPr>
              <a:t>l’AP</a:t>
            </a:r>
            <a:endParaRPr lang="es-ES" sz="1200" b="0" dirty="0">
              <a:solidFill>
                <a:prstClr val="black"/>
              </a:solidFill>
            </a:endParaRPr>
          </a:p>
          <a:p>
            <a:r>
              <a:rPr lang="es-ES" sz="1200" b="0" dirty="0" err="1" smtClean="0">
                <a:solidFill>
                  <a:prstClr val="black"/>
                </a:solidFill>
              </a:rPr>
              <a:t>Diferents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entitats</a:t>
            </a:r>
            <a:r>
              <a:rPr lang="es-ES" sz="1200" b="0" dirty="0" smtClean="0">
                <a:solidFill>
                  <a:prstClr val="black"/>
                </a:solidFill>
              </a:rPr>
              <a:t> gestionen AE AP</a:t>
            </a:r>
          </a:p>
          <a:p>
            <a:r>
              <a:rPr lang="es-ES" sz="1200" b="0" dirty="0" smtClean="0">
                <a:solidFill>
                  <a:prstClr val="black"/>
                </a:solidFill>
              </a:rPr>
              <a:t>Total</a:t>
            </a:r>
            <a:endParaRPr lang="es-ES" sz="1200" b="0" dirty="0">
              <a:solidFill>
                <a:prstClr val="black"/>
              </a:solidFill>
            </a:endParaRPr>
          </a:p>
        </p:txBody>
      </p:sp>
      <p:sp>
        <p:nvSpPr>
          <p:cNvPr id="27" name="Elipse 26"/>
          <p:cNvSpPr/>
          <p:nvPr/>
        </p:nvSpPr>
        <p:spPr bwMode="auto">
          <a:xfrm>
            <a:off x="144338" y="5969289"/>
            <a:ext cx="144000" cy="144000"/>
          </a:xfrm>
          <a:prstGeom prst="ellipse">
            <a:avLst/>
          </a:prstGeom>
          <a:solidFill>
            <a:srgbClr val="C31B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143524" y="6159792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144354" y="6350296"/>
            <a:ext cx="144000" cy="144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144354" y="6531829"/>
            <a:ext cx="144000" cy="144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277179"/>
              </p:ext>
            </p:extLst>
          </p:nvPr>
        </p:nvGraphicFramePr>
        <p:xfrm>
          <a:off x="-36512" y="2013821"/>
          <a:ext cx="91805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46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áfico 22"/>
          <p:cNvGraphicFramePr>
            <a:graphicFrameLocks/>
          </p:cNvGraphicFramePr>
          <p:nvPr>
            <p:extLst/>
          </p:nvPr>
        </p:nvGraphicFramePr>
        <p:xfrm>
          <a:off x="0" y="4525287"/>
          <a:ext cx="88204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0"/>
          <p:cNvSpPr txBox="1">
            <a:spLocks noChangeArrowheads="1"/>
          </p:cNvSpPr>
          <p:nvPr/>
        </p:nvSpPr>
        <p:spPr bwMode="auto">
          <a:xfrm>
            <a:off x="215687" y="184394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sz="1800" kern="0" dirty="0" smtClean="0">
                <a:solidFill>
                  <a:prstClr val="white"/>
                </a:solidFill>
              </a:rPr>
              <a:t>Coordinació de la gestió </a:t>
            </a:r>
            <a:r>
              <a:rPr lang="ca-ES" sz="1800" kern="0" dirty="0">
                <a:solidFill>
                  <a:prstClr val="white"/>
                </a:solidFill>
              </a:rPr>
              <a:t>clínica entre nivells </a:t>
            </a:r>
            <a:r>
              <a:rPr lang="ca-ES" sz="1800" kern="0" dirty="0" smtClean="0">
                <a:solidFill>
                  <a:prstClr val="white"/>
                </a:solidFill>
              </a:rPr>
              <a:t>d’atenció: Consistència</a:t>
            </a:r>
            <a:br>
              <a:rPr lang="ca-ES" sz="1800" kern="0" dirty="0" smtClean="0">
                <a:solidFill>
                  <a:prstClr val="white"/>
                </a:solidFill>
              </a:rPr>
            </a:br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82090" y="6222326"/>
            <a:ext cx="381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0" i="1" dirty="0" smtClean="0">
                <a:solidFill>
                  <a:prstClr val="black"/>
                </a:solidFill>
              </a:rPr>
              <a:t>		(Sempre/Moltes vegades)  </a:t>
            </a: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* PR ajustada per sexe, anys d'experiència com a metge,</a:t>
            </a: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 nivell assistencial i tipus d’hospital</a:t>
            </a:r>
            <a:endParaRPr lang="ca-ES" sz="1100" b="0" i="1" dirty="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87524" y="591381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dirty="0" smtClean="0">
                <a:solidFill>
                  <a:prstClr val="black"/>
                </a:solidFill>
              </a:rPr>
              <a:t>Una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</a:t>
            </a:r>
            <a:r>
              <a:rPr lang="es-ES" sz="1200" b="0" dirty="0" smtClean="0">
                <a:solidFill>
                  <a:prstClr val="black"/>
                </a:solidFill>
              </a:rPr>
              <a:t> gestiona </a:t>
            </a:r>
            <a:r>
              <a:rPr lang="es-ES" sz="1200" b="0" dirty="0" err="1" smtClean="0">
                <a:solidFill>
                  <a:prstClr val="black"/>
                </a:solidFill>
              </a:rPr>
              <a:t>l’AE</a:t>
            </a:r>
            <a:r>
              <a:rPr lang="es-ES" sz="1200" b="0" dirty="0" smtClean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majoria</a:t>
            </a:r>
            <a:r>
              <a:rPr lang="es-ES" sz="1200" b="0" dirty="0" smtClean="0">
                <a:solidFill>
                  <a:prstClr val="black"/>
                </a:solidFill>
              </a:rPr>
              <a:t> de </a:t>
            </a:r>
            <a:r>
              <a:rPr lang="es-ES" sz="1200" b="0" dirty="0" err="1" smtClean="0">
                <a:solidFill>
                  <a:prstClr val="black"/>
                </a:solidFill>
              </a:rPr>
              <a:t>l’AP</a:t>
            </a:r>
            <a:endParaRPr lang="es-ES" sz="1200" b="0" dirty="0" smtClean="0">
              <a:solidFill>
                <a:prstClr val="black"/>
              </a:solidFill>
            </a:endParaRPr>
          </a:p>
          <a:p>
            <a:r>
              <a:rPr lang="es-ES" sz="1200" b="0" dirty="0">
                <a:solidFill>
                  <a:prstClr val="black"/>
                </a:solidFill>
              </a:rPr>
              <a:t>Una </a:t>
            </a:r>
            <a:r>
              <a:rPr lang="es-ES" sz="1200" b="0" dirty="0" err="1">
                <a:solidFill>
                  <a:prstClr val="black"/>
                </a:solidFill>
              </a:rPr>
              <a:t>entitat</a:t>
            </a:r>
            <a:r>
              <a:rPr lang="es-ES" sz="1200" b="0" dirty="0">
                <a:solidFill>
                  <a:prstClr val="black"/>
                </a:solidFill>
              </a:rPr>
              <a:t> gestiona </a:t>
            </a:r>
            <a:r>
              <a:rPr lang="es-ES" sz="1200" b="0" dirty="0" err="1">
                <a:solidFill>
                  <a:prstClr val="black"/>
                </a:solidFill>
              </a:rPr>
              <a:t>l’AE</a:t>
            </a:r>
            <a:r>
              <a:rPr lang="es-ES" sz="1200" b="0" dirty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minoria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>
                <a:solidFill>
                  <a:prstClr val="black"/>
                </a:solidFill>
              </a:rPr>
              <a:t>de </a:t>
            </a:r>
            <a:r>
              <a:rPr lang="es-ES" sz="1200" b="0" dirty="0" err="1">
                <a:solidFill>
                  <a:prstClr val="black"/>
                </a:solidFill>
              </a:rPr>
              <a:t>l’AP</a:t>
            </a:r>
            <a:endParaRPr lang="es-ES" sz="1200" b="0" dirty="0">
              <a:solidFill>
                <a:prstClr val="black"/>
              </a:solidFill>
            </a:endParaRPr>
          </a:p>
          <a:p>
            <a:r>
              <a:rPr lang="es-ES" sz="1200" b="0" dirty="0" err="1" smtClean="0">
                <a:solidFill>
                  <a:prstClr val="black"/>
                </a:solidFill>
              </a:rPr>
              <a:t>Diferents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entitats</a:t>
            </a:r>
            <a:r>
              <a:rPr lang="es-ES" sz="1200" b="0" dirty="0" smtClean="0">
                <a:solidFill>
                  <a:prstClr val="black"/>
                </a:solidFill>
              </a:rPr>
              <a:t> gestionen AE AP</a:t>
            </a:r>
          </a:p>
          <a:p>
            <a:r>
              <a:rPr lang="es-ES" sz="1200" b="0" dirty="0" smtClean="0">
                <a:solidFill>
                  <a:prstClr val="black"/>
                </a:solidFill>
              </a:rPr>
              <a:t>Total</a:t>
            </a:r>
            <a:endParaRPr lang="es-ES" sz="1200" b="0" dirty="0">
              <a:solidFill>
                <a:prstClr val="black"/>
              </a:solidFill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0" y="1988840"/>
          <a:ext cx="9252520" cy="281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0" y="1035313"/>
            <a:ext cx="2412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>
                <a:solidFill>
                  <a:prstClr val="black"/>
                </a:solidFill>
              </a:rPr>
              <a:t>Estem d’acord </a:t>
            </a:r>
            <a:r>
              <a:rPr lang="ca-ES" sz="1400" b="0" dirty="0">
                <a:solidFill>
                  <a:prstClr val="black"/>
                </a:solidFill>
              </a:rPr>
              <a:t>amb els tractaments que els metges d’altre nivell han prescrit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267744" y="1035313"/>
            <a:ext cx="241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>
                <a:solidFill>
                  <a:prstClr val="black"/>
                </a:solidFill>
              </a:rPr>
              <a:t>No</a:t>
            </a:r>
            <a:r>
              <a:rPr lang="ca-ES" sz="1400" b="0" dirty="0">
                <a:solidFill>
                  <a:prstClr val="black"/>
                </a:solidFill>
              </a:rPr>
              <a:t> existeixen </a:t>
            </a:r>
            <a:r>
              <a:rPr lang="ca-ES" sz="1400" dirty="0">
                <a:solidFill>
                  <a:prstClr val="black"/>
                </a:solidFill>
              </a:rPr>
              <a:t>contraindicacions i/o duplicacions </a:t>
            </a:r>
            <a:r>
              <a:rPr lang="ca-ES" sz="1400" b="0" dirty="0">
                <a:solidFill>
                  <a:prstClr val="black"/>
                </a:solidFill>
              </a:rPr>
              <a:t>entre els tractaments que els metges d’AP i AE prescrivim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563656" y="1035313"/>
            <a:ext cx="2412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b="0" dirty="0">
                <a:solidFill>
                  <a:prstClr val="black"/>
                </a:solidFill>
              </a:rPr>
              <a:t>Els metges </a:t>
            </a:r>
            <a:r>
              <a:rPr lang="ca-ES" sz="1400" dirty="0">
                <a:solidFill>
                  <a:prstClr val="black"/>
                </a:solidFill>
              </a:rPr>
              <a:t>d’AP i AE definim conjuntament </a:t>
            </a:r>
            <a:r>
              <a:rPr lang="ca-ES" sz="1400" b="0" dirty="0">
                <a:solidFill>
                  <a:prstClr val="black"/>
                </a:solidFill>
              </a:rPr>
              <a:t>el pla d’atenció dels pacients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732240" y="1035313"/>
            <a:ext cx="2412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>
                <a:solidFill>
                  <a:prstClr val="black"/>
                </a:solidFill>
              </a:rPr>
              <a:t>No repetim les proves </a:t>
            </a:r>
            <a:r>
              <a:rPr lang="ca-ES" sz="1400" b="0" dirty="0">
                <a:solidFill>
                  <a:prstClr val="black"/>
                </a:solidFill>
              </a:rPr>
              <a:t>que prèviament han realitzat els metges de l’altre nivell </a:t>
            </a:r>
          </a:p>
        </p:txBody>
      </p:sp>
      <p:sp>
        <p:nvSpPr>
          <p:cNvPr id="19" name="Elipse 18"/>
          <p:cNvSpPr/>
          <p:nvPr/>
        </p:nvSpPr>
        <p:spPr bwMode="auto">
          <a:xfrm>
            <a:off x="144338" y="5969289"/>
            <a:ext cx="144000" cy="144000"/>
          </a:xfrm>
          <a:prstGeom prst="ellipse">
            <a:avLst/>
          </a:prstGeom>
          <a:solidFill>
            <a:srgbClr val="C31B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43524" y="6159792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144354" y="6350296"/>
            <a:ext cx="144000" cy="144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144354" y="6531829"/>
            <a:ext cx="144000" cy="144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4" name="Conector recto 23"/>
          <p:cNvCxnSpPr/>
          <p:nvPr/>
        </p:nvCxnSpPr>
        <p:spPr bwMode="auto">
          <a:xfrm>
            <a:off x="251672" y="5085184"/>
            <a:ext cx="129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ector recto 24"/>
          <p:cNvCxnSpPr/>
          <p:nvPr/>
        </p:nvCxnSpPr>
        <p:spPr bwMode="auto">
          <a:xfrm>
            <a:off x="2555928" y="5085184"/>
            <a:ext cx="136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ector recto 25"/>
          <p:cNvCxnSpPr/>
          <p:nvPr/>
        </p:nvCxnSpPr>
        <p:spPr bwMode="auto">
          <a:xfrm>
            <a:off x="4932040" y="5085184"/>
            <a:ext cx="136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ector recto 26"/>
          <p:cNvCxnSpPr/>
          <p:nvPr/>
        </p:nvCxnSpPr>
        <p:spPr bwMode="auto">
          <a:xfrm>
            <a:off x="7236296" y="5085184"/>
            <a:ext cx="136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CuadroTexto 27"/>
          <p:cNvSpPr txBox="1"/>
          <p:nvPr/>
        </p:nvSpPr>
        <p:spPr>
          <a:xfrm>
            <a:off x="-36512" y="4921423"/>
            <a:ext cx="41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>
                <a:solidFill>
                  <a:prstClr val="black"/>
                </a:solidFill>
              </a:rPr>
              <a:t>1*</a:t>
            </a:r>
            <a:endParaRPr lang="es-ES" b="0" dirty="0">
              <a:solidFill>
                <a:prstClr val="black"/>
              </a:solidFill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5328144" y="5352251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áfico 30"/>
          <p:cNvGraphicFramePr>
            <a:graphicFrameLocks/>
          </p:cNvGraphicFramePr>
          <p:nvPr>
            <p:extLst/>
          </p:nvPr>
        </p:nvGraphicFramePr>
        <p:xfrm>
          <a:off x="0" y="4700082"/>
          <a:ext cx="8820472" cy="253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0"/>
          <p:cNvSpPr txBox="1">
            <a:spLocks noChangeArrowheads="1"/>
          </p:cNvSpPr>
          <p:nvPr/>
        </p:nvSpPr>
        <p:spPr bwMode="auto">
          <a:xfrm>
            <a:off x="215687" y="184394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sz="1800" kern="0" dirty="0" smtClean="0">
                <a:solidFill>
                  <a:prstClr val="white"/>
                </a:solidFill>
              </a:rPr>
              <a:t>Coordinació de la gestió </a:t>
            </a:r>
            <a:r>
              <a:rPr lang="ca-ES" sz="1800" kern="0" dirty="0">
                <a:solidFill>
                  <a:prstClr val="white"/>
                </a:solidFill>
              </a:rPr>
              <a:t>clínica entre nivells </a:t>
            </a:r>
            <a:r>
              <a:rPr lang="ca-ES" sz="1800" kern="0" dirty="0" smtClean="0">
                <a:solidFill>
                  <a:prstClr val="white"/>
                </a:solidFill>
              </a:rPr>
              <a:t>d’atenció: Seguiment</a:t>
            </a:r>
            <a:br>
              <a:rPr lang="ca-ES" sz="1800" kern="0" dirty="0" smtClean="0">
                <a:solidFill>
                  <a:prstClr val="white"/>
                </a:solidFill>
              </a:rPr>
            </a:br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36097" y="6043935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0" i="1" dirty="0" smtClean="0">
                <a:solidFill>
                  <a:prstClr val="black"/>
                </a:solidFill>
              </a:rPr>
              <a:t>		(Sempre/Moltes vegades)      </a:t>
            </a:r>
          </a:p>
          <a:p>
            <a:endParaRPr lang="ca-ES" sz="1100" b="0" i="1" dirty="0" smtClean="0">
              <a:solidFill>
                <a:prstClr val="black"/>
              </a:solidFill>
            </a:endParaRP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* PR ajustada per sexe, anys d'experiència com a metge,</a:t>
            </a: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 nivell assistencial i tipus d’hospital</a:t>
            </a:r>
            <a:endParaRPr lang="ca-ES" sz="1100" b="0" i="1" dirty="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87524" y="591381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dirty="0" smtClean="0">
                <a:solidFill>
                  <a:prstClr val="black"/>
                </a:solidFill>
              </a:rPr>
              <a:t>Una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</a:t>
            </a:r>
            <a:r>
              <a:rPr lang="es-ES" sz="1200" b="0" dirty="0" smtClean="0">
                <a:solidFill>
                  <a:prstClr val="black"/>
                </a:solidFill>
              </a:rPr>
              <a:t> gestiona </a:t>
            </a:r>
            <a:r>
              <a:rPr lang="es-ES" sz="1200" b="0" dirty="0" err="1" smtClean="0">
                <a:solidFill>
                  <a:prstClr val="black"/>
                </a:solidFill>
              </a:rPr>
              <a:t>l’AE</a:t>
            </a:r>
            <a:r>
              <a:rPr lang="es-ES" sz="1200" b="0" dirty="0" smtClean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majoria</a:t>
            </a:r>
            <a:r>
              <a:rPr lang="es-ES" sz="1200" b="0" dirty="0" smtClean="0">
                <a:solidFill>
                  <a:prstClr val="black"/>
                </a:solidFill>
              </a:rPr>
              <a:t> de </a:t>
            </a:r>
            <a:r>
              <a:rPr lang="es-ES" sz="1200" b="0" dirty="0" err="1" smtClean="0">
                <a:solidFill>
                  <a:prstClr val="black"/>
                </a:solidFill>
              </a:rPr>
              <a:t>l’AP</a:t>
            </a:r>
            <a:endParaRPr lang="es-ES" sz="1200" b="0" dirty="0" smtClean="0">
              <a:solidFill>
                <a:prstClr val="black"/>
              </a:solidFill>
            </a:endParaRPr>
          </a:p>
          <a:p>
            <a:r>
              <a:rPr lang="es-ES" sz="1200" b="0" dirty="0">
                <a:solidFill>
                  <a:prstClr val="black"/>
                </a:solidFill>
              </a:rPr>
              <a:t>Una </a:t>
            </a:r>
            <a:r>
              <a:rPr lang="es-ES" sz="1200" b="0" dirty="0" err="1">
                <a:solidFill>
                  <a:prstClr val="black"/>
                </a:solidFill>
              </a:rPr>
              <a:t>entitat</a:t>
            </a:r>
            <a:r>
              <a:rPr lang="es-ES" sz="1200" b="0" dirty="0">
                <a:solidFill>
                  <a:prstClr val="black"/>
                </a:solidFill>
              </a:rPr>
              <a:t> gestiona </a:t>
            </a:r>
            <a:r>
              <a:rPr lang="es-ES" sz="1200" b="0" dirty="0" err="1">
                <a:solidFill>
                  <a:prstClr val="black"/>
                </a:solidFill>
              </a:rPr>
              <a:t>l’AE</a:t>
            </a:r>
            <a:r>
              <a:rPr lang="es-ES" sz="1200" b="0" dirty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minoria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>
                <a:solidFill>
                  <a:prstClr val="black"/>
                </a:solidFill>
              </a:rPr>
              <a:t>de </a:t>
            </a:r>
            <a:r>
              <a:rPr lang="es-ES" sz="1200" b="0" dirty="0" err="1">
                <a:solidFill>
                  <a:prstClr val="black"/>
                </a:solidFill>
              </a:rPr>
              <a:t>l’AP</a:t>
            </a:r>
            <a:endParaRPr lang="es-ES" sz="1200" b="0" dirty="0">
              <a:solidFill>
                <a:prstClr val="black"/>
              </a:solidFill>
            </a:endParaRPr>
          </a:p>
          <a:p>
            <a:r>
              <a:rPr lang="es-ES" sz="1200" b="0" dirty="0" err="1" smtClean="0">
                <a:solidFill>
                  <a:prstClr val="black"/>
                </a:solidFill>
              </a:rPr>
              <a:t>Diferents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entitats</a:t>
            </a:r>
            <a:r>
              <a:rPr lang="es-ES" sz="1200" b="0" dirty="0" smtClean="0">
                <a:solidFill>
                  <a:prstClr val="black"/>
                </a:solidFill>
              </a:rPr>
              <a:t> gestionen AE AP</a:t>
            </a:r>
          </a:p>
          <a:p>
            <a:r>
              <a:rPr lang="es-ES" sz="1200" b="0" dirty="0" smtClean="0">
                <a:solidFill>
                  <a:prstClr val="black"/>
                </a:solidFill>
              </a:rPr>
              <a:t>Total</a:t>
            </a:r>
            <a:endParaRPr lang="es-ES" sz="1200" b="0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1052736"/>
            <a:ext cx="2412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b="0" dirty="0">
                <a:solidFill>
                  <a:prstClr val="black"/>
                </a:solidFill>
              </a:rPr>
              <a:t>Els metges </a:t>
            </a:r>
            <a:r>
              <a:rPr lang="ca-ES" sz="1400" dirty="0">
                <a:solidFill>
                  <a:prstClr val="black"/>
                </a:solidFill>
              </a:rPr>
              <a:t>d’AP deriven els pacients a l’AE </a:t>
            </a:r>
            <a:r>
              <a:rPr lang="ca-ES" sz="1400" b="0" dirty="0">
                <a:solidFill>
                  <a:prstClr val="black"/>
                </a:solidFill>
              </a:rPr>
              <a:t>quan és adequat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267744" y="1052736"/>
            <a:ext cx="241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b="0" dirty="0">
                <a:solidFill>
                  <a:prstClr val="black"/>
                </a:solidFill>
              </a:rPr>
              <a:t>Els metges </a:t>
            </a:r>
            <a:r>
              <a:rPr lang="ca-ES" sz="1400" dirty="0">
                <a:solidFill>
                  <a:prstClr val="black"/>
                </a:solidFill>
              </a:rPr>
              <a:t>d’AE retornen els pacients a l’AP </a:t>
            </a:r>
            <a:r>
              <a:rPr lang="ca-ES" sz="1400" b="0" dirty="0">
                <a:solidFill>
                  <a:prstClr val="black"/>
                </a:solidFill>
              </a:rPr>
              <a:t>per al seu seguiment quan és adequat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480580" y="1052736"/>
            <a:ext cx="241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b="0" dirty="0">
                <a:solidFill>
                  <a:prstClr val="black"/>
                </a:solidFill>
              </a:rPr>
              <a:t>Els metges </a:t>
            </a:r>
            <a:r>
              <a:rPr lang="ca-ES" sz="1400" dirty="0">
                <a:solidFill>
                  <a:prstClr val="black"/>
                </a:solidFill>
              </a:rPr>
              <a:t>d’AE fan recomanacions al metge d’AP </a:t>
            </a:r>
            <a:r>
              <a:rPr lang="ca-ES" sz="1400" b="0" dirty="0">
                <a:solidFill>
                  <a:prstClr val="black"/>
                </a:solidFill>
              </a:rPr>
              <a:t>sobre el seguiment dels pacients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748324" y="1052736"/>
            <a:ext cx="241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b="0" dirty="0">
                <a:solidFill>
                  <a:prstClr val="black"/>
                </a:solidFill>
              </a:rPr>
              <a:t>Els metges </a:t>
            </a:r>
            <a:r>
              <a:rPr lang="ca-ES" sz="1400" dirty="0">
                <a:solidFill>
                  <a:prstClr val="black"/>
                </a:solidFill>
              </a:rPr>
              <a:t>d’AP consulten els dubtes </a:t>
            </a:r>
            <a:r>
              <a:rPr lang="ca-ES" sz="1400" b="0" dirty="0">
                <a:solidFill>
                  <a:prstClr val="black"/>
                </a:solidFill>
              </a:rPr>
              <a:t>sobre el seguiment dels pacients als metges d’AE</a:t>
            </a:r>
          </a:p>
        </p:txBody>
      </p:sp>
      <p:sp>
        <p:nvSpPr>
          <p:cNvPr id="19" name="Elipse 18"/>
          <p:cNvSpPr/>
          <p:nvPr/>
        </p:nvSpPr>
        <p:spPr bwMode="auto">
          <a:xfrm>
            <a:off x="144338" y="5969289"/>
            <a:ext cx="144000" cy="144000"/>
          </a:xfrm>
          <a:prstGeom prst="ellipse">
            <a:avLst/>
          </a:prstGeom>
          <a:solidFill>
            <a:srgbClr val="C31B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43524" y="6159792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144354" y="6350296"/>
            <a:ext cx="144000" cy="144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144354" y="6531829"/>
            <a:ext cx="144000" cy="144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267978"/>
              </p:ext>
            </p:extLst>
          </p:nvPr>
        </p:nvGraphicFramePr>
        <p:xfrm>
          <a:off x="-14889" y="2401471"/>
          <a:ext cx="9756576" cy="270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2" name="Conector recto 31"/>
          <p:cNvCxnSpPr/>
          <p:nvPr/>
        </p:nvCxnSpPr>
        <p:spPr bwMode="auto">
          <a:xfrm>
            <a:off x="251664" y="5229200"/>
            <a:ext cx="129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ector recto 32"/>
          <p:cNvCxnSpPr/>
          <p:nvPr/>
        </p:nvCxnSpPr>
        <p:spPr bwMode="auto">
          <a:xfrm>
            <a:off x="2483912" y="5229200"/>
            <a:ext cx="129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ector recto 33"/>
          <p:cNvCxnSpPr/>
          <p:nvPr/>
        </p:nvCxnSpPr>
        <p:spPr bwMode="auto">
          <a:xfrm>
            <a:off x="4932184" y="5229200"/>
            <a:ext cx="129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ector recto 34"/>
          <p:cNvCxnSpPr/>
          <p:nvPr/>
        </p:nvCxnSpPr>
        <p:spPr bwMode="auto">
          <a:xfrm>
            <a:off x="7308448" y="5229200"/>
            <a:ext cx="129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CuadroTexto 35"/>
          <p:cNvSpPr txBox="1"/>
          <p:nvPr/>
        </p:nvSpPr>
        <p:spPr>
          <a:xfrm>
            <a:off x="-14889" y="5065439"/>
            <a:ext cx="41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>
                <a:solidFill>
                  <a:prstClr val="black"/>
                </a:solidFill>
              </a:rPr>
              <a:t>1*</a:t>
            </a:r>
            <a:endParaRPr lang="es-ES" b="0" dirty="0">
              <a:solidFill>
                <a:prstClr val="black"/>
              </a:solidFill>
            </a:endParaRPr>
          </a:p>
        </p:txBody>
      </p:sp>
      <p:sp>
        <p:nvSpPr>
          <p:cNvPr id="37" name="Elipse 36"/>
          <p:cNvSpPr/>
          <p:nvPr/>
        </p:nvSpPr>
        <p:spPr bwMode="auto">
          <a:xfrm>
            <a:off x="539552" y="5065439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" name="Elipse 37"/>
          <p:cNvSpPr/>
          <p:nvPr/>
        </p:nvSpPr>
        <p:spPr bwMode="auto">
          <a:xfrm>
            <a:off x="5328144" y="5157192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" name="Elipse 38"/>
          <p:cNvSpPr/>
          <p:nvPr/>
        </p:nvSpPr>
        <p:spPr bwMode="auto">
          <a:xfrm>
            <a:off x="7704408" y="5157192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áfico 23"/>
          <p:cNvGraphicFramePr>
            <a:graphicFrameLocks/>
          </p:cNvGraphicFramePr>
          <p:nvPr>
            <p:extLst/>
          </p:nvPr>
        </p:nvGraphicFramePr>
        <p:xfrm>
          <a:off x="-18256" y="4070176"/>
          <a:ext cx="8532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713635"/>
              </p:ext>
            </p:extLst>
          </p:nvPr>
        </p:nvGraphicFramePr>
        <p:xfrm>
          <a:off x="-1" y="1790928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0"/>
          <p:cNvSpPr txBox="1">
            <a:spLocks noChangeArrowheads="1"/>
          </p:cNvSpPr>
          <p:nvPr/>
        </p:nvSpPr>
        <p:spPr bwMode="auto">
          <a:xfrm>
            <a:off x="215687" y="184394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sz="1800" kern="0" dirty="0" smtClean="0">
                <a:solidFill>
                  <a:prstClr val="white"/>
                </a:solidFill>
              </a:rPr>
              <a:t>Coordinació de la gestió </a:t>
            </a:r>
            <a:r>
              <a:rPr lang="ca-ES" sz="1800" kern="0" dirty="0">
                <a:solidFill>
                  <a:prstClr val="white"/>
                </a:solidFill>
              </a:rPr>
              <a:t>clínica entre nivells </a:t>
            </a:r>
            <a:r>
              <a:rPr lang="ca-ES" sz="1800" kern="0" dirty="0" smtClean="0">
                <a:solidFill>
                  <a:prstClr val="white"/>
                </a:solidFill>
              </a:rPr>
              <a:t>d’atenció: Accessibilitat</a:t>
            </a:r>
            <a:br>
              <a:rPr lang="ca-ES" sz="1800" kern="0" dirty="0" smtClean="0">
                <a:solidFill>
                  <a:prstClr val="white"/>
                </a:solidFill>
              </a:rPr>
            </a:br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36097" y="6043935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0" i="1" dirty="0" smtClean="0">
                <a:solidFill>
                  <a:prstClr val="black"/>
                </a:solidFill>
              </a:rPr>
              <a:t>		(Sempre/Moltes vegades)      </a:t>
            </a:r>
          </a:p>
          <a:p>
            <a:endParaRPr lang="ca-ES" sz="1100" b="0" i="1" dirty="0" smtClean="0">
              <a:solidFill>
                <a:prstClr val="black"/>
              </a:solidFill>
            </a:endParaRP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* PR ajustada per sexe, anys d'experiència com a metge,</a:t>
            </a: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 nivell assistencial i tipus d’hospital</a:t>
            </a:r>
            <a:endParaRPr lang="ca-ES" sz="1100" b="0" i="1" dirty="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87524" y="591381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dirty="0" smtClean="0">
                <a:solidFill>
                  <a:prstClr val="black"/>
                </a:solidFill>
              </a:rPr>
              <a:t>Una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</a:t>
            </a:r>
            <a:r>
              <a:rPr lang="es-ES" sz="1200" b="0" dirty="0" smtClean="0">
                <a:solidFill>
                  <a:prstClr val="black"/>
                </a:solidFill>
              </a:rPr>
              <a:t> gestiona </a:t>
            </a:r>
            <a:r>
              <a:rPr lang="es-ES" sz="1200" b="0" dirty="0" err="1" smtClean="0">
                <a:solidFill>
                  <a:prstClr val="black"/>
                </a:solidFill>
              </a:rPr>
              <a:t>l’AE</a:t>
            </a:r>
            <a:r>
              <a:rPr lang="es-ES" sz="1200" b="0" dirty="0" smtClean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majoria</a:t>
            </a:r>
            <a:r>
              <a:rPr lang="es-ES" sz="1200" b="0" dirty="0" smtClean="0">
                <a:solidFill>
                  <a:prstClr val="black"/>
                </a:solidFill>
              </a:rPr>
              <a:t> de </a:t>
            </a:r>
            <a:r>
              <a:rPr lang="es-ES" sz="1200" b="0" dirty="0" err="1" smtClean="0">
                <a:solidFill>
                  <a:prstClr val="black"/>
                </a:solidFill>
              </a:rPr>
              <a:t>l’AP</a:t>
            </a:r>
            <a:endParaRPr lang="es-ES" sz="1200" b="0" dirty="0" smtClean="0">
              <a:solidFill>
                <a:prstClr val="black"/>
              </a:solidFill>
            </a:endParaRPr>
          </a:p>
          <a:p>
            <a:r>
              <a:rPr lang="es-ES" sz="1200" b="0" dirty="0">
                <a:solidFill>
                  <a:prstClr val="black"/>
                </a:solidFill>
              </a:rPr>
              <a:t>Una </a:t>
            </a:r>
            <a:r>
              <a:rPr lang="es-ES" sz="1200" b="0" dirty="0" err="1">
                <a:solidFill>
                  <a:prstClr val="black"/>
                </a:solidFill>
              </a:rPr>
              <a:t>entitat</a:t>
            </a:r>
            <a:r>
              <a:rPr lang="es-ES" sz="1200" b="0" dirty="0">
                <a:solidFill>
                  <a:prstClr val="black"/>
                </a:solidFill>
              </a:rPr>
              <a:t> gestiona </a:t>
            </a:r>
            <a:r>
              <a:rPr lang="es-ES" sz="1200" b="0" dirty="0" err="1">
                <a:solidFill>
                  <a:prstClr val="black"/>
                </a:solidFill>
              </a:rPr>
              <a:t>l’AE</a:t>
            </a:r>
            <a:r>
              <a:rPr lang="es-ES" sz="1200" b="0" dirty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minoria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>
                <a:solidFill>
                  <a:prstClr val="black"/>
                </a:solidFill>
              </a:rPr>
              <a:t>de </a:t>
            </a:r>
            <a:r>
              <a:rPr lang="es-ES" sz="1200" b="0" dirty="0" err="1">
                <a:solidFill>
                  <a:prstClr val="black"/>
                </a:solidFill>
              </a:rPr>
              <a:t>l’AP</a:t>
            </a:r>
            <a:endParaRPr lang="es-ES" sz="1200" b="0" dirty="0">
              <a:solidFill>
                <a:prstClr val="black"/>
              </a:solidFill>
            </a:endParaRPr>
          </a:p>
          <a:p>
            <a:r>
              <a:rPr lang="es-ES" sz="1200" b="0" dirty="0" err="1" smtClean="0">
                <a:solidFill>
                  <a:prstClr val="black"/>
                </a:solidFill>
              </a:rPr>
              <a:t>Diferents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entitats</a:t>
            </a:r>
            <a:r>
              <a:rPr lang="es-ES" sz="1200" b="0" dirty="0" smtClean="0">
                <a:solidFill>
                  <a:prstClr val="black"/>
                </a:solidFill>
              </a:rPr>
              <a:t> gestionen AE AP</a:t>
            </a:r>
          </a:p>
          <a:p>
            <a:r>
              <a:rPr lang="es-ES" sz="1200" b="0" dirty="0" smtClean="0">
                <a:solidFill>
                  <a:prstClr val="black"/>
                </a:solidFill>
              </a:rPr>
              <a:t>Total</a:t>
            </a:r>
            <a:endParaRPr lang="es-ES" sz="1200" b="0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87524" y="836712"/>
            <a:ext cx="241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b="0" dirty="0">
                <a:solidFill>
                  <a:prstClr val="black"/>
                </a:solidFill>
              </a:rPr>
              <a:t>En ser </a:t>
            </a:r>
            <a:r>
              <a:rPr lang="ca-ES" sz="1400" dirty="0">
                <a:solidFill>
                  <a:prstClr val="black"/>
                </a:solidFill>
              </a:rPr>
              <a:t>derivat</a:t>
            </a:r>
            <a:r>
              <a:rPr lang="ca-ES" sz="1400" b="0" dirty="0">
                <a:solidFill>
                  <a:prstClr val="black"/>
                </a:solidFill>
              </a:rPr>
              <a:t> de forma </a:t>
            </a:r>
            <a:r>
              <a:rPr lang="ca-ES" sz="1400" dirty="0">
                <a:solidFill>
                  <a:prstClr val="black"/>
                </a:solidFill>
              </a:rPr>
              <a:t>ordinària a l’AE</a:t>
            </a:r>
            <a:r>
              <a:rPr lang="ca-ES" sz="1400" b="0" dirty="0">
                <a:solidFill>
                  <a:prstClr val="black"/>
                </a:solidFill>
              </a:rPr>
              <a:t>, el pacient </a:t>
            </a:r>
            <a:r>
              <a:rPr lang="ca-ES" sz="1400" dirty="0">
                <a:solidFill>
                  <a:prstClr val="black"/>
                </a:solidFill>
              </a:rPr>
              <a:t>no</a:t>
            </a:r>
            <a:r>
              <a:rPr lang="ca-ES" sz="1400" b="0" dirty="0">
                <a:solidFill>
                  <a:prstClr val="black"/>
                </a:solidFill>
              </a:rPr>
              <a:t> </a:t>
            </a:r>
            <a:r>
              <a:rPr lang="ca-ES" sz="1400" dirty="0">
                <a:solidFill>
                  <a:prstClr val="black"/>
                </a:solidFill>
              </a:rPr>
              <a:t>espera molt </a:t>
            </a:r>
            <a:r>
              <a:rPr lang="ca-ES" sz="1400" b="0" dirty="0">
                <a:solidFill>
                  <a:prstClr val="black"/>
                </a:solidFill>
              </a:rPr>
              <a:t>de temps fins el dia de la consulta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365951" y="836712"/>
            <a:ext cx="241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b="0" dirty="0">
                <a:solidFill>
                  <a:prstClr val="black"/>
                </a:solidFill>
              </a:rPr>
              <a:t>En ser </a:t>
            </a:r>
            <a:r>
              <a:rPr lang="ca-ES" sz="1400" dirty="0">
                <a:solidFill>
                  <a:prstClr val="black"/>
                </a:solidFill>
              </a:rPr>
              <a:t>derivat</a:t>
            </a:r>
            <a:r>
              <a:rPr lang="ca-ES" sz="1400" b="0" dirty="0">
                <a:solidFill>
                  <a:prstClr val="black"/>
                </a:solidFill>
              </a:rPr>
              <a:t> de forma </a:t>
            </a:r>
            <a:r>
              <a:rPr lang="ca-ES" sz="1400" dirty="0">
                <a:solidFill>
                  <a:prstClr val="black"/>
                </a:solidFill>
              </a:rPr>
              <a:t>preferent a l’AE</a:t>
            </a:r>
            <a:r>
              <a:rPr lang="ca-ES" sz="1400" b="0" dirty="0">
                <a:solidFill>
                  <a:prstClr val="black"/>
                </a:solidFill>
              </a:rPr>
              <a:t>, el pacient </a:t>
            </a:r>
            <a:r>
              <a:rPr lang="ca-ES" sz="1400" dirty="0">
                <a:solidFill>
                  <a:prstClr val="black"/>
                </a:solidFill>
              </a:rPr>
              <a:t>no espera molt </a:t>
            </a:r>
            <a:r>
              <a:rPr lang="ca-ES" sz="1400" b="0" dirty="0">
                <a:solidFill>
                  <a:prstClr val="black"/>
                </a:solidFill>
              </a:rPr>
              <a:t>de temps fins al dia de la consulta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480383" y="836712"/>
            <a:ext cx="241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b="0" dirty="0">
                <a:solidFill>
                  <a:prstClr val="black"/>
                </a:solidFill>
              </a:rPr>
              <a:t>Després de ser</a:t>
            </a:r>
            <a:r>
              <a:rPr lang="ca-ES" sz="1400" dirty="0">
                <a:solidFill>
                  <a:prstClr val="black"/>
                </a:solidFill>
              </a:rPr>
              <a:t> retornat a l’AP</a:t>
            </a:r>
            <a:r>
              <a:rPr lang="ca-ES" sz="1400" b="0" dirty="0">
                <a:solidFill>
                  <a:prstClr val="black"/>
                </a:solidFill>
              </a:rPr>
              <a:t>, el pacient </a:t>
            </a:r>
            <a:r>
              <a:rPr lang="ca-ES" sz="1400" dirty="0">
                <a:solidFill>
                  <a:prstClr val="black"/>
                </a:solidFill>
              </a:rPr>
              <a:t>no espera molt </a:t>
            </a:r>
            <a:r>
              <a:rPr lang="ca-ES" sz="1400" b="0" dirty="0">
                <a:solidFill>
                  <a:prstClr val="black"/>
                </a:solidFill>
              </a:rPr>
              <a:t>de temps fins al dia de la consulta</a:t>
            </a:r>
          </a:p>
        </p:txBody>
      </p:sp>
      <p:sp>
        <p:nvSpPr>
          <p:cNvPr id="19" name="Elipse 18"/>
          <p:cNvSpPr/>
          <p:nvPr/>
        </p:nvSpPr>
        <p:spPr bwMode="auto">
          <a:xfrm>
            <a:off x="144338" y="5969289"/>
            <a:ext cx="144000" cy="144000"/>
          </a:xfrm>
          <a:prstGeom prst="ellipse">
            <a:avLst/>
          </a:prstGeom>
          <a:solidFill>
            <a:srgbClr val="C31B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43524" y="6159792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144354" y="6350296"/>
            <a:ext cx="144000" cy="144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144354" y="6531829"/>
            <a:ext cx="144000" cy="144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5" name="Conector recto 24"/>
          <p:cNvCxnSpPr/>
          <p:nvPr/>
        </p:nvCxnSpPr>
        <p:spPr bwMode="auto">
          <a:xfrm>
            <a:off x="251664" y="5157192"/>
            <a:ext cx="176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ector recto 25"/>
          <p:cNvCxnSpPr/>
          <p:nvPr/>
        </p:nvCxnSpPr>
        <p:spPr bwMode="auto">
          <a:xfrm>
            <a:off x="3419872" y="5157192"/>
            <a:ext cx="176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ector recto 26"/>
          <p:cNvCxnSpPr/>
          <p:nvPr/>
        </p:nvCxnSpPr>
        <p:spPr bwMode="auto">
          <a:xfrm>
            <a:off x="6552416" y="5157192"/>
            <a:ext cx="176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CuadroTexto 27"/>
          <p:cNvSpPr txBox="1"/>
          <p:nvPr/>
        </p:nvSpPr>
        <p:spPr>
          <a:xfrm>
            <a:off x="-14889" y="4941168"/>
            <a:ext cx="41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>
                <a:solidFill>
                  <a:prstClr val="black"/>
                </a:solidFill>
              </a:rPr>
              <a:t>1*</a:t>
            </a:r>
            <a:endParaRPr lang="es-ES" b="0" dirty="0">
              <a:solidFill>
                <a:prstClr val="black"/>
              </a:solidFill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791640" y="5193256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" name="Elipse 38"/>
          <p:cNvSpPr/>
          <p:nvPr/>
        </p:nvSpPr>
        <p:spPr bwMode="auto">
          <a:xfrm>
            <a:off x="3959992" y="5013176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 txBox="1">
            <a:spLocks noChangeArrowheads="1"/>
          </p:cNvSpPr>
          <p:nvPr/>
        </p:nvSpPr>
        <p:spPr bwMode="auto">
          <a:xfrm>
            <a:off x="215687" y="44624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sz="1800" kern="0" dirty="0">
                <a:solidFill>
                  <a:prstClr val="white"/>
                </a:solidFill>
              </a:rPr>
              <a:t>Percepció general de la coordinació entre nivells d’atenció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436097" y="6043935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0" i="1" dirty="0" smtClean="0">
                <a:solidFill>
                  <a:prstClr val="black"/>
                </a:solidFill>
              </a:rPr>
              <a:t>		(Sempre/Moltes vegades)      </a:t>
            </a:r>
          </a:p>
          <a:p>
            <a:endParaRPr lang="ca-ES" sz="1100" b="0" i="1" dirty="0" smtClean="0">
              <a:solidFill>
                <a:prstClr val="black"/>
              </a:solidFill>
            </a:endParaRP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* PR ajustada per sexe, anys d'experiència com a metge,</a:t>
            </a: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 nivell assistencial i tipus d’hospital</a:t>
            </a:r>
            <a:endParaRPr lang="ca-ES" sz="1100" b="0" i="1" dirty="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87524" y="591381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dirty="0" smtClean="0">
                <a:solidFill>
                  <a:prstClr val="black"/>
                </a:solidFill>
              </a:rPr>
              <a:t>Una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</a:t>
            </a:r>
            <a:r>
              <a:rPr lang="es-ES" sz="1200" b="0" dirty="0" smtClean="0">
                <a:solidFill>
                  <a:prstClr val="black"/>
                </a:solidFill>
              </a:rPr>
              <a:t> gestiona </a:t>
            </a:r>
            <a:r>
              <a:rPr lang="es-ES" sz="1200" b="0" dirty="0" err="1" smtClean="0">
                <a:solidFill>
                  <a:prstClr val="black"/>
                </a:solidFill>
              </a:rPr>
              <a:t>l’AE</a:t>
            </a:r>
            <a:r>
              <a:rPr lang="es-ES" sz="1200" b="0" dirty="0" smtClean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majoria</a:t>
            </a:r>
            <a:r>
              <a:rPr lang="es-ES" sz="1200" b="0" dirty="0" smtClean="0">
                <a:solidFill>
                  <a:prstClr val="black"/>
                </a:solidFill>
              </a:rPr>
              <a:t> de </a:t>
            </a:r>
            <a:r>
              <a:rPr lang="es-ES" sz="1200" b="0" dirty="0" err="1" smtClean="0">
                <a:solidFill>
                  <a:prstClr val="black"/>
                </a:solidFill>
              </a:rPr>
              <a:t>l’AP</a:t>
            </a:r>
            <a:endParaRPr lang="es-ES" sz="1200" b="0" dirty="0" smtClean="0">
              <a:solidFill>
                <a:prstClr val="black"/>
              </a:solidFill>
            </a:endParaRPr>
          </a:p>
          <a:p>
            <a:r>
              <a:rPr lang="es-ES" sz="1200" b="0" dirty="0">
                <a:solidFill>
                  <a:prstClr val="black"/>
                </a:solidFill>
              </a:rPr>
              <a:t>Una </a:t>
            </a:r>
            <a:r>
              <a:rPr lang="es-ES" sz="1200" b="0" dirty="0" err="1">
                <a:solidFill>
                  <a:prstClr val="black"/>
                </a:solidFill>
              </a:rPr>
              <a:t>entitat</a:t>
            </a:r>
            <a:r>
              <a:rPr lang="es-ES" sz="1200" b="0" dirty="0">
                <a:solidFill>
                  <a:prstClr val="black"/>
                </a:solidFill>
              </a:rPr>
              <a:t> gestiona </a:t>
            </a:r>
            <a:r>
              <a:rPr lang="es-ES" sz="1200" b="0" dirty="0" err="1">
                <a:solidFill>
                  <a:prstClr val="black"/>
                </a:solidFill>
              </a:rPr>
              <a:t>l’AE</a:t>
            </a:r>
            <a:r>
              <a:rPr lang="es-ES" sz="1200" b="0" dirty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minoria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>
                <a:solidFill>
                  <a:prstClr val="black"/>
                </a:solidFill>
              </a:rPr>
              <a:t>de </a:t>
            </a:r>
            <a:r>
              <a:rPr lang="es-ES" sz="1200" b="0" dirty="0" err="1">
                <a:solidFill>
                  <a:prstClr val="black"/>
                </a:solidFill>
              </a:rPr>
              <a:t>l’AP</a:t>
            </a:r>
            <a:endParaRPr lang="es-ES" sz="1200" b="0" dirty="0">
              <a:solidFill>
                <a:prstClr val="black"/>
              </a:solidFill>
            </a:endParaRPr>
          </a:p>
          <a:p>
            <a:r>
              <a:rPr lang="es-ES" sz="1200" b="0" dirty="0" err="1" smtClean="0">
                <a:solidFill>
                  <a:prstClr val="black"/>
                </a:solidFill>
              </a:rPr>
              <a:t>Diferents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entitats</a:t>
            </a:r>
            <a:r>
              <a:rPr lang="es-ES" sz="1200" b="0" dirty="0" smtClean="0">
                <a:solidFill>
                  <a:prstClr val="black"/>
                </a:solidFill>
              </a:rPr>
              <a:t> gestionen AE AP</a:t>
            </a:r>
          </a:p>
          <a:p>
            <a:r>
              <a:rPr lang="es-ES" sz="1200" b="0" dirty="0" smtClean="0">
                <a:solidFill>
                  <a:prstClr val="black"/>
                </a:solidFill>
              </a:rPr>
              <a:t>Total</a:t>
            </a:r>
            <a:endParaRPr lang="es-ES" sz="1200" b="0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878" y="1098538"/>
            <a:ext cx="874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ca-ES" dirty="0">
                <a:solidFill>
                  <a:prstClr val="black"/>
                </a:solidFill>
              </a:rPr>
              <a:t>Crec que l’atenció entre els metges d’AE i AP al territori està coordinada</a:t>
            </a:r>
            <a:endParaRPr lang="ca-ES" dirty="0">
              <a:solidFill>
                <a:srgbClr val="000000"/>
              </a:solidFill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144338" y="5969289"/>
            <a:ext cx="144000" cy="144000"/>
          </a:xfrm>
          <a:prstGeom prst="ellipse">
            <a:avLst/>
          </a:prstGeom>
          <a:solidFill>
            <a:srgbClr val="C31B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43524" y="6159792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144354" y="6350296"/>
            <a:ext cx="144000" cy="144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144354" y="6531829"/>
            <a:ext cx="144000" cy="144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-36512" y="2201421"/>
            <a:ext cx="9360869" cy="4827979"/>
            <a:chOff x="107504" y="1916832"/>
            <a:chExt cx="9360869" cy="4827979"/>
          </a:xfrm>
        </p:grpSpPr>
        <p:graphicFrame>
          <p:nvGraphicFramePr>
            <p:cNvPr id="31" name="Gráfico 30"/>
            <p:cNvGraphicFramePr>
              <a:graphicFrameLocks/>
            </p:cNvGraphicFramePr>
            <p:nvPr>
              <p:extLst/>
            </p:nvPr>
          </p:nvGraphicFramePr>
          <p:xfrm>
            <a:off x="107505" y="4149080"/>
            <a:ext cx="6840760" cy="25957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" name="Grupo 1"/>
            <p:cNvGrpSpPr/>
            <p:nvPr/>
          </p:nvGrpSpPr>
          <p:grpSpPr>
            <a:xfrm>
              <a:off x="107504" y="1916832"/>
              <a:ext cx="9360869" cy="3530072"/>
              <a:chOff x="107504" y="1915152"/>
              <a:chExt cx="9360869" cy="3530072"/>
            </a:xfrm>
          </p:grpSpPr>
          <p:sp>
            <p:nvSpPr>
              <p:cNvPr id="28" name="CuadroTexto 27"/>
              <p:cNvSpPr txBox="1"/>
              <p:nvPr/>
            </p:nvSpPr>
            <p:spPr>
              <a:xfrm>
                <a:off x="107504" y="4509120"/>
                <a:ext cx="4104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0" dirty="0" smtClean="0">
                    <a:solidFill>
                      <a:prstClr val="black"/>
                    </a:solidFill>
                  </a:rPr>
                  <a:t>1*</a:t>
                </a:r>
                <a:endParaRPr lang="es-ES" b="0" dirty="0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30" name="Gráfico 29"/>
              <p:cNvGraphicFramePr>
                <a:graphicFrameLocks/>
              </p:cNvGraphicFramePr>
              <p:nvPr>
                <p:extLst/>
              </p:nvPr>
            </p:nvGraphicFramePr>
            <p:xfrm>
              <a:off x="287524" y="1915152"/>
              <a:ext cx="9180849" cy="252028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32" name="Conector recto 31"/>
              <p:cNvCxnSpPr/>
              <p:nvPr/>
            </p:nvCxnSpPr>
            <p:spPr bwMode="auto">
              <a:xfrm>
                <a:off x="683568" y="4653136"/>
                <a:ext cx="56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4142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3" name="Elipse 32"/>
              <p:cNvSpPr/>
              <p:nvPr/>
            </p:nvSpPr>
            <p:spPr bwMode="auto">
              <a:xfrm>
                <a:off x="3239912" y="4905224"/>
                <a:ext cx="540000" cy="540000"/>
              </a:xfrm>
              <a:prstGeom prst="ellipse">
                <a:avLst/>
              </a:prstGeom>
              <a:noFill/>
              <a:ln w="22225" cap="flat" cmpd="sng" algn="ctr">
                <a:solidFill>
                  <a:srgbClr val="94142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4" name="Elipse 33"/>
              <p:cNvSpPr/>
              <p:nvPr/>
            </p:nvSpPr>
            <p:spPr bwMode="auto">
              <a:xfrm>
                <a:off x="5436096" y="4689200"/>
                <a:ext cx="540000" cy="540000"/>
              </a:xfrm>
              <a:prstGeom prst="ellipse">
                <a:avLst/>
              </a:prstGeom>
              <a:noFill/>
              <a:ln w="22225" cap="flat" cmpd="sng" algn="ctr">
                <a:solidFill>
                  <a:srgbClr val="94142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34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 txBox="1">
            <a:spLocks noChangeArrowheads="1"/>
          </p:cNvSpPr>
          <p:nvPr/>
        </p:nvSpPr>
        <p:spPr bwMode="auto">
          <a:xfrm>
            <a:off x="215687" y="44624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sz="1800" kern="0" dirty="0" smtClean="0">
                <a:solidFill>
                  <a:prstClr val="white"/>
                </a:solidFill>
              </a:rPr>
              <a:t>Motius percepció </a:t>
            </a:r>
            <a:r>
              <a:rPr lang="ca-ES" sz="1800" kern="0" dirty="0">
                <a:solidFill>
                  <a:prstClr val="white"/>
                </a:solidFill>
              </a:rPr>
              <a:t>general de </a:t>
            </a:r>
            <a:r>
              <a:rPr lang="ca-ES" sz="1800" kern="0" dirty="0" smtClean="0">
                <a:solidFill>
                  <a:prstClr val="white"/>
                </a:solidFill>
              </a:rPr>
              <a:t>coordinació positiva</a:t>
            </a:r>
            <a:endParaRPr lang="ca-ES" sz="1800" kern="0" dirty="0">
              <a:solidFill>
                <a:prstClr val="white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87524" y="591381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dirty="0" smtClean="0">
                <a:solidFill>
                  <a:prstClr val="black"/>
                </a:solidFill>
              </a:rPr>
              <a:t>Una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</a:t>
            </a:r>
            <a:r>
              <a:rPr lang="es-ES" sz="1200" b="0" dirty="0" smtClean="0">
                <a:solidFill>
                  <a:prstClr val="black"/>
                </a:solidFill>
              </a:rPr>
              <a:t> gestiona </a:t>
            </a:r>
            <a:r>
              <a:rPr lang="es-ES" sz="1200" b="0" dirty="0" err="1" smtClean="0">
                <a:solidFill>
                  <a:prstClr val="black"/>
                </a:solidFill>
              </a:rPr>
              <a:t>l’AE</a:t>
            </a:r>
            <a:r>
              <a:rPr lang="es-ES" sz="1200" b="0" dirty="0" smtClean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majoria</a:t>
            </a:r>
            <a:r>
              <a:rPr lang="es-ES" sz="1200" b="0" dirty="0" smtClean="0">
                <a:solidFill>
                  <a:prstClr val="black"/>
                </a:solidFill>
              </a:rPr>
              <a:t> de </a:t>
            </a:r>
            <a:r>
              <a:rPr lang="es-ES" sz="1200" b="0" dirty="0" err="1" smtClean="0">
                <a:solidFill>
                  <a:prstClr val="black"/>
                </a:solidFill>
              </a:rPr>
              <a:t>l’AP</a:t>
            </a:r>
            <a:endParaRPr lang="es-ES" sz="1200" b="0" dirty="0" smtClean="0">
              <a:solidFill>
                <a:prstClr val="black"/>
              </a:solidFill>
            </a:endParaRPr>
          </a:p>
          <a:p>
            <a:r>
              <a:rPr lang="es-ES" sz="1200" b="0" dirty="0">
                <a:solidFill>
                  <a:prstClr val="black"/>
                </a:solidFill>
              </a:rPr>
              <a:t>Una </a:t>
            </a:r>
            <a:r>
              <a:rPr lang="es-ES" sz="1200" b="0" dirty="0" err="1">
                <a:solidFill>
                  <a:prstClr val="black"/>
                </a:solidFill>
              </a:rPr>
              <a:t>entitat</a:t>
            </a:r>
            <a:r>
              <a:rPr lang="es-ES" sz="1200" b="0" dirty="0">
                <a:solidFill>
                  <a:prstClr val="black"/>
                </a:solidFill>
              </a:rPr>
              <a:t> gestiona </a:t>
            </a:r>
            <a:r>
              <a:rPr lang="es-ES" sz="1200" b="0" dirty="0" err="1">
                <a:solidFill>
                  <a:prstClr val="black"/>
                </a:solidFill>
              </a:rPr>
              <a:t>l’AE</a:t>
            </a:r>
            <a:r>
              <a:rPr lang="es-ES" sz="1200" b="0" dirty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minoria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>
                <a:solidFill>
                  <a:prstClr val="black"/>
                </a:solidFill>
              </a:rPr>
              <a:t>de </a:t>
            </a:r>
            <a:r>
              <a:rPr lang="es-ES" sz="1200" b="0" dirty="0" err="1">
                <a:solidFill>
                  <a:prstClr val="black"/>
                </a:solidFill>
              </a:rPr>
              <a:t>l’AP</a:t>
            </a:r>
            <a:endParaRPr lang="es-ES" sz="1200" b="0" dirty="0">
              <a:solidFill>
                <a:prstClr val="black"/>
              </a:solidFill>
            </a:endParaRPr>
          </a:p>
          <a:p>
            <a:r>
              <a:rPr lang="es-ES" sz="1200" b="0" dirty="0" err="1" smtClean="0">
                <a:solidFill>
                  <a:prstClr val="black"/>
                </a:solidFill>
              </a:rPr>
              <a:t>Diferents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entitats</a:t>
            </a:r>
            <a:r>
              <a:rPr lang="es-ES" sz="1200" b="0" dirty="0" smtClean="0">
                <a:solidFill>
                  <a:prstClr val="black"/>
                </a:solidFill>
              </a:rPr>
              <a:t> gestionen AE AP</a:t>
            </a:r>
          </a:p>
        </p:txBody>
      </p:sp>
      <p:sp>
        <p:nvSpPr>
          <p:cNvPr id="19" name="Elipse 18"/>
          <p:cNvSpPr/>
          <p:nvPr/>
        </p:nvSpPr>
        <p:spPr bwMode="auto">
          <a:xfrm>
            <a:off x="144338" y="5969289"/>
            <a:ext cx="144000" cy="144000"/>
          </a:xfrm>
          <a:prstGeom prst="ellipse">
            <a:avLst/>
          </a:prstGeom>
          <a:solidFill>
            <a:srgbClr val="C31B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43524" y="6159792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144354" y="6350296"/>
            <a:ext cx="144000" cy="144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16" name="Gráfico 15"/>
          <p:cNvGraphicFramePr/>
          <p:nvPr>
            <p:extLst/>
          </p:nvPr>
        </p:nvGraphicFramePr>
        <p:xfrm>
          <a:off x="-586592" y="1206957"/>
          <a:ext cx="9730591" cy="450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Elipse 16"/>
          <p:cNvSpPr/>
          <p:nvPr/>
        </p:nvSpPr>
        <p:spPr bwMode="auto">
          <a:xfrm>
            <a:off x="7740352" y="1628800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7740352" y="2420888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Elipse 22"/>
          <p:cNvSpPr/>
          <p:nvPr/>
        </p:nvSpPr>
        <p:spPr bwMode="auto">
          <a:xfrm>
            <a:off x="8442175" y="2150888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SSIB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5"/>
          <a:stretch>
            <a:fillRect/>
          </a:stretch>
        </p:blipFill>
        <p:spPr bwMode="auto">
          <a:xfrm>
            <a:off x="1828962" y="2348880"/>
            <a:ext cx="10795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logo_b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70" y="2348880"/>
            <a:ext cx="13668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4"/>
          <a:stretch>
            <a:fillRect/>
          </a:stretch>
        </p:blipFill>
        <p:spPr bwMode="auto">
          <a:xfrm>
            <a:off x="3197114" y="2348880"/>
            <a:ext cx="11509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442" y="2348880"/>
            <a:ext cx="931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20" y="3165607"/>
            <a:ext cx="7191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11627" r="17586" b="18413"/>
          <a:stretch>
            <a:fillRect/>
          </a:stretch>
        </p:blipFill>
        <p:spPr bwMode="auto">
          <a:xfrm>
            <a:off x="2882393" y="3165607"/>
            <a:ext cx="106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www.chv.cat/media/upload/arxius/comunicacio/imatge_corporativa/Logotip_CHV_basic_colo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 b="14730"/>
          <a:stretch/>
        </p:blipFill>
        <p:spPr bwMode="auto">
          <a:xfrm>
            <a:off x="3983151" y="3165607"/>
            <a:ext cx="1357461" cy="47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www.amsp.cat:8082/extranet/imatges/consorci-sanitari-de-l-anoia/downloa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99" y="3165607"/>
            <a:ext cx="1901154" cy="4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://www.uch.cat/img/650-600-ESCALA/grup_sagessa_pag_25109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65607"/>
            <a:ext cx="1385863" cy="52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79" y="2212980"/>
            <a:ext cx="1029097" cy="59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9 Rectángulo"/>
          <p:cNvSpPr/>
          <p:nvPr/>
        </p:nvSpPr>
        <p:spPr>
          <a:xfrm>
            <a:off x="247565" y="24042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prstClr val="white"/>
                </a:solidFill>
              </a:rPr>
              <a:t>GAIA:  </a:t>
            </a:r>
            <a:r>
              <a:rPr lang="es-ES" sz="2400" dirty="0" err="1" smtClean="0">
                <a:solidFill>
                  <a:prstClr val="white"/>
                </a:solidFill>
              </a:rPr>
              <a:t>Grup</a:t>
            </a:r>
            <a:r>
              <a:rPr lang="es-ES" sz="2400" dirty="0" smtClean="0">
                <a:solidFill>
                  <a:prstClr val="white"/>
                </a:solidFill>
              </a:rPr>
              <a:t> </a:t>
            </a:r>
            <a:r>
              <a:rPr lang="es-ES" sz="2400" dirty="0" err="1" smtClean="0">
                <a:solidFill>
                  <a:prstClr val="white"/>
                </a:solidFill>
              </a:rPr>
              <a:t>d’Avaluació</a:t>
            </a:r>
            <a:r>
              <a:rPr lang="es-ES" sz="2400" dirty="0" smtClean="0">
                <a:solidFill>
                  <a:prstClr val="white"/>
                </a:solidFill>
              </a:rPr>
              <a:t> de la </a:t>
            </a:r>
            <a:r>
              <a:rPr lang="es-ES" sz="2400" dirty="0" err="1" smtClean="0">
                <a:solidFill>
                  <a:prstClr val="white"/>
                </a:solidFill>
              </a:rPr>
              <a:t>integració</a:t>
            </a:r>
            <a:r>
              <a:rPr lang="es-ES" sz="2400" dirty="0" smtClean="0">
                <a:solidFill>
                  <a:prstClr val="white"/>
                </a:solidFill>
              </a:rPr>
              <a:t> </a:t>
            </a:r>
            <a:r>
              <a:rPr lang="es-ES" sz="2400" dirty="0" err="1" smtClean="0">
                <a:solidFill>
                  <a:prstClr val="white"/>
                </a:solidFill>
              </a:rPr>
              <a:t>assistèncial</a:t>
            </a:r>
            <a:endParaRPr lang="es-ES" sz="2400" dirty="0">
              <a:solidFill>
                <a:prstClr val="white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74846" y="1340819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prstClr val="black"/>
                </a:solidFill>
              </a:rPr>
              <a:t>Entitats que en formen part:</a:t>
            </a:r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5" r="8208" b="12395"/>
          <a:stretch/>
        </p:blipFill>
        <p:spPr>
          <a:xfrm>
            <a:off x="4612047" y="2348880"/>
            <a:ext cx="1296144" cy="432048"/>
          </a:xfrm>
          <a:prstGeom prst="rect">
            <a:avLst/>
          </a:prstGeom>
        </p:spPr>
      </p:pic>
      <p:pic>
        <p:nvPicPr>
          <p:cNvPr id="22" name="Google Shape;419;p70"/>
          <p:cNvPicPr preferRelativeResize="0"/>
          <p:nvPr/>
        </p:nvPicPr>
        <p:blipFill rotWithShape="1">
          <a:blip r:embed="rId13">
            <a:alphaModFix/>
          </a:blip>
          <a:srcRect t="24801" b="21649"/>
          <a:stretch/>
        </p:blipFill>
        <p:spPr>
          <a:xfrm>
            <a:off x="7710740" y="3165607"/>
            <a:ext cx="1305101" cy="59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8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460625"/>
            <a:ext cx="9144000" cy="1747838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1560" y="2834933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solidFill>
                  <a:srgbClr val="FFFFFF"/>
                </a:solidFill>
              </a:rPr>
              <a:t>Factors</a:t>
            </a:r>
            <a:r>
              <a:rPr lang="es-ES" sz="2800" dirty="0" smtClean="0">
                <a:solidFill>
                  <a:srgbClr val="FFFFFF"/>
                </a:solidFill>
              </a:rPr>
              <a:t> </a:t>
            </a:r>
            <a:r>
              <a:rPr lang="es-ES" sz="2800" dirty="0" err="1" smtClean="0">
                <a:solidFill>
                  <a:srgbClr val="FFFFFF"/>
                </a:solidFill>
              </a:rPr>
              <a:t>relacionats</a:t>
            </a:r>
            <a:r>
              <a:rPr lang="es-ES" sz="2800" dirty="0" smtClean="0">
                <a:solidFill>
                  <a:srgbClr val="FFFFFF"/>
                </a:solidFill>
              </a:rPr>
              <a:t> </a:t>
            </a:r>
            <a:r>
              <a:rPr lang="es-ES" sz="2800" dirty="0" err="1" smtClean="0">
                <a:solidFill>
                  <a:srgbClr val="FFFFFF"/>
                </a:solidFill>
              </a:rPr>
              <a:t>amb</a:t>
            </a:r>
            <a:r>
              <a:rPr lang="es-ES" sz="2800" dirty="0" smtClean="0">
                <a:solidFill>
                  <a:srgbClr val="FFFFFF"/>
                </a:solidFill>
              </a:rPr>
              <a:t> la </a:t>
            </a:r>
            <a:r>
              <a:rPr lang="es-ES" sz="2800" dirty="0" err="1" smtClean="0">
                <a:solidFill>
                  <a:srgbClr val="FFFFFF"/>
                </a:solidFill>
              </a:rPr>
              <a:t>coordinació</a:t>
            </a:r>
            <a:r>
              <a:rPr lang="es-ES" sz="2800" dirty="0" smtClean="0">
                <a:solidFill>
                  <a:srgbClr val="FFFFFF"/>
                </a:solidFill>
              </a:rPr>
              <a:t> entre </a:t>
            </a:r>
            <a:r>
              <a:rPr lang="es-ES" sz="2800" dirty="0" err="1" smtClean="0">
                <a:solidFill>
                  <a:srgbClr val="FFFFFF"/>
                </a:solidFill>
              </a:rPr>
              <a:t>nivells</a:t>
            </a:r>
            <a:r>
              <a:rPr lang="es-ES" sz="2800" dirty="0" smtClean="0">
                <a:solidFill>
                  <a:srgbClr val="FFFFFF"/>
                </a:solidFill>
              </a:rPr>
              <a:t> </a:t>
            </a:r>
            <a:r>
              <a:rPr lang="es-ES" sz="2800" dirty="0" err="1" smtClean="0">
                <a:solidFill>
                  <a:srgbClr val="FFFFFF"/>
                </a:solidFill>
              </a:rPr>
              <a:t>d’atenció</a:t>
            </a:r>
            <a:endParaRPr lang="ca-ES" sz="2800" dirty="0">
              <a:solidFill>
                <a:srgbClr val="FF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483768" y="45811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srgbClr val="000000"/>
                </a:solidFill>
              </a:rPr>
              <a:t>Factors d’interacció entre metges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srgbClr val="000000"/>
                </a:solidFill>
              </a:rPr>
              <a:t>Factors organitzatius</a:t>
            </a:r>
          </a:p>
        </p:txBody>
      </p:sp>
    </p:spTree>
    <p:extLst>
      <p:ext uri="{BB962C8B-B14F-4D97-AF65-F5344CB8AC3E}">
        <p14:creationId xmlns:p14="http://schemas.microsoft.com/office/powerpoint/2010/main" val="28030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áfico 24"/>
          <p:cNvGraphicFramePr>
            <a:graphicFrameLocks/>
          </p:cNvGraphicFramePr>
          <p:nvPr>
            <p:extLst/>
          </p:nvPr>
        </p:nvGraphicFramePr>
        <p:xfrm>
          <a:off x="-1" y="4525545"/>
          <a:ext cx="9144001" cy="277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729399"/>
              </p:ext>
            </p:extLst>
          </p:nvPr>
        </p:nvGraphicFramePr>
        <p:xfrm>
          <a:off x="-36175" y="2084777"/>
          <a:ext cx="9144000" cy="277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436097" y="6043935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0" i="1" dirty="0" smtClean="0">
                <a:solidFill>
                  <a:prstClr val="black"/>
                </a:solidFill>
              </a:rPr>
              <a:t>		(Sempre/Moltes vegades)      </a:t>
            </a:r>
          </a:p>
          <a:p>
            <a:endParaRPr lang="ca-ES" sz="1100" b="0" i="1" dirty="0" smtClean="0">
              <a:solidFill>
                <a:prstClr val="black"/>
              </a:solidFill>
            </a:endParaRP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* PR ajustada per sexe, anys d'experiència com a metge,</a:t>
            </a: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 nivell assistencial i tipus d’hospital</a:t>
            </a:r>
            <a:endParaRPr lang="ca-ES" sz="1100" b="0" i="1" dirty="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87524" y="591381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dirty="0" smtClean="0">
                <a:solidFill>
                  <a:prstClr val="black"/>
                </a:solidFill>
              </a:rPr>
              <a:t>Una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</a:t>
            </a:r>
            <a:r>
              <a:rPr lang="es-ES" sz="1200" b="0" dirty="0" smtClean="0">
                <a:solidFill>
                  <a:prstClr val="black"/>
                </a:solidFill>
              </a:rPr>
              <a:t> gestiona </a:t>
            </a:r>
            <a:r>
              <a:rPr lang="es-ES" sz="1200" b="0" dirty="0" err="1" smtClean="0">
                <a:solidFill>
                  <a:prstClr val="black"/>
                </a:solidFill>
              </a:rPr>
              <a:t>l’AE</a:t>
            </a:r>
            <a:r>
              <a:rPr lang="es-ES" sz="1200" b="0" dirty="0" smtClean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majoria</a:t>
            </a:r>
            <a:r>
              <a:rPr lang="es-ES" sz="1200" b="0" dirty="0" smtClean="0">
                <a:solidFill>
                  <a:prstClr val="black"/>
                </a:solidFill>
              </a:rPr>
              <a:t> de </a:t>
            </a:r>
            <a:r>
              <a:rPr lang="es-ES" sz="1200" b="0" dirty="0" err="1" smtClean="0">
                <a:solidFill>
                  <a:prstClr val="black"/>
                </a:solidFill>
              </a:rPr>
              <a:t>l’AP</a:t>
            </a:r>
            <a:endParaRPr lang="es-ES" sz="1200" b="0" dirty="0" smtClean="0">
              <a:solidFill>
                <a:prstClr val="black"/>
              </a:solidFill>
            </a:endParaRPr>
          </a:p>
          <a:p>
            <a:r>
              <a:rPr lang="es-ES" sz="1200" b="0" dirty="0">
                <a:solidFill>
                  <a:prstClr val="black"/>
                </a:solidFill>
              </a:rPr>
              <a:t>Una </a:t>
            </a:r>
            <a:r>
              <a:rPr lang="es-ES" sz="1200" b="0" dirty="0" err="1">
                <a:solidFill>
                  <a:prstClr val="black"/>
                </a:solidFill>
              </a:rPr>
              <a:t>entitat</a:t>
            </a:r>
            <a:r>
              <a:rPr lang="es-ES" sz="1200" b="0" dirty="0">
                <a:solidFill>
                  <a:prstClr val="black"/>
                </a:solidFill>
              </a:rPr>
              <a:t> gestiona </a:t>
            </a:r>
            <a:r>
              <a:rPr lang="es-ES" sz="1200" b="0" dirty="0" err="1">
                <a:solidFill>
                  <a:prstClr val="black"/>
                </a:solidFill>
              </a:rPr>
              <a:t>l’AE</a:t>
            </a:r>
            <a:r>
              <a:rPr lang="es-ES" sz="1200" b="0" dirty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minoria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>
                <a:solidFill>
                  <a:prstClr val="black"/>
                </a:solidFill>
              </a:rPr>
              <a:t>de </a:t>
            </a:r>
            <a:r>
              <a:rPr lang="es-ES" sz="1200" b="0" dirty="0" err="1">
                <a:solidFill>
                  <a:prstClr val="black"/>
                </a:solidFill>
              </a:rPr>
              <a:t>l’AP</a:t>
            </a:r>
            <a:endParaRPr lang="es-ES" sz="1200" b="0" dirty="0">
              <a:solidFill>
                <a:prstClr val="black"/>
              </a:solidFill>
            </a:endParaRPr>
          </a:p>
          <a:p>
            <a:r>
              <a:rPr lang="es-ES" sz="1200" b="0" dirty="0" err="1" smtClean="0">
                <a:solidFill>
                  <a:prstClr val="black"/>
                </a:solidFill>
              </a:rPr>
              <a:t>Diferents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entitats</a:t>
            </a:r>
            <a:r>
              <a:rPr lang="es-ES" sz="1200" b="0" dirty="0" smtClean="0">
                <a:solidFill>
                  <a:prstClr val="black"/>
                </a:solidFill>
              </a:rPr>
              <a:t> gestionen AE AP</a:t>
            </a:r>
          </a:p>
          <a:p>
            <a:r>
              <a:rPr lang="es-ES" sz="1200" b="0" dirty="0" smtClean="0">
                <a:solidFill>
                  <a:prstClr val="black"/>
                </a:solidFill>
              </a:rPr>
              <a:t>Total</a:t>
            </a:r>
            <a:endParaRPr lang="es-ES" sz="1200" b="0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201336" y="1154857"/>
            <a:ext cx="2412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>
                <a:solidFill>
                  <a:srgbClr val="000000"/>
                </a:solidFill>
              </a:rPr>
              <a:t>Coneixement personal</a:t>
            </a:r>
            <a:endParaRPr lang="ca-ES" sz="1400" b="0" dirty="0">
              <a:solidFill>
                <a:srgbClr val="00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123728" y="1124744"/>
            <a:ext cx="241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>
                <a:solidFill>
                  <a:srgbClr val="000000"/>
                </a:solidFill>
              </a:rPr>
              <a:t>Confiança </a:t>
            </a:r>
            <a:r>
              <a:rPr lang="ca-ES" sz="1400" b="0" dirty="0">
                <a:solidFill>
                  <a:srgbClr val="000000"/>
                </a:solidFill>
              </a:rPr>
              <a:t>en les </a:t>
            </a:r>
            <a:r>
              <a:rPr lang="ca-ES" sz="1400" dirty="0">
                <a:solidFill>
                  <a:srgbClr val="000000"/>
                </a:solidFill>
              </a:rPr>
              <a:t>habilitats clíniques</a:t>
            </a:r>
            <a:endParaRPr lang="ca-ES" sz="1400" b="0" dirty="0">
              <a:solidFill>
                <a:srgbClr val="0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480580" y="1124744"/>
            <a:ext cx="2412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>
                <a:solidFill>
                  <a:prstClr val="black"/>
                </a:solidFill>
              </a:rPr>
              <a:t>Influència de la pràctica assistencial </a:t>
            </a:r>
            <a:r>
              <a:rPr lang="ca-ES" sz="1400" dirty="0" smtClean="0">
                <a:solidFill>
                  <a:prstClr val="black"/>
                </a:solidFill>
              </a:rPr>
              <a:t>de </a:t>
            </a:r>
            <a:r>
              <a:rPr lang="ca-ES" sz="1400" dirty="0">
                <a:solidFill>
                  <a:prstClr val="black"/>
                </a:solidFill>
              </a:rPr>
              <a:t>l’altre nivell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750399" y="1128226"/>
            <a:ext cx="241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>
                <a:solidFill>
                  <a:srgbClr val="000000"/>
                </a:solidFill>
              </a:rPr>
              <a:t>Metge d’AP responsable del seguiment</a:t>
            </a:r>
            <a:endParaRPr lang="ca-ES" sz="1400" b="0" dirty="0">
              <a:solidFill>
                <a:srgbClr val="000000"/>
              </a:solidFill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144338" y="5969289"/>
            <a:ext cx="144000" cy="144000"/>
          </a:xfrm>
          <a:prstGeom prst="ellipse">
            <a:avLst/>
          </a:prstGeom>
          <a:solidFill>
            <a:srgbClr val="C31B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43524" y="6159792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144354" y="6350296"/>
            <a:ext cx="144000" cy="144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144354" y="6531829"/>
            <a:ext cx="144000" cy="144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2" name="Conector recto 31"/>
          <p:cNvCxnSpPr/>
          <p:nvPr/>
        </p:nvCxnSpPr>
        <p:spPr bwMode="auto">
          <a:xfrm>
            <a:off x="251664" y="5085184"/>
            <a:ext cx="129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ector recto 32"/>
          <p:cNvCxnSpPr/>
          <p:nvPr/>
        </p:nvCxnSpPr>
        <p:spPr bwMode="auto">
          <a:xfrm>
            <a:off x="2483912" y="5085184"/>
            <a:ext cx="129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ector recto 33"/>
          <p:cNvCxnSpPr/>
          <p:nvPr/>
        </p:nvCxnSpPr>
        <p:spPr bwMode="auto">
          <a:xfrm>
            <a:off x="4860032" y="5085184"/>
            <a:ext cx="129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ector recto 34"/>
          <p:cNvCxnSpPr/>
          <p:nvPr/>
        </p:nvCxnSpPr>
        <p:spPr bwMode="auto">
          <a:xfrm>
            <a:off x="7236296" y="5085184"/>
            <a:ext cx="129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CuadroTexto 35"/>
          <p:cNvSpPr txBox="1"/>
          <p:nvPr/>
        </p:nvSpPr>
        <p:spPr>
          <a:xfrm>
            <a:off x="-14889" y="4869160"/>
            <a:ext cx="41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>
                <a:solidFill>
                  <a:prstClr val="black"/>
                </a:solidFill>
              </a:rPr>
              <a:t>1*</a:t>
            </a:r>
            <a:endParaRPr lang="es-ES" b="0" dirty="0">
              <a:solidFill>
                <a:prstClr val="black"/>
              </a:solidFill>
            </a:endParaRPr>
          </a:p>
        </p:txBody>
      </p:sp>
      <p:sp>
        <p:nvSpPr>
          <p:cNvPr id="37" name="Elipse 36"/>
          <p:cNvSpPr/>
          <p:nvPr/>
        </p:nvSpPr>
        <p:spPr bwMode="auto">
          <a:xfrm>
            <a:off x="557528" y="5306159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" name="Elipse 37"/>
          <p:cNvSpPr/>
          <p:nvPr/>
        </p:nvSpPr>
        <p:spPr bwMode="auto">
          <a:xfrm>
            <a:off x="1043608" y="5301208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Rectangle 50"/>
          <p:cNvSpPr txBox="1">
            <a:spLocks noChangeArrowheads="1"/>
          </p:cNvSpPr>
          <p:nvPr/>
        </p:nvSpPr>
        <p:spPr bwMode="auto">
          <a:xfrm>
            <a:off x="215687" y="289496"/>
            <a:ext cx="8425184" cy="5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dirty="0" err="1">
                <a:solidFill>
                  <a:prstClr val="white"/>
                </a:solidFill>
              </a:rPr>
              <a:t>Factors</a:t>
            </a:r>
            <a:r>
              <a:rPr lang="es-ES" sz="2000" dirty="0">
                <a:solidFill>
                  <a:prstClr val="white"/>
                </a:solidFill>
              </a:rPr>
              <a:t> </a:t>
            </a:r>
            <a:r>
              <a:rPr lang="es-ES" sz="2000" dirty="0" err="1" smtClean="0">
                <a:solidFill>
                  <a:prstClr val="white"/>
                </a:solidFill>
              </a:rPr>
              <a:t>relacionats</a:t>
            </a:r>
            <a:r>
              <a:rPr lang="es-ES" sz="2000" dirty="0" smtClean="0">
                <a:solidFill>
                  <a:prstClr val="white"/>
                </a:solidFill>
              </a:rPr>
              <a:t>: </a:t>
            </a:r>
            <a:r>
              <a:rPr lang="es-ES" sz="2000" dirty="0" err="1" smtClean="0">
                <a:solidFill>
                  <a:prstClr val="white"/>
                </a:solidFill>
              </a:rPr>
              <a:t>Interacció</a:t>
            </a:r>
            <a:r>
              <a:rPr lang="es-ES" sz="2000" dirty="0" smtClean="0">
                <a:solidFill>
                  <a:prstClr val="white"/>
                </a:solidFill>
              </a:rPr>
              <a:t> entre </a:t>
            </a:r>
            <a:r>
              <a:rPr lang="es-ES" sz="2000" dirty="0" err="1" smtClean="0">
                <a:solidFill>
                  <a:prstClr val="white"/>
                </a:solidFill>
              </a:rPr>
              <a:t>metges</a:t>
            </a:r>
            <a:endParaRPr lang="ca-ES" sz="2000" dirty="0">
              <a:solidFill>
                <a:prstClr val="white"/>
              </a:solidFill>
            </a:endParaRPr>
          </a:p>
          <a:p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áfico 27"/>
          <p:cNvGraphicFramePr>
            <a:graphicFrameLocks/>
          </p:cNvGraphicFramePr>
          <p:nvPr>
            <p:extLst/>
          </p:nvPr>
        </p:nvGraphicFramePr>
        <p:xfrm>
          <a:off x="74019" y="4199608"/>
          <a:ext cx="849734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887078" y="5969289"/>
            <a:ext cx="5256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b="0" i="1" dirty="0" smtClean="0">
                <a:solidFill>
                  <a:prstClr val="black"/>
                </a:solidFill>
              </a:rPr>
              <a:t>		                                                   (Sempre/Moltes vegades)      </a:t>
            </a:r>
          </a:p>
          <a:p>
            <a:endParaRPr lang="ca-ES" sz="1000" b="0" i="1" dirty="0" smtClean="0">
              <a:solidFill>
                <a:prstClr val="black"/>
              </a:solidFill>
            </a:endParaRPr>
          </a:p>
          <a:p>
            <a:r>
              <a:rPr lang="ca-ES" sz="1000" b="0" i="1" dirty="0" smtClean="0">
                <a:solidFill>
                  <a:prstClr val="black"/>
                </a:solidFill>
              </a:rPr>
              <a:t>PR ajustada per sexe, anys d'experiència com a metge, nivell assistencial i tipus d’hospital</a:t>
            </a:r>
          </a:p>
          <a:p>
            <a:r>
              <a:rPr lang="ca-ES" sz="1000" b="0" i="1" baseline="30000" dirty="0" smtClean="0">
                <a:solidFill>
                  <a:prstClr val="black"/>
                </a:solidFill>
              </a:rPr>
              <a:t>a</a:t>
            </a:r>
            <a:r>
              <a:rPr lang="ca-ES" sz="1000" b="0" i="1" dirty="0" smtClean="0">
                <a:solidFill>
                  <a:prstClr val="black"/>
                </a:solidFill>
              </a:rPr>
              <a:t> PR </a:t>
            </a:r>
            <a:r>
              <a:rPr lang="ca-ES" sz="1000" b="0" i="1" dirty="0">
                <a:solidFill>
                  <a:prstClr val="black"/>
                </a:solidFill>
              </a:rPr>
              <a:t>ajustada per sexe, anys d'experiència com a metge i tipus d’hospital, </a:t>
            </a:r>
            <a:endParaRPr lang="ca-ES" sz="1000" b="0" i="1" dirty="0" smtClean="0">
              <a:solidFill>
                <a:prstClr val="black"/>
              </a:solidFill>
            </a:endParaRPr>
          </a:p>
          <a:p>
            <a:r>
              <a:rPr lang="ca-ES" sz="1000" b="0" i="1" dirty="0">
                <a:solidFill>
                  <a:prstClr val="black"/>
                </a:solidFill>
              </a:rPr>
              <a:t> </a:t>
            </a:r>
            <a:r>
              <a:rPr lang="ca-ES" sz="1000" b="0" i="1" dirty="0" smtClean="0">
                <a:solidFill>
                  <a:prstClr val="black"/>
                </a:solidFill>
              </a:rPr>
              <a:t> sobre </a:t>
            </a:r>
            <a:r>
              <a:rPr lang="ca-ES" sz="1000" b="0" i="1" dirty="0">
                <a:solidFill>
                  <a:prstClr val="black"/>
                </a:solidFill>
              </a:rPr>
              <a:t>el total dels metges d’AE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a-ES" sz="1000" b="0" i="1" dirty="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87524" y="5913814"/>
            <a:ext cx="316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dirty="0" smtClean="0">
                <a:solidFill>
                  <a:prstClr val="black"/>
                </a:solidFill>
              </a:rPr>
              <a:t>Una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</a:t>
            </a:r>
            <a:r>
              <a:rPr lang="es-ES" sz="1200" b="0" dirty="0" smtClean="0">
                <a:solidFill>
                  <a:prstClr val="black"/>
                </a:solidFill>
              </a:rPr>
              <a:t> gestiona </a:t>
            </a:r>
            <a:r>
              <a:rPr lang="es-ES" sz="1200" b="0" dirty="0" err="1" smtClean="0">
                <a:solidFill>
                  <a:prstClr val="black"/>
                </a:solidFill>
              </a:rPr>
              <a:t>l’AE</a:t>
            </a:r>
            <a:r>
              <a:rPr lang="es-ES" sz="1200" b="0" dirty="0" smtClean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majoria</a:t>
            </a:r>
            <a:r>
              <a:rPr lang="es-ES" sz="1200" b="0" dirty="0" smtClean="0">
                <a:solidFill>
                  <a:prstClr val="black"/>
                </a:solidFill>
              </a:rPr>
              <a:t> de </a:t>
            </a:r>
            <a:r>
              <a:rPr lang="es-ES" sz="1200" b="0" dirty="0" err="1" smtClean="0">
                <a:solidFill>
                  <a:prstClr val="black"/>
                </a:solidFill>
              </a:rPr>
              <a:t>l’AP</a:t>
            </a:r>
            <a:endParaRPr lang="es-ES" sz="1200" b="0" dirty="0" smtClean="0">
              <a:solidFill>
                <a:prstClr val="black"/>
              </a:solidFill>
            </a:endParaRPr>
          </a:p>
          <a:p>
            <a:r>
              <a:rPr lang="es-ES" sz="1200" b="0" dirty="0">
                <a:solidFill>
                  <a:prstClr val="black"/>
                </a:solidFill>
              </a:rPr>
              <a:t>Una </a:t>
            </a:r>
            <a:r>
              <a:rPr lang="es-ES" sz="1200" b="0" dirty="0" err="1">
                <a:solidFill>
                  <a:prstClr val="black"/>
                </a:solidFill>
              </a:rPr>
              <a:t>entitat</a:t>
            </a:r>
            <a:r>
              <a:rPr lang="es-ES" sz="1200" b="0" dirty="0">
                <a:solidFill>
                  <a:prstClr val="black"/>
                </a:solidFill>
              </a:rPr>
              <a:t> gestiona </a:t>
            </a:r>
            <a:r>
              <a:rPr lang="es-ES" sz="1200" b="0" dirty="0" err="1">
                <a:solidFill>
                  <a:prstClr val="black"/>
                </a:solidFill>
              </a:rPr>
              <a:t>l’AE</a:t>
            </a:r>
            <a:r>
              <a:rPr lang="es-ES" sz="1200" b="0" dirty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minoria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>
                <a:solidFill>
                  <a:prstClr val="black"/>
                </a:solidFill>
              </a:rPr>
              <a:t>de </a:t>
            </a:r>
            <a:r>
              <a:rPr lang="es-ES" sz="1200" b="0" dirty="0" err="1">
                <a:solidFill>
                  <a:prstClr val="black"/>
                </a:solidFill>
              </a:rPr>
              <a:t>l’AP</a:t>
            </a:r>
            <a:endParaRPr lang="es-ES" sz="1200" b="0" dirty="0">
              <a:solidFill>
                <a:prstClr val="black"/>
              </a:solidFill>
            </a:endParaRPr>
          </a:p>
          <a:p>
            <a:r>
              <a:rPr lang="es-ES" sz="1200" b="0" dirty="0" err="1" smtClean="0">
                <a:solidFill>
                  <a:prstClr val="black"/>
                </a:solidFill>
              </a:rPr>
              <a:t>Diferents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entitats</a:t>
            </a:r>
            <a:r>
              <a:rPr lang="es-ES" sz="1200" b="0" dirty="0" smtClean="0">
                <a:solidFill>
                  <a:prstClr val="black"/>
                </a:solidFill>
              </a:rPr>
              <a:t> gestionen AE AP</a:t>
            </a:r>
          </a:p>
          <a:p>
            <a:r>
              <a:rPr lang="es-ES" sz="1200" b="0" dirty="0" smtClean="0">
                <a:solidFill>
                  <a:prstClr val="black"/>
                </a:solidFill>
              </a:rPr>
              <a:t>Total</a:t>
            </a:r>
            <a:endParaRPr lang="es-ES" sz="1200" b="0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28913" y="1124744"/>
            <a:ext cx="241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b="0" dirty="0" smtClean="0">
                <a:solidFill>
                  <a:srgbClr val="000000"/>
                </a:solidFill>
              </a:rPr>
              <a:t>Els </a:t>
            </a:r>
            <a:r>
              <a:rPr lang="ca-ES" sz="1400" dirty="0">
                <a:solidFill>
                  <a:srgbClr val="000000"/>
                </a:solidFill>
              </a:rPr>
              <a:t>directius</a:t>
            </a:r>
            <a:r>
              <a:rPr lang="ca-ES" sz="1400" b="0" dirty="0">
                <a:solidFill>
                  <a:srgbClr val="000000"/>
                </a:solidFill>
              </a:rPr>
              <a:t> </a:t>
            </a:r>
            <a:r>
              <a:rPr lang="ca-ES" sz="1400" dirty="0">
                <a:solidFill>
                  <a:srgbClr val="000000"/>
                </a:solidFill>
              </a:rPr>
              <a:t>faciliten la coordinació</a:t>
            </a:r>
            <a:endParaRPr lang="ca-ES" sz="1400" b="0" dirty="0">
              <a:solidFill>
                <a:srgbClr val="00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245334" y="1107967"/>
            <a:ext cx="241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b="0" dirty="0">
                <a:solidFill>
                  <a:srgbClr val="000000"/>
                </a:solidFill>
              </a:rPr>
              <a:t>Existència d’</a:t>
            </a:r>
            <a:r>
              <a:rPr lang="ca-ES" sz="1400" dirty="0">
                <a:solidFill>
                  <a:srgbClr val="000000"/>
                </a:solidFill>
              </a:rPr>
              <a:t>objectius</a:t>
            </a:r>
            <a:r>
              <a:rPr lang="ca-ES" sz="1400" b="0" dirty="0">
                <a:solidFill>
                  <a:srgbClr val="000000"/>
                </a:solidFill>
              </a:rPr>
              <a:t> </a:t>
            </a:r>
            <a:r>
              <a:rPr lang="ca-ES" sz="1400" dirty="0">
                <a:solidFill>
                  <a:srgbClr val="000000"/>
                </a:solidFill>
              </a:rPr>
              <a:t>orientats a </a:t>
            </a:r>
            <a:r>
              <a:rPr lang="ca-ES" sz="1400" dirty="0" smtClean="0">
                <a:solidFill>
                  <a:srgbClr val="000000"/>
                </a:solidFill>
              </a:rPr>
              <a:t>coordinació</a:t>
            </a:r>
            <a:endParaRPr lang="ca-ES" sz="1400" b="0" dirty="0">
              <a:solidFill>
                <a:srgbClr val="0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487345" y="1124744"/>
            <a:ext cx="241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400" dirty="0">
                <a:solidFill>
                  <a:srgbClr val="000000"/>
                </a:solidFill>
              </a:rPr>
              <a:t>Temps</a:t>
            </a:r>
            <a:r>
              <a:rPr lang="ca-ES" sz="1400" b="0" dirty="0">
                <a:solidFill>
                  <a:srgbClr val="000000"/>
                </a:solidFill>
              </a:rPr>
              <a:t> suficient per </a:t>
            </a:r>
            <a:r>
              <a:rPr lang="ca-ES" sz="1400" dirty="0" smtClean="0">
                <a:solidFill>
                  <a:srgbClr val="000000"/>
                </a:solidFill>
              </a:rPr>
              <a:t>a </a:t>
            </a:r>
            <a:r>
              <a:rPr lang="ca-ES" sz="1400" dirty="0">
                <a:solidFill>
                  <a:srgbClr val="000000"/>
                </a:solidFill>
              </a:rPr>
              <a:t>la coordinació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731903" y="1124744"/>
            <a:ext cx="241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400" dirty="0">
                <a:solidFill>
                  <a:prstClr val="black"/>
                </a:solidFill>
              </a:rPr>
              <a:t>Visita dels metges AE als </a:t>
            </a:r>
            <a:r>
              <a:rPr lang="ca-ES" sz="1400" dirty="0" err="1" smtClean="0">
                <a:solidFill>
                  <a:prstClr val="black"/>
                </a:solidFill>
              </a:rPr>
              <a:t>CAPs</a:t>
            </a:r>
            <a:endParaRPr lang="ca-ES" sz="1400" dirty="0">
              <a:solidFill>
                <a:prstClr val="black"/>
              </a:solidFill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144338" y="5969289"/>
            <a:ext cx="144000" cy="144000"/>
          </a:xfrm>
          <a:prstGeom prst="ellipse">
            <a:avLst/>
          </a:prstGeom>
          <a:solidFill>
            <a:srgbClr val="C31B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43524" y="6159792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144354" y="6350296"/>
            <a:ext cx="144000" cy="144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144354" y="6531829"/>
            <a:ext cx="144000" cy="144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2" name="Conector recto 31"/>
          <p:cNvCxnSpPr/>
          <p:nvPr/>
        </p:nvCxnSpPr>
        <p:spPr bwMode="auto">
          <a:xfrm>
            <a:off x="251664" y="5445224"/>
            <a:ext cx="129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ector recto 32"/>
          <p:cNvCxnSpPr/>
          <p:nvPr/>
        </p:nvCxnSpPr>
        <p:spPr bwMode="auto">
          <a:xfrm>
            <a:off x="2483912" y="5445224"/>
            <a:ext cx="129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ector recto 33"/>
          <p:cNvCxnSpPr/>
          <p:nvPr/>
        </p:nvCxnSpPr>
        <p:spPr bwMode="auto">
          <a:xfrm>
            <a:off x="4860032" y="5445224"/>
            <a:ext cx="129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ector recto 34"/>
          <p:cNvCxnSpPr/>
          <p:nvPr/>
        </p:nvCxnSpPr>
        <p:spPr bwMode="auto">
          <a:xfrm>
            <a:off x="7164288" y="5445224"/>
            <a:ext cx="129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CuadroTexto 35"/>
          <p:cNvSpPr txBox="1"/>
          <p:nvPr/>
        </p:nvSpPr>
        <p:spPr>
          <a:xfrm>
            <a:off x="-14889" y="5157192"/>
            <a:ext cx="41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>
                <a:solidFill>
                  <a:prstClr val="black"/>
                </a:solidFill>
              </a:rPr>
              <a:t>1*</a:t>
            </a:r>
            <a:endParaRPr lang="es-ES" b="0" dirty="0">
              <a:solidFill>
                <a:prstClr val="black"/>
              </a:solidFill>
            </a:endParaRPr>
          </a:p>
        </p:txBody>
      </p:sp>
      <p:sp>
        <p:nvSpPr>
          <p:cNvPr id="37" name="Elipse 36"/>
          <p:cNvSpPr/>
          <p:nvPr/>
        </p:nvSpPr>
        <p:spPr bwMode="auto">
          <a:xfrm>
            <a:off x="2915816" y="5265264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" name="Elipse 37"/>
          <p:cNvSpPr/>
          <p:nvPr/>
        </p:nvSpPr>
        <p:spPr bwMode="auto">
          <a:xfrm>
            <a:off x="5184128" y="5562457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Rectangle 50"/>
          <p:cNvSpPr txBox="1">
            <a:spLocks noChangeArrowheads="1"/>
          </p:cNvSpPr>
          <p:nvPr/>
        </p:nvSpPr>
        <p:spPr bwMode="auto">
          <a:xfrm>
            <a:off x="215687" y="289496"/>
            <a:ext cx="8425184" cy="5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dirty="0" err="1">
                <a:solidFill>
                  <a:prstClr val="white"/>
                </a:solidFill>
              </a:rPr>
              <a:t>Factors</a:t>
            </a:r>
            <a:r>
              <a:rPr lang="es-ES" sz="2000" dirty="0">
                <a:solidFill>
                  <a:prstClr val="white"/>
                </a:solidFill>
              </a:rPr>
              <a:t> </a:t>
            </a:r>
            <a:r>
              <a:rPr lang="es-ES" sz="2000" dirty="0" err="1" smtClean="0">
                <a:solidFill>
                  <a:prstClr val="white"/>
                </a:solidFill>
              </a:rPr>
              <a:t>relacionats</a:t>
            </a:r>
            <a:r>
              <a:rPr lang="es-ES" sz="2000" dirty="0" smtClean="0">
                <a:solidFill>
                  <a:prstClr val="white"/>
                </a:solidFill>
              </a:rPr>
              <a:t>: </a:t>
            </a:r>
            <a:r>
              <a:rPr lang="es-ES" sz="2000" dirty="0" err="1" smtClean="0">
                <a:solidFill>
                  <a:prstClr val="white"/>
                </a:solidFill>
              </a:rPr>
              <a:t>Organitzatius</a:t>
            </a:r>
            <a:endParaRPr lang="ca-ES" sz="2000" dirty="0">
              <a:solidFill>
                <a:prstClr val="white"/>
              </a:solidFill>
            </a:endParaRPr>
          </a:p>
          <a:p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122110"/>
              </p:ext>
            </p:extLst>
          </p:nvPr>
        </p:nvGraphicFramePr>
        <p:xfrm>
          <a:off x="74019" y="1870236"/>
          <a:ext cx="8962477" cy="259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74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460625"/>
            <a:ext cx="9144000" cy="1747838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1560" y="2834933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solidFill>
                  <a:srgbClr val="FFFFFF"/>
                </a:solidFill>
              </a:rPr>
              <a:t>Coneixement</a:t>
            </a:r>
            <a:r>
              <a:rPr lang="es-ES" sz="2800" dirty="0" smtClean="0">
                <a:solidFill>
                  <a:srgbClr val="FFFFFF"/>
                </a:solidFill>
              </a:rPr>
              <a:t> i </a:t>
            </a:r>
            <a:r>
              <a:rPr lang="es-ES" sz="2800" dirty="0" err="1" smtClean="0">
                <a:solidFill>
                  <a:srgbClr val="FFFFFF"/>
                </a:solidFill>
              </a:rPr>
              <a:t>ús</a:t>
            </a:r>
            <a:r>
              <a:rPr lang="es-ES" sz="2800" dirty="0" smtClean="0">
                <a:solidFill>
                  <a:srgbClr val="FFFFFF"/>
                </a:solidFill>
              </a:rPr>
              <a:t> </a:t>
            </a:r>
            <a:r>
              <a:rPr lang="es-ES" sz="2800" dirty="0" err="1" smtClean="0">
                <a:solidFill>
                  <a:srgbClr val="FFFFFF"/>
                </a:solidFill>
              </a:rPr>
              <a:t>dels</a:t>
            </a:r>
            <a:r>
              <a:rPr lang="es-ES" sz="2800" dirty="0" smtClean="0">
                <a:solidFill>
                  <a:srgbClr val="FFFFFF"/>
                </a:solidFill>
              </a:rPr>
              <a:t> </a:t>
            </a:r>
            <a:r>
              <a:rPr lang="es-ES" sz="2800" dirty="0" err="1" smtClean="0">
                <a:solidFill>
                  <a:srgbClr val="FFFFFF"/>
                </a:solidFill>
              </a:rPr>
              <a:t>mecanismes</a:t>
            </a:r>
            <a:r>
              <a:rPr lang="es-ES" sz="2800" dirty="0" smtClean="0">
                <a:solidFill>
                  <a:srgbClr val="FFFFFF"/>
                </a:solidFill>
              </a:rPr>
              <a:t> de </a:t>
            </a:r>
            <a:r>
              <a:rPr lang="es-ES" sz="2800" dirty="0" err="1" smtClean="0">
                <a:solidFill>
                  <a:srgbClr val="FFFFFF"/>
                </a:solidFill>
              </a:rPr>
              <a:t>coordinació</a:t>
            </a:r>
            <a:r>
              <a:rPr lang="es-ES" sz="2800" dirty="0" smtClean="0">
                <a:solidFill>
                  <a:srgbClr val="FFFFFF"/>
                </a:solidFill>
              </a:rPr>
              <a:t> </a:t>
            </a:r>
            <a:r>
              <a:rPr lang="es-ES" sz="2800" dirty="0" err="1" smtClean="0">
                <a:solidFill>
                  <a:srgbClr val="FFFFFF"/>
                </a:solidFill>
              </a:rPr>
              <a:t>existents</a:t>
            </a:r>
            <a:r>
              <a:rPr lang="es-ES" sz="2800" dirty="0" smtClean="0">
                <a:solidFill>
                  <a:srgbClr val="FFFFFF"/>
                </a:solidFill>
              </a:rPr>
              <a:t> al </a:t>
            </a:r>
            <a:r>
              <a:rPr lang="es-ES" sz="2800" dirty="0" err="1" smtClean="0">
                <a:solidFill>
                  <a:srgbClr val="FFFFFF"/>
                </a:solidFill>
              </a:rPr>
              <a:t>territori</a:t>
            </a:r>
            <a:endParaRPr lang="ca-E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25"/>
          <p:cNvGraphicFramePr>
            <a:graphicFrameLocks/>
          </p:cNvGraphicFramePr>
          <p:nvPr>
            <p:extLst/>
          </p:nvPr>
        </p:nvGraphicFramePr>
        <p:xfrm>
          <a:off x="1157960" y="4559104"/>
          <a:ext cx="5974630" cy="193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/>
          </p:nvPr>
        </p:nvGraphicFramePr>
        <p:xfrm>
          <a:off x="1115616" y="1556791"/>
          <a:ext cx="6768752" cy="322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287524" y="591381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dirty="0" smtClean="0">
                <a:solidFill>
                  <a:prstClr val="black"/>
                </a:solidFill>
              </a:rPr>
              <a:t>Una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</a:t>
            </a:r>
            <a:r>
              <a:rPr lang="es-ES" sz="1200" b="0" dirty="0" smtClean="0">
                <a:solidFill>
                  <a:prstClr val="black"/>
                </a:solidFill>
              </a:rPr>
              <a:t> gestiona </a:t>
            </a:r>
            <a:r>
              <a:rPr lang="es-ES" sz="1200" b="0" dirty="0" err="1" smtClean="0">
                <a:solidFill>
                  <a:prstClr val="black"/>
                </a:solidFill>
              </a:rPr>
              <a:t>l’AE</a:t>
            </a:r>
            <a:r>
              <a:rPr lang="es-ES" sz="1200" b="0" dirty="0" smtClean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majoria</a:t>
            </a:r>
            <a:r>
              <a:rPr lang="es-ES" sz="1200" b="0" dirty="0" smtClean="0">
                <a:solidFill>
                  <a:prstClr val="black"/>
                </a:solidFill>
              </a:rPr>
              <a:t> de </a:t>
            </a:r>
            <a:r>
              <a:rPr lang="es-ES" sz="1200" b="0" dirty="0" err="1" smtClean="0">
                <a:solidFill>
                  <a:prstClr val="black"/>
                </a:solidFill>
              </a:rPr>
              <a:t>l’AP</a:t>
            </a:r>
            <a:endParaRPr lang="es-ES" sz="1200" b="0" dirty="0" smtClean="0">
              <a:solidFill>
                <a:prstClr val="black"/>
              </a:solidFill>
            </a:endParaRPr>
          </a:p>
          <a:p>
            <a:r>
              <a:rPr lang="es-ES" sz="1200" b="0" dirty="0">
                <a:solidFill>
                  <a:prstClr val="black"/>
                </a:solidFill>
              </a:rPr>
              <a:t>Una </a:t>
            </a:r>
            <a:r>
              <a:rPr lang="es-ES" sz="1200" b="0" dirty="0" err="1">
                <a:solidFill>
                  <a:prstClr val="black"/>
                </a:solidFill>
              </a:rPr>
              <a:t>entitat</a:t>
            </a:r>
            <a:r>
              <a:rPr lang="es-ES" sz="1200" b="0" dirty="0">
                <a:solidFill>
                  <a:prstClr val="black"/>
                </a:solidFill>
              </a:rPr>
              <a:t> gestiona </a:t>
            </a:r>
            <a:r>
              <a:rPr lang="es-ES" sz="1200" b="0" dirty="0" err="1">
                <a:solidFill>
                  <a:prstClr val="black"/>
                </a:solidFill>
              </a:rPr>
              <a:t>l’AE</a:t>
            </a:r>
            <a:r>
              <a:rPr lang="es-ES" sz="1200" b="0" dirty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minoria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>
                <a:solidFill>
                  <a:prstClr val="black"/>
                </a:solidFill>
              </a:rPr>
              <a:t>de </a:t>
            </a:r>
            <a:r>
              <a:rPr lang="es-ES" sz="1200" b="0" dirty="0" err="1">
                <a:solidFill>
                  <a:prstClr val="black"/>
                </a:solidFill>
              </a:rPr>
              <a:t>l’AP</a:t>
            </a:r>
            <a:endParaRPr lang="es-ES" sz="1200" b="0" dirty="0">
              <a:solidFill>
                <a:prstClr val="black"/>
              </a:solidFill>
            </a:endParaRPr>
          </a:p>
          <a:p>
            <a:r>
              <a:rPr lang="es-ES" sz="1200" b="0" dirty="0" err="1" smtClean="0">
                <a:solidFill>
                  <a:prstClr val="black"/>
                </a:solidFill>
              </a:rPr>
              <a:t>Diferents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entitats</a:t>
            </a:r>
            <a:r>
              <a:rPr lang="es-ES" sz="1200" b="0" dirty="0" smtClean="0">
                <a:solidFill>
                  <a:prstClr val="black"/>
                </a:solidFill>
              </a:rPr>
              <a:t> gestionen AE AP</a:t>
            </a:r>
          </a:p>
          <a:p>
            <a:r>
              <a:rPr lang="es-ES" sz="1200" b="0" dirty="0" smtClean="0">
                <a:solidFill>
                  <a:prstClr val="black"/>
                </a:solidFill>
              </a:rPr>
              <a:t>Total</a:t>
            </a:r>
            <a:endParaRPr lang="es-ES" sz="1200" b="0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71601" y="1033572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ca-ES" sz="1400" dirty="0">
                <a:solidFill>
                  <a:prstClr val="black"/>
                </a:solidFill>
              </a:rPr>
              <a:t>HC compartida de Catalunya (HC3)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76056" y="1097728"/>
            <a:ext cx="2412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ca-ES" sz="1400" dirty="0">
                <a:solidFill>
                  <a:srgbClr val="000000"/>
                </a:solidFill>
              </a:rPr>
              <a:t>HC compartida del centre</a:t>
            </a:r>
            <a:endParaRPr lang="ca-ES" sz="1400" b="0" dirty="0">
              <a:solidFill>
                <a:srgbClr val="000000"/>
              </a:solidFill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144338" y="5969289"/>
            <a:ext cx="144000" cy="144000"/>
          </a:xfrm>
          <a:prstGeom prst="ellipse">
            <a:avLst/>
          </a:prstGeom>
          <a:solidFill>
            <a:srgbClr val="C31B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43524" y="6159792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144354" y="6350296"/>
            <a:ext cx="144000" cy="144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144354" y="6531829"/>
            <a:ext cx="144000" cy="144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2" name="Conector recto 31"/>
          <p:cNvCxnSpPr/>
          <p:nvPr/>
        </p:nvCxnSpPr>
        <p:spPr bwMode="auto">
          <a:xfrm>
            <a:off x="1259632" y="5013176"/>
            <a:ext cx="205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CuadroTexto 35"/>
          <p:cNvSpPr txBox="1"/>
          <p:nvPr/>
        </p:nvSpPr>
        <p:spPr>
          <a:xfrm>
            <a:off x="849207" y="4777407"/>
            <a:ext cx="41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>
                <a:solidFill>
                  <a:prstClr val="black"/>
                </a:solidFill>
              </a:rPr>
              <a:t>1*</a:t>
            </a:r>
            <a:endParaRPr lang="es-ES" b="0" dirty="0">
              <a:solidFill>
                <a:prstClr val="black"/>
              </a:solidFill>
            </a:endParaRPr>
          </a:p>
        </p:txBody>
      </p:sp>
      <p:sp>
        <p:nvSpPr>
          <p:cNvPr id="37" name="Elipse 36"/>
          <p:cNvSpPr/>
          <p:nvPr/>
        </p:nvSpPr>
        <p:spPr bwMode="auto">
          <a:xfrm>
            <a:off x="5652120" y="5157192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Rectangle 50"/>
          <p:cNvSpPr txBox="1">
            <a:spLocks noChangeArrowheads="1"/>
          </p:cNvSpPr>
          <p:nvPr/>
        </p:nvSpPr>
        <p:spPr bwMode="auto">
          <a:xfrm>
            <a:off x="611312" y="213642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"/>
            <a:r>
              <a:rPr lang="ca-ES" sz="1800" dirty="0">
                <a:solidFill>
                  <a:prstClr val="white"/>
                </a:solidFill>
              </a:rPr>
              <a:t>Coneixement dels mecanismes </a:t>
            </a:r>
            <a:r>
              <a:rPr lang="ca-ES" sz="1800" dirty="0" smtClean="0">
                <a:solidFill>
                  <a:prstClr val="white"/>
                </a:solidFill>
              </a:rPr>
              <a:t>de coordinació de la informació clínica</a:t>
            </a:r>
            <a:endParaRPr lang="ca-ES" sz="1800" dirty="0">
              <a:solidFill>
                <a:prstClr val="white"/>
              </a:solidFill>
            </a:endParaRPr>
          </a:p>
          <a:p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cxnSp>
        <p:nvCxnSpPr>
          <p:cNvPr id="29" name="Conector recto 28"/>
          <p:cNvCxnSpPr/>
          <p:nvPr/>
        </p:nvCxnSpPr>
        <p:spPr bwMode="auto">
          <a:xfrm>
            <a:off x="4896264" y="5013176"/>
            <a:ext cx="205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CuadroTexto 29"/>
          <p:cNvSpPr txBox="1"/>
          <p:nvPr/>
        </p:nvSpPr>
        <p:spPr>
          <a:xfrm>
            <a:off x="5436097" y="6043935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0" i="1" dirty="0" smtClean="0">
                <a:solidFill>
                  <a:prstClr val="black"/>
                </a:solidFill>
              </a:rPr>
              <a:t>		                       	(Sí)      </a:t>
            </a:r>
          </a:p>
          <a:p>
            <a:endParaRPr lang="ca-ES" sz="1100" b="0" i="1" dirty="0" smtClean="0">
              <a:solidFill>
                <a:prstClr val="black"/>
              </a:solidFill>
            </a:endParaRP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* PR ajustada per sexe, anys d'experiència com a metge,</a:t>
            </a: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 nivell assistencial i tipus d’hospital</a:t>
            </a:r>
            <a:endParaRPr lang="ca-ES" sz="1100" b="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áfico 22"/>
          <p:cNvGraphicFramePr>
            <a:graphicFrameLocks/>
          </p:cNvGraphicFramePr>
          <p:nvPr>
            <p:extLst/>
          </p:nvPr>
        </p:nvGraphicFramePr>
        <p:xfrm>
          <a:off x="143524" y="4143952"/>
          <a:ext cx="8259385" cy="288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287524" y="591381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dirty="0" smtClean="0">
                <a:solidFill>
                  <a:prstClr val="black"/>
                </a:solidFill>
              </a:rPr>
              <a:t>Una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</a:t>
            </a:r>
            <a:r>
              <a:rPr lang="es-ES" sz="1200" b="0" dirty="0" smtClean="0">
                <a:solidFill>
                  <a:prstClr val="black"/>
                </a:solidFill>
              </a:rPr>
              <a:t> gestiona </a:t>
            </a:r>
            <a:r>
              <a:rPr lang="es-ES" sz="1200" b="0" dirty="0" err="1" smtClean="0">
                <a:solidFill>
                  <a:prstClr val="black"/>
                </a:solidFill>
              </a:rPr>
              <a:t>l’AE</a:t>
            </a:r>
            <a:r>
              <a:rPr lang="es-ES" sz="1200" b="0" dirty="0" smtClean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majoria</a:t>
            </a:r>
            <a:r>
              <a:rPr lang="es-ES" sz="1200" b="0" dirty="0" smtClean="0">
                <a:solidFill>
                  <a:prstClr val="black"/>
                </a:solidFill>
              </a:rPr>
              <a:t> de </a:t>
            </a:r>
            <a:r>
              <a:rPr lang="es-ES" sz="1200" b="0" dirty="0" err="1" smtClean="0">
                <a:solidFill>
                  <a:prstClr val="black"/>
                </a:solidFill>
              </a:rPr>
              <a:t>l’AP</a:t>
            </a:r>
            <a:endParaRPr lang="es-ES" sz="1200" b="0" dirty="0" smtClean="0">
              <a:solidFill>
                <a:prstClr val="black"/>
              </a:solidFill>
            </a:endParaRPr>
          </a:p>
          <a:p>
            <a:r>
              <a:rPr lang="es-ES" sz="1200" b="0" dirty="0">
                <a:solidFill>
                  <a:prstClr val="black"/>
                </a:solidFill>
              </a:rPr>
              <a:t>Una </a:t>
            </a:r>
            <a:r>
              <a:rPr lang="es-ES" sz="1200" b="0" dirty="0" err="1">
                <a:solidFill>
                  <a:prstClr val="black"/>
                </a:solidFill>
              </a:rPr>
              <a:t>entitat</a:t>
            </a:r>
            <a:r>
              <a:rPr lang="es-ES" sz="1200" b="0" dirty="0">
                <a:solidFill>
                  <a:prstClr val="black"/>
                </a:solidFill>
              </a:rPr>
              <a:t> gestiona </a:t>
            </a:r>
            <a:r>
              <a:rPr lang="es-ES" sz="1200" b="0" dirty="0" err="1">
                <a:solidFill>
                  <a:prstClr val="black"/>
                </a:solidFill>
              </a:rPr>
              <a:t>l’AE</a:t>
            </a:r>
            <a:r>
              <a:rPr lang="es-ES" sz="1200" b="0" dirty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minoria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>
                <a:solidFill>
                  <a:prstClr val="black"/>
                </a:solidFill>
              </a:rPr>
              <a:t>de </a:t>
            </a:r>
            <a:r>
              <a:rPr lang="es-ES" sz="1200" b="0" dirty="0" err="1">
                <a:solidFill>
                  <a:prstClr val="black"/>
                </a:solidFill>
              </a:rPr>
              <a:t>l’AP</a:t>
            </a:r>
            <a:endParaRPr lang="es-ES" sz="1200" b="0" dirty="0">
              <a:solidFill>
                <a:prstClr val="black"/>
              </a:solidFill>
            </a:endParaRPr>
          </a:p>
          <a:p>
            <a:r>
              <a:rPr lang="es-ES" sz="1200" b="0" dirty="0" err="1" smtClean="0">
                <a:solidFill>
                  <a:prstClr val="black"/>
                </a:solidFill>
              </a:rPr>
              <a:t>Diferents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entitats</a:t>
            </a:r>
            <a:r>
              <a:rPr lang="es-ES" sz="1200" b="0" dirty="0" smtClean="0">
                <a:solidFill>
                  <a:prstClr val="black"/>
                </a:solidFill>
              </a:rPr>
              <a:t> gestionen AE AP</a:t>
            </a:r>
          </a:p>
          <a:p>
            <a:r>
              <a:rPr lang="es-ES" sz="1200" b="0" dirty="0" smtClean="0">
                <a:solidFill>
                  <a:prstClr val="black"/>
                </a:solidFill>
              </a:rPr>
              <a:t>Total</a:t>
            </a:r>
            <a:endParaRPr lang="es-ES" sz="1200" b="0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11312" y="1282291"/>
            <a:ext cx="241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 err="1">
                <a:solidFill>
                  <a:prstClr val="black"/>
                </a:solidFill>
              </a:rPr>
              <a:t>Interconsultes</a:t>
            </a:r>
            <a:r>
              <a:rPr lang="ca-ES" sz="1400" dirty="0">
                <a:solidFill>
                  <a:prstClr val="black"/>
                </a:solidFill>
              </a:rPr>
              <a:t> virtuals a través de la HC</a:t>
            </a:r>
            <a:endParaRPr lang="ca-ES" sz="300" b="0" dirty="0">
              <a:solidFill>
                <a:srgbClr val="00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138260" y="1282291"/>
            <a:ext cx="2412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ca-ES" sz="1400" dirty="0" err="1">
                <a:solidFill>
                  <a:prstClr val="black"/>
                </a:solidFill>
              </a:rPr>
              <a:t>Interconsultes</a:t>
            </a:r>
            <a:r>
              <a:rPr lang="ca-ES" sz="1400" dirty="0">
                <a:solidFill>
                  <a:prstClr val="black"/>
                </a:solidFill>
              </a:rPr>
              <a:t> per </a:t>
            </a:r>
            <a:r>
              <a:rPr lang="ca-ES" sz="1400" dirty="0" smtClean="0">
                <a:solidFill>
                  <a:prstClr val="black"/>
                </a:solidFill>
              </a:rPr>
              <a:t>telèfon</a:t>
            </a:r>
            <a:endParaRPr lang="ca-ES" sz="1400" dirty="0">
              <a:solidFill>
                <a:prstClr val="black"/>
              </a:solidFill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144338" y="5969289"/>
            <a:ext cx="144000" cy="144000"/>
          </a:xfrm>
          <a:prstGeom prst="ellipse">
            <a:avLst/>
          </a:prstGeom>
          <a:solidFill>
            <a:srgbClr val="C31B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43524" y="6159792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144354" y="6350296"/>
            <a:ext cx="144000" cy="144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144354" y="6531829"/>
            <a:ext cx="144000" cy="144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2" name="Conector recto 31"/>
          <p:cNvCxnSpPr/>
          <p:nvPr/>
        </p:nvCxnSpPr>
        <p:spPr bwMode="auto">
          <a:xfrm>
            <a:off x="323728" y="4725144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CuadroTexto 35"/>
          <p:cNvSpPr txBox="1"/>
          <p:nvPr/>
        </p:nvSpPr>
        <p:spPr>
          <a:xfrm>
            <a:off x="13895" y="4524783"/>
            <a:ext cx="41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>
                <a:solidFill>
                  <a:prstClr val="black"/>
                </a:solidFill>
              </a:rPr>
              <a:t>1*</a:t>
            </a:r>
            <a:endParaRPr lang="es-ES" b="0" dirty="0">
              <a:solidFill>
                <a:prstClr val="black"/>
              </a:solidFill>
            </a:endParaRPr>
          </a:p>
        </p:txBody>
      </p:sp>
      <p:sp>
        <p:nvSpPr>
          <p:cNvPr id="37" name="Elipse 36"/>
          <p:cNvSpPr/>
          <p:nvPr/>
        </p:nvSpPr>
        <p:spPr bwMode="auto">
          <a:xfrm>
            <a:off x="918037" y="4860110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Rectangle 50"/>
          <p:cNvSpPr txBox="1">
            <a:spLocks noChangeArrowheads="1"/>
          </p:cNvSpPr>
          <p:nvPr/>
        </p:nvSpPr>
        <p:spPr bwMode="auto">
          <a:xfrm>
            <a:off x="611312" y="213642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"/>
            <a:r>
              <a:rPr lang="ca-ES" sz="1800" dirty="0">
                <a:solidFill>
                  <a:prstClr val="white"/>
                </a:solidFill>
              </a:rPr>
              <a:t>Coneixement dels mecanismes </a:t>
            </a:r>
            <a:r>
              <a:rPr lang="ca-ES" sz="1800" dirty="0" smtClean="0">
                <a:solidFill>
                  <a:prstClr val="white"/>
                </a:solidFill>
              </a:rPr>
              <a:t>de coordinació de la informació clínica</a:t>
            </a:r>
            <a:endParaRPr lang="ca-ES" sz="1800" dirty="0">
              <a:solidFill>
                <a:prstClr val="white"/>
              </a:solidFill>
            </a:endParaRPr>
          </a:p>
          <a:p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427248" y="1282291"/>
            <a:ext cx="241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 err="1">
                <a:solidFill>
                  <a:prstClr val="black"/>
                </a:solidFill>
              </a:rPr>
              <a:t>Interconsultes</a:t>
            </a:r>
            <a:r>
              <a:rPr lang="ca-ES" sz="1400" dirty="0">
                <a:solidFill>
                  <a:prstClr val="black"/>
                </a:solidFill>
              </a:rPr>
              <a:t> per correu electrònic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/>
          </p:nvPr>
        </p:nvGraphicFramePr>
        <p:xfrm>
          <a:off x="143524" y="1963447"/>
          <a:ext cx="8892972" cy="245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7" name="Conector recto 26"/>
          <p:cNvCxnSpPr/>
          <p:nvPr/>
        </p:nvCxnSpPr>
        <p:spPr bwMode="auto">
          <a:xfrm>
            <a:off x="3420072" y="4725144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ector recto 27"/>
          <p:cNvCxnSpPr/>
          <p:nvPr/>
        </p:nvCxnSpPr>
        <p:spPr bwMode="auto">
          <a:xfrm>
            <a:off x="6444208" y="4725144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Elipse 29"/>
          <p:cNvSpPr/>
          <p:nvPr/>
        </p:nvSpPr>
        <p:spPr bwMode="auto">
          <a:xfrm>
            <a:off x="1547664" y="4833216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995936" y="4545184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4608064" y="4545184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Elipse 33"/>
          <p:cNvSpPr/>
          <p:nvPr/>
        </p:nvSpPr>
        <p:spPr bwMode="auto">
          <a:xfrm>
            <a:off x="7056336" y="4545184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Elipse 34"/>
          <p:cNvSpPr/>
          <p:nvPr/>
        </p:nvSpPr>
        <p:spPr bwMode="auto">
          <a:xfrm>
            <a:off x="7668344" y="4725144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436097" y="6043935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0" i="1" dirty="0" smtClean="0">
                <a:solidFill>
                  <a:prstClr val="black"/>
                </a:solidFill>
              </a:rPr>
              <a:t>		                       	(Sí)      </a:t>
            </a:r>
          </a:p>
          <a:p>
            <a:endParaRPr lang="ca-ES" sz="1100" b="0" i="1" dirty="0" smtClean="0">
              <a:solidFill>
                <a:prstClr val="black"/>
              </a:solidFill>
            </a:endParaRP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* PR ajustada per sexe, anys d'experiència com a metge,</a:t>
            </a: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 nivell assistencial i tipus d’hospital</a:t>
            </a:r>
            <a:endParaRPr lang="ca-ES" sz="1100" b="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25"/>
          <p:cNvGraphicFramePr>
            <a:graphicFrameLocks/>
          </p:cNvGraphicFramePr>
          <p:nvPr>
            <p:extLst/>
          </p:nvPr>
        </p:nvGraphicFramePr>
        <p:xfrm>
          <a:off x="110056" y="4221088"/>
          <a:ext cx="8350376" cy="292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436097" y="6043935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0" i="1" dirty="0" smtClean="0">
                <a:solidFill>
                  <a:prstClr val="black"/>
                </a:solidFill>
              </a:rPr>
              <a:t>		                       	(Sí)      </a:t>
            </a:r>
          </a:p>
          <a:p>
            <a:endParaRPr lang="ca-ES" sz="1100" b="0" i="1" dirty="0" smtClean="0">
              <a:solidFill>
                <a:prstClr val="black"/>
              </a:solidFill>
            </a:endParaRP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* PR ajustada per sexe, anys d'experiència com a metge,</a:t>
            </a: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 nivell assistencial i tipus d’hospital</a:t>
            </a:r>
            <a:endParaRPr lang="ca-ES" sz="1100" b="0" i="1" dirty="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87524" y="591381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dirty="0" smtClean="0">
                <a:solidFill>
                  <a:prstClr val="black"/>
                </a:solidFill>
              </a:rPr>
              <a:t>Una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</a:t>
            </a:r>
            <a:r>
              <a:rPr lang="es-ES" sz="1200" b="0" dirty="0" smtClean="0">
                <a:solidFill>
                  <a:prstClr val="black"/>
                </a:solidFill>
              </a:rPr>
              <a:t> gestiona </a:t>
            </a:r>
            <a:r>
              <a:rPr lang="es-ES" sz="1200" b="0" dirty="0" err="1" smtClean="0">
                <a:solidFill>
                  <a:prstClr val="black"/>
                </a:solidFill>
              </a:rPr>
              <a:t>l’AE</a:t>
            </a:r>
            <a:r>
              <a:rPr lang="es-ES" sz="1200" b="0" dirty="0" smtClean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majoria</a:t>
            </a:r>
            <a:r>
              <a:rPr lang="es-ES" sz="1200" b="0" dirty="0" smtClean="0">
                <a:solidFill>
                  <a:prstClr val="black"/>
                </a:solidFill>
              </a:rPr>
              <a:t> de </a:t>
            </a:r>
            <a:r>
              <a:rPr lang="es-ES" sz="1200" b="0" dirty="0" err="1" smtClean="0">
                <a:solidFill>
                  <a:prstClr val="black"/>
                </a:solidFill>
              </a:rPr>
              <a:t>l’AP</a:t>
            </a:r>
            <a:endParaRPr lang="es-ES" sz="1200" b="0" dirty="0" smtClean="0">
              <a:solidFill>
                <a:prstClr val="black"/>
              </a:solidFill>
            </a:endParaRPr>
          </a:p>
          <a:p>
            <a:r>
              <a:rPr lang="es-ES" sz="1200" b="0" dirty="0">
                <a:solidFill>
                  <a:prstClr val="black"/>
                </a:solidFill>
              </a:rPr>
              <a:t>Una </a:t>
            </a:r>
            <a:r>
              <a:rPr lang="es-ES" sz="1200" b="0" dirty="0" err="1">
                <a:solidFill>
                  <a:prstClr val="black"/>
                </a:solidFill>
              </a:rPr>
              <a:t>entitat</a:t>
            </a:r>
            <a:r>
              <a:rPr lang="es-ES" sz="1200" b="0" dirty="0">
                <a:solidFill>
                  <a:prstClr val="black"/>
                </a:solidFill>
              </a:rPr>
              <a:t> gestiona </a:t>
            </a:r>
            <a:r>
              <a:rPr lang="es-ES" sz="1200" b="0" dirty="0" err="1">
                <a:solidFill>
                  <a:prstClr val="black"/>
                </a:solidFill>
              </a:rPr>
              <a:t>l’AE</a:t>
            </a:r>
            <a:r>
              <a:rPr lang="es-ES" sz="1200" b="0" dirty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minoria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>
                <a:solidFill>
                  <a:prstClr val="black"/>
                </a:solidFill>
              </a:rPr>
              <a:t>de </a:t>
            </a:r>
            <a:r>
              <a:rPr lang="es-ES" sz="1200" b="0" dirty="0" err="1">
                <a:solidFill>
                  <a:prstClr val="black"/>
                </a:solidFill>
              </a:rPr>
              <a:t>l’AP</a:t>
            </a:r>
            <a:endParaRPr lang="es-ES" sz="1200" b="0" dirty="0">
              <a:solidFill>
                <a:prstClr val="black"/>
              </a:solidFill>
            </a:endParaRPr>
          </a:p>
          <a:p>
            <a:r>
              <a:rPr lang="es-ES" sz="1200" b="0" dirty="0" err="1" smtClean="0">
                <a:solidFill>
                  <a:prstClr val="black"/>
                </a:solidFill>
              </a:rPr>
              <a:t>Diferents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entitats</a:t>
            </a:r>
            <a:r>
              <a:rPr lang="es-ES" sz="1200" b="0" dirty="0" smtClean="0">
                <a:solidFill>
                  <a:prstClr val="black"/>
                </a:solidFill>
              </a:rPr>
              <a:t> gestionen AE AP</a:t>
            </a:r>
          </a:p>
          <a:p>
            <a:r>
              <a:rPr lang="es-ES" sz="1200" b="0" dirty="0" smtClean="0">
                <a:solidFill>
                  <a:prstClr val="black"/>
                </a:solidFill>
              </a:rPr>
              <a:t>Total</a:t>
            </a:r>
            <a:endParaRPr lang="es-ES" sz="1200" b="0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1615" y="980728"/>
            <a:ext cx="2412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>
                <a:solidFill>
                  <a:srgbClr val="000000"/>
                </a:solidFill>
              </a:rPr>
              <a:t>Sessions clíniques conjuntes </a:t>
            </a:r>
            <a:r>
              <a:rPr lang="ca-ES" sz="1400" b="0" dirty="0">
                <a:solidFill>
                  <a:srgbClr val="000000"/>
                </a:solidFill>
              </a:rPr>
              <a:t>per a la </a:t>
            </a:r>
            <a:r>
              <a:rPr lang="ca-ES" sz="1400" dirty="0">
                <a:solidFill>
                  <a:srgbClr val="000000"/>
                </a:solidFill>
              </a:rPr>
              <a:t>discussió de casos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462295" y="980728"/>
            <a:ext cx="241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>
                <a:solidFill>
                  <a:srgbClr val="000000"/>
                </a:solidFill>
              </a:rPr>
              <a:t>Gestor/es de casos o infermer/es d’enllaç</a:t>
            </a:r>
          </a:p>
        </p:txBody>
      </p:sp>
      <p:sp>
        <p:nvSpPr>
          <p:cNvPr id="19" name="Elipse 18"/>
          <p:cNvSpPr/>
          <p:nvPr/>
        </p:nvSpPr>
        <p:spPr bwMode="auto">
          <a:xfrm>
            <a:off x="144338" y="5969289"/>
            <a:ext cx="144000" cy="144000"/>
          </a:xfrm>
          <a:prstGeom prst="ellipse">
            <a:avLst/>
          </a:prstGeom>
          <a:solidFill>
            <a:srgbClr val="C31B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43524" y="6159792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144354" y="6350296"/>
            <a:ext cx="144000" cy="144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144354" y="6531829"/>
            <a:ext cx="144000" cy="144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2" name="Conector recto 31"/>
          <p:cNvCxnSpPr/>
          <p:nvPr/>
        </p:nvCxnSpPr>
        <p:spPr bwMode="auto">
          <a:xfrm>
            <a:off x="323728" y="5085184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CuadroTexto 35"/>
          <p:cNvSpPr txBox="1"/>
          <p:nvPr/>
        </p:nvSpPr>
        <p:spPr>
          <a:xfrm>
            <a:off x="13895" y="4524783"/>
            <a:ext cx="41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>
                <a:solidFill>
                  <a:prstClr val="black"/>
                </a:solidFill>
              </a:rPr>
              <a:t>1*</a:t>
            </a:r>
            <a:endParaRPr lang="es-ES" b="0" dirty="0">
              <a:solidFill>
                <a:prstClr val="black"/>
              </a:solidFill>
            </a:endParaRPr>
          </a:p>
        </p:txBody>
      </p:sp>
      <p:sp>
        <p:nvSpPr>
          <p:cNvPr id="24" name="Rectangle 50"/>
          <p:cNvSpPr txBox="1">
            <a:spLocks noChangeArrowheads="1"/>
          </p:cNvSpPr>
          <p:nvPr/>
        </p:nvSpPr>
        <p:spPr bwMode="auto">
          <a:xfrm>
            <a:off x="611312" y="213642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"/>
            <a:r>
              <a:rPr lang="ca-ES" sz="1800" dirty="0">
                <a:solidFill>
                  <a:prstClr val="white"/>
                </a:solidFill>
              </a:rPr>
              <a:t>Coneixement dels mecanismes </a:t>
            </a:r>
            <a:r>
              <a:rPr lang="ca-ES" sz="1800" dirty="0" smtClean="0">
                <a:solidFill>
                  <a:prstClr val="white"/>
                </a:solidFill>
              </a:rPr>
              <a:t>de coordinació de la gestió clínica</a:t>
            </a:r>
            <a:endParaRPr lang="ca-ES" sz="1800" dirty="0">
              <a:solidFill>
                <a:prstClr val="white"/>
              </a:solidFill>
            </a:endParaRPr>
          </a:p>
          <a:p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427248" y="980728"/>
            <a:ext cx="2412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>
                <a:solidFill>
                  <a:prstClr val="black"/>
                </a:solidFill>
              </a:rPr>
              <a:t>Protocols, rutes </a:t>
            </a:r>
            <a:r>
              <a:rPr lang="ca-ES" sz="1400" dirty="0" smtClean="0">
                <a:solidFill>
                  <a:prstClr val="black"/>
                </a:solidFill>
              </a:rPr>
              <a:t>o </a:t>
            </a:r>
            <a:r>
              <a:rPr lang="ca-ES" sz="1400" dirty="0">
                <a:solidFill>
                  <a:prstClr val="black"/>
                </a:solidFill>
              </a:rPr>
              <a:t>guies de pràctica clínica compartides</a:t>
            </a:r>
          </a:p>
        </p:txBody>
      </p:sp>
      <p:cxnSp>
        <p:nvCxnSpPr>
          <p:cNvPr id="27" name="Conector recto 26"/>
          <p:cNvCxnSpPr/>
          <p:nvPr/>
        </p:nvCxnSpPr>
        <p:spPr bwMode="auto">
          <a:xfrm>
            <a:off x="3420072" y="5085184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ector recto 27"/>
          <p:cNvCxnSpPr/>
          <p:nvPr/>
        </p:nvCxnSpPr>
        <p:spPr bwMode="auto">
          <a:xfrm>
            <a:off x="6444208" y="5085184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Elipse 29"/>
          <p:cNvSpPr/>
          <p:nvPr/>
        </p:nvSpPr>
        <p:spPr bwMode="auto">
          <a:xfrm>
            <a:off x="1511720" y="4509120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995936" y="5013176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/>
          </p:nvPr>
        </p:nvGraphicFramePr>
        <p:xfrm>
          <a:off x="110056" y="1981339"/>
          <a:ext cx="8926439" cy="252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0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áfico 22"/>
          <p:cNvGraphicFramePr>
            <a:graphicFrameLocks/>
          </p:cNvGraphicFramePr>
          <p:nvPr>
            <p:extLst/>
          </p:nvPr>
        </p:nvGraphicFramePr>
        <p:xfrm>
          <a:off x="539553" y="4159297"/>
          <a:ext cx="7200798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/>
          </p:nvPr>
        </p:nvGraphicFramePr>
        <p:xfrm>
          <a:off x="539553" y="1836283"/>
          <a:ext cx="7992888" cy="252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287524" y="591381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dirty="0" smtClean="0">
                <a:solidFill>
                  <a:prstClr val="black"/>
                </a:solidFill>
              </a:rPr>
              <a:t>Una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</a:t>
            </a:r>
            <a:r>
              <a:rPr lang="es-ES" sz="1200" b="0" dirty="0" smtClean="0">
                <a:solidFill>
                  <a:prstClr val="black"/>
                </a:solidFill>
              </a:rPr>
              <a:t> gestiona </a:t>
            </a:r>
            <a:r>
              <a:rPr lang="es-ES" sz="1200" b="0" dirty="0" err="1" smtClean="0">
                <a:solidFill>
                  <a:prstClr val="black"/>
                </a:solidFill>
              </a:rPr>
              <a:t>l’AE</a:t>
            </a:r>
            <a:r>
              <a:rPr lang="es-ES" sz="1200" b="0" dirty="0" smtClean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majoria</a:t>
            </a:r>
            <a:r>
              <a:rPr lang="es-ES" sz="1200" b="0" dirty="0" smtClean="0">
                <a:solidFill>
                  <a:prstClr val="black"/>
                </a:solidFill>
              </a:rPr>
              <a:t> de </a:t>
            </a:r>
            <a:r>
              <a:rPr lang="es-ES" sz="1200" b="0" dirty="0" err="1" smtClean="0">
                <a:solidFill>
                  <a:prstClr val="black"/>
                </a:solidFill>
              </a:rPr>
              <a:t>l’AP</a:t>
            </a:r>
            <a:endParaRPr lang="es-ES" sz="1200" b="0" dirty="0" smtClean="0">
              <a:solidFill>
                <a:prstClr val="black"/>
              </a:solidFill>
            </a:endParaRPr>
          </a:p>
          <a:p>
            <a:r>
              <a:rPr lang="es-ES" sz="1200" b="0" dirty="0">
                <a:solidFill>
                  <a:prstClr val="black"/>
                </a:solidFill>
              </a:rPr>
              <a:t>Una </a:t>
            </a:r>
            <a:r>
              <a:rPr lang="es-ES" sz="1200" b="0" dirty="0" err="1">
                <a:solidFill>
                  <a:prstClr val="black"/>
                </a:solidFill>
              </a:rPr>
              <a:t>entitat</a:t>
            </a:r>
            <a:r>
              <a:rPr lang="es-ES" sz="1200" b="0" dirty="0">
                <a:solidFill>
                  <a:prstClr val="black"/>
                </a:solidFill>
              </a:rPr>
              <a:t> gestiona </a:t>
            </a:r>
            <a:r>
              <a:rPr lang="es-ES" sz="1200" b="0" dirty="0" err="1">
                <a:solidFill>
                  <a:prstClr val="black"/>
                </a:solidFill>
              </a:rPr>
              <a:t>l’AE</a:t>
            </a:r>
            <a:r>
              <a:rPr lang="es-ES" sz="1200" b="0" dirty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minoria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>
                <a:solidFill>
                  <a:prstClr val="black"/>
                </a:solidFill>
              </a:rPr>
              <a:t>de </a:t>
            </a:r>
            <a:r>
              <a:rPr lang="es-ES" sz="1200" b="0" dirty="0" err="1">
                <a:solidFill>
                  <a:prstClr val="black"/>
                </a:solidFill>
              </a:rPr>
              <a:t>l’AP</a:t>
            </a:r>
            <a:endParaRPr lang="es-ES" sz="1200" b="0" dirty="0">
              <a:solidFill>
                <a:prstClr val="black"/>
              </a:solidFill>
            </a:endParaRPr>
          </a:p>
          <a:p>
            <a:r>
              <a:rPr lang="es-ES" sz="1200" b="0" dirty="0" err="1" smtClean="0">
                <a:solidFill>
                  <a:prstClr val="black"/>
                </a:solidFill>
              </a:rPr>
              <a:t>Diferents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entitats</a:t>
            </a:r>
            <a:r>
              <a:rPr lang="es-ES" sz="1200" b="0" dirty="0" smtClean="0">
                <a:solidFill>
                  <a:prstClr val="black"/>
                </a:solidFill>
              </a:rPr>
              <a:t> gestionen AE AP</a:t>
            </a:r>
          </a:p>
          <a:p>
            <a:r>
              <a:rPr lang="es-ES" sz="1200" b="0" dirty="0" smtClean="0">
                <a:solidFill>
                  <a:prstClr val="black"/>
                </a:solidFill>
              </a:rPr>
              <a:t>Total</a:t>
            </a:r>
            <a:endParaRPr lang="es-ES" sz="1200" b="0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619672" y="1195179"/>
            <a:ext cx="241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ca-ES" sz="1400" dirty="0">
                <a:solidFill>
                  <a:prstClr val="black"/>
                </a:solidFill>
              </a:rPr>
              <a:t>HC compartida de Catalunya (HC3)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436097" y="1201246"/>
            <a:ext cx="2412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ca-ES" sz="1400" dirty="0">
                <a:solidFill>
                  <a:srgbClr val="000000"/>
                </a:solidFill>
              </a:rPr>
              <a:t>HC compartida del centre</a:t>
            </a:r>
            <a:endParaRPr lang="ca-ES" sz="1400" b="0" dirty="0">
              <a:solidFill>
                <a:srgbClr val="000000"/>
              </a:solidFill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144338" y="5969289"/>
            <a:ext cx="144000" cy="144000"/>
          </a:xfrm>
          <a:prstGeom prst="ellipse">
            <a:avLst/>
          </a:prstGeom>
          <a:solidFill>
            <a:srgbClr val="C31B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43524" y="6159792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144354" y="6350296"/>
            <a:ext cx="144000" cy="144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144354" y="6531829"/>
            <a:ext cx="144000" cy="144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2" name="Conector recto 31"/>
          <p:cNvCxnSpPr/>
          <p:nvPr/>
        </p:nvCxnSpPr>
        <p:spPr bwMode="auto">
          <a:xfrm>
            <a:off x="899832" y="5013176"/>
            <a:ext cx="216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CuadroTexto 35"/>
          <p:cNvSpPr txBox="1"/>
          <p:nvPr/>
        </p:nvSpPr>
        <p:spPr>
          <a:xfrm>
            <a:off x="489167" y="4849415"/>
            <a:ext cx="41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>
                <a:solidFill>
                  <a:prstClr val="black"/>
                </a:solidFill>
              </a:rPr>
              <a:t>1*</a:t>
            </a:r>
            <a:endParaRPr lang="es-ES" b="0" dirty="0">
              <a:solidFill>
                <a:prstClr val="black"/>
              </a:solidFill>
            </a:endParaRPr>
          </a:p>
        </p:txBody>
      </p:sp>
      <p:sp>
        <p:nvSpPr>
          <p:cNvPr id="37" name="Elipse 36"/>
          <p:cNvSpPr/>
          <p:nvPr/>
        </p:nvSpPr>
        <p:spPr bwMode="auto">
          <a:xfrm>
            <a:off x="1691680" y="4473176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436097" y="6043935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0" i="1" dirty="0" smtClean="0">
                <a:solidFill>
                  <a:prstClr val="black"/>
                </a:solidFill>
              </a:rPr>
              <a:t>(</a:t>
            </a:r>
            <a:r>
              <a:rPr lang="es-ES" sz="1100" b="0" i="1" dirty="0" err="1">
                <a:solidFill>
                  <a:prstClr val="black"/>
                </a:solidFill>
              </a:rPr>
              <a:t>Freqüent</a:t>
            </a:r>
            <a:r>
              <a:rPr lang="es-ES" sz="1100" b="0" i="1" dirty="0">
                <a:solidFill>
                  <a:prstClr val="black"/>
                </a:solidFill>
              </a:rPr>
              <a:t>: </a:t>
            </a:r>
            <a:r>
              <a:rPr lang="es-ES" sz="1100" b="0" i="1" dirty="0" err="1" smtClean="0">
                <a:solidFill>
                  <a:prstClr val="black"/>
                </a:solidFill>
              </a:rPr>
              <a:t>diàriament</a:t>
            </a:r>
            <a:r>
              <a:rPr lang="ca-ES" sz="1100" b="0" i="1" dirty="0" smtClean="0">
                <a:solidFill>
                  <a:prstClr val="black"/>
                </a:solidFill>
              </a:rPr>
              <a:t>)      </a:t>
            </a:r>
          </a:p>
          <a:p>
            <a:endParaRPr lang="ca-ES" sz="1100" b="0" i="1" dirty="0" smtClean="0">
              <a:solidFill>
                <a:prstClr val="black"/>
              </a:solidFill>
            </a:endParaRP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* PR ajustada per sexe, anys d'experiència com a metge,</a:t>
            </a: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 nivell assistencial i tipus d’hospital</a:t>
            </a:r>
            <a:endParaRPr lang="ca-ES" sz="1100" b="0" i="1" dirty="0">
              <a:solidFill>
                <a:prstClr val="black"/>
              </a:solidFill>
            </a:endParaRPr>
          </a:p>
        </p:txBody>
      </p:sp>
      <p:sp>
        <p:nvSpPr>
          <p:cNvPr id="17" name="Rectangle 50"/>
          <p:cNvSpPr txBox="1">
            <a:spLocks noChangeArrowheads="1"/>
          </p:cNvSpPr>
          <p:nvPr/>
        </p:nvSpPr>
        <p:spPr bwMode="auto">
          <a:xfrm>
            <a:off x="323280" y="217488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"/>
            <a:r>
              <a:rPr lang="ca-ES" sz="1800" dirty="0">
                <a:solidFill>
                  <a:prstClr val="white"/>
                </a:solidFill>
              </a:rPr>
              <a:t>Ús freqüent dels mecanismes </a:t>
            </a:r>
            <a:r>
              <a:rPr lang="ca-ES" sz="1800" dirty="0" smtClean="0">
                <a:solidFill>
                  <a:prstClr val="white"/>
                </a:solidFill>
              </a:rPr>
              <a:t>de coordinació de la informació clínica</a:t>
            </a:r>
            <a:endParaRPr lang="ca-ES" sz="1800" dirty="0">
              <a:solidFill>
                <a:prstClr val="white"/>
              </a:solidFill>
            </a:endParaRPr>
          </a:p>
          <a:p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cxnSp>
        <p:nvCxnSpPr>
          <p:cNvPr id="24" name="Conector recto 23"/>
          <p:cNvCxnSpPr/>
          <p:nvPr/>
        </p:nvCxnSpPr>
        <p:spPr bwMode="auto">
          <a:xfrm>
            <a:off x="5148064" y="5013176"/>
            <a:ext cx="216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Elipse 24"/>
          <p:cNvSpPr/>
          <p:nvPr/>
        </p:nvSpPr>
        <p:spPr bwMode="auto">
          <a:xfrm>
            <a:off x="2555776" y="4293096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25"/>
          <p:cNvGraphicFramePr>
            <a:graphicFrameLocks/>
          </p:cNvGraphicFramePr>
          <p:nvPr>
            <p:extLst/>
          </p:nvPr>
        </p:nvGraphicFramePr>
        <p:xfrm>
          <a:off x="-900608" y="4126763"/>
          <a:ext cx="9145016" cy="218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287524" y="591381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dirty="0" smtClean="0">
                <a:solidFill>
                  <a:prstClr val="black"/>
                </a:solidFill>
              </a:rPr>
              <a:t>Una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</a:t>
            </a:r>
            <a:r>
              <a:rPr lang="es-ES" sz="1200" b="0" dirty="0" smtClean="0">
                <a:solidFill>
                  <a:prstClr val="black"/>
                </a:solidFill>
              </a:rPr>
              <a:t> gestiona </a:t>
            </a:r>
            <a:r>
              <a:rPr lang="es-ES" sz="1200" b="0" dirty="0" err="1" smtClean="0">
                <a:solidFill>
                  <a:prstClr val="black"/>
                </a:solidFill>
              </a:rPr>
              <a:t>l’AE</a:t>
            </a:r>
            <a:r>
              <a:rPr lang="es-ES" sz="1200" b="0" dirty="0" smtClean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majoria</a:t>
            </a:r>
            <a:r>
              <a:rPr lang="es-ES" sz="1200" b="0" dirty="0" smtClean="0">
                <a:solidFill>
                  <a:prstClr val="black"/>
                </a:solidFill>
              </a:rPr>
              <a:t> de </a:t>
            </a:r>
            <a:r>
              <a:rPr lang="es-ES" sz="1200" b="0" dirty="0" err="1" smtClean="0">
                <a:solidFill>
                  <a:prstClr val="black"/>
                </a:solidFill>
              </a:rPr>
              <a:t>l’AP</a:t>
            </a:r>
            <a:endParaRPr lang="es-ES" sz="1200" b="0" dirty="0" smtClean="0">
              <a:solidFill>
                <a:prstClr val="black"/>
              </a:solidFill>
            </a:endParaRPr>
          </a:p>
          <a:p>
            <a:r>
              <a:rPr lang="es-ES" sz="1200" b="0" dirty="0">
                <a:solidFill>
                  <a:prstClr val="black"/>
                </a:solidFill>
              </a:rPr>
              <a:t>Una </a:t>
            </a:r>
            <a:r>
              <a:rPr lang="es-ES" sz="1200" b="0" dirty="0" err="1">
                <a:solidFill>
                  <a:prstClr val="black"/>
                </a:solidFill>
              </a:rPr>
              <a:t>entitat</a:t>
            </a:r>
            <a:r>
              <a:rPr lang="es-ES" sz="1200" b="0" dirty="0">
                <a:solidFill>
                  <a:prstClr val="black"/>
                </a:solidFill>
              </a:rPr>
              <a:t> gestiona </a:t>
            </a:r>
            <a:r>
              <a:rPr lang="es-ES" sz="1200" b="0" dirty="0" err="1">
                <a:solidFill>
                  <a:prstClr val="black"/>
                </a:solidFill>
              </a:rPr>
              <a:t>l’AE</a:t>
            </a:r>
            <a:r>
              <a:rPr lang="es-ES" sz="1200" b="0" dirty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minoria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>
                <a:solidFill>
                  <a:prstClr val="black"/>
                </a:solidFill>
              </a:rPr>
              <a:t>de </a:t>
            </a:r>
            <a:r>
              <a:rPr lang="es-ES" sz="1200" b="0" dirty="0" err="1">
                <a:solidFill>
                  <a:prstClr val="black"/>
                </a:solidFill>
              </a:rPr>
              <a:t>l’AP</a:t>
            </a:r>
            <a:endParaRPr lang="es-ES" sz="1200" b="0" dirty="0">
              <a:solidFill>
                <a:prstClr val="black"/>
              </a:solidFill>
            </a:endParaRPr>
          </a:p>
          <a:p>
            <a:r>
              <a:rPr lang="es-ES" sz="1200" b="0" dirty="0" err="1" smtClean="0">
                <a:solidFill>
                  <a:prstClr val="black"/>
                </a:solidFill>
              </a:rPr>
              <a:t>Diferents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entitats</a:t>
            </a:r>
            <a:r>
              <a:rPr lang="es-ES" sz="1200" b="0" dirty="0" smtClean="0">
                <a:solidFill>
                  <a:prstClr val="black"/>
                </a:solidFill>
              </a:rPr>
              <a:t> gestionen AE AP</a:t>
            </a:r>
          </a:p>
          <a:p>
            <a:r>
              <a:rPr lang="es-ES" sz="1200" b="0" dirty="0" smtClean="0">
                <a:solidFill>
                  <a:prstClr val="black"/>
                </a:solidFill>
              </a:rPr>
              <a:t>Total</a:t>
            </a:r>
            <a:endParaRPr lang="es-ES" sz="1200" b="0" dirty="0">
              <a:solidFill>
                <a:prstClr val="black"/>
              </a:solidFill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144338" y="5969289"/>
            <a:ext cx="144000" cy="144000"/>
          </a:xfrm>
          <a:prstGeom prst="ellipse">
            <a:avLst/>
          </a:prstGeom>
          <a:solidFill>
            <a:srgbClr val="C31B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43524" y="6159792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144354" y="6350296"/>
            <a:ext cx="144000" cy="144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144354" y="6531829"/>
            <a:ext cx="144000" cy="144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82311" y="4561383"/>
            <a:ext cx="41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>
                <a:solidFill>
                  <a:prstClr val="black"/>
                </a:solidFill>
              </a:rPr>
              <a:t>1*</a:t>
            </a:r>
            <a:endParaRPr lang="es-ES" b="0" dirty="0">
              <a:solidFill>
                <a:prstClr val="black"/>
              </a:solidFill>
            </a:endParaRPr>
          </a:p>
        </p:txBody>
      </p:sp>
      <p:sp>
        <p:nvSpPr>
          <p:cNvPr id="37" name="Elipse 36"/>
          <p:cNvSpPr/>
          <p:nvPr/>
        </p:nvSpPr>
        <p:spPr bwMode="auto">
          <a:xfrm>
            <a:off x="3995936" y="4869160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50"/>
          <p:cNvSpPr txBox="1">
            <a:spLocks noChangeArrowheads="1"/>
          </p:cNvSpPr>
          <p:nvPr/>
        </p:nvSpPr>
        <p:spPr bwMode="auto">
          <a:xfrm>
            <a:off x="323280" y="217488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"/>
            <a:r>
              <a:rPr lang="ca-ES" sz="1800" dirty="0">
                <a:solidFill>
                  <a:prstClr val="white"/>
                </a:solidFill>
              </a:rPr>
              <a:t>Ús freqüent dels mecanismes </a:t>
            </a:r>
            <a:r>
              <a:rPr lang="ca-ES" sz="1800" dirty="0" smtClean="0">
                <a:solidFill>
                  <a:prstClr val="white"/>
                </a:solidFill>
              </a:rPr>
              <a:t>de coordinació de la informació clínica</a:t>
            </a:r>
            <a:endParaRPr lang="ca-ES" sz="1800" dirty="0">
              <a:solidFill>
                <a:prstClr val="white"/>
              </a:solidFill>
            </a:endParaRPr>
          </a:p>
          <a:p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13965" y="1117249"/>
            <a:ext cx="241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 err="1">
                <a:solidFill>
                  <a:prstClr val="black"/>
                </a:solidFill>
              </a:rPr>
              <a:t>Interconsultes</a:t>
            </a:r>
            <a:r>
              <a:rPr lang="ca-ES" sz="1400" dirty="0">
                <a:solidFill>
                  <a:prstClr val="black"/>
                </a:solidFill>
              </a:rPr>
              <a:t> virtuals a través de la HC</a:t>
            </a:r>
            <a:endParaRPr lang="ca-ES" sz="300" b="0" dirty="0">
              <a:solidFill>
                <a:srgbClr val="00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138260" y="1142138"/>
            <a:ext cx="2412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ca-ES" sz="1400" dirty="0" err="1">
                <a:solidFill>
                  <a:prstClr val="black"/>
                </a:solidFill>
              </a:rPr>
              <a:t>Interconsultes</a:t>
            </a:r>
            <a:r>
              <a:rPr lang="ca-ES" sz="1400" dirty="0">
                <a:solidFill>
                  <a:prstClr val="black"/>
                </a:solidFill>
              </a:rPr>
              <a:t> per </a:t>
            </a:r>
            <a:r>
              <a:rPr lang="ca-ES" sz="1400" dirty="0" smtClean="0">
                <a:solidFill>
                  <a:prstClr val="black"/>
                </a:solidFill>
              </a:rPr>
              <a:t>telèfon</a:t>
            </a:r>
            <a:endParaRPr lang="ca-ES" sz="1400" dirty="0">
              <a:solidFill>
                <a:prstClr val="black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414336" y="1174968"/>
            <a:ext cx="2224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 err="1">
                <a:solidFill>
                  <a:prstClr val="black"/>
                </a:solidFill>
              </a:rPr>
              <a:t>Interconsultes</a:t>
            </a:r>
            <a:r>
              <a:rPr lang="ca-ES" sz="1400" dirty="0">
                <a:solidFill>
                  <a:prstClr val="black"/>
                </a:solidFill>
              </a:rPr>
              <a:t> per correu electrònic</a:t>
            </a:r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933369"/>
              </p:ext>
            </p:extLst>
          </p:nvPr>
        </p:nvGraphicFramePr>
        <p:xfrm>
          <a:off x="-282292" y="1731986"/>
          <a:ext cx="9096455" cy="259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7" name="Conector recto 26"/>
          <p:cNvCxnSpPr/>
          <p:nvPr/>
        </p:nvCxnSpPr>
        <p:spPr bwMode="auto">
          <a:xfrm>
            <a:off x="467544" y="4799259"/>
            <a:ext cx="165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ector recto 32"/>
          <p:cNvCxnSpPr/>
          <p:nvPr/>
        </p:nvCxnSpPr>
        <p:spPr bwMode="auto">
          <a:xfrm>
            <a:off x="3420056" y="4797152"/>
            <a:ext cx="165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ector recto 33"/>
          <p:cNvCxnSpPr/>
          <p:nvPr/>
        </p:nvCxnSpPr>
        <p:spPr bwMode="auto">
          <a:xfrm>
            <a:off x="6300192" y="4797152"/>
            <a:ext cx="165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CuadroTexto 34"/>
          <p:cNvSpPr txBox="1"/>
          <p:nvPr/>
        </p:nvSpPr>
        <p:spPr>
          <a:xfrm>
            <a:off x="5436097" y="6043935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0" i="1" dirty="0" smtClean="0">
                <a:solidFill>
                  <a:prstClr val="black"/>
                </a:solidFill>
              </a:rPr>
              <a:t>(</a:t>
            </a:r>
            <a:r>
              <a:rPr lang="es-ES" sz="1100" b="0" i="1" dirty="0" err="1">
                <a:solidFill>
                  <a:prstClr val="black"/>
                </a:solidFill>
              </a:rPr>
              <a:t>Freqüent</a:t>
            </a:r>
            <a:r>
              <a:rPr lang="es-ES" sz="1100" b="0" i="1" dirty="0">
                <a:solidFill>
                  <a:prstClr val="black"/>
                </a:solidFill>
              </a:rPr>
              <a:t>: </a:t>
            </a:r>
            <a:r>
              <a:rPr lang="es-ES" sz="1100" b="0" i="1" dirty="0" err="1" smtClean="0">
                <a:solidFill>
                  <a:prstClr val="black"/>
                </a:solidFill>
              </a:rPr>
              <a:t>diàriament</a:t>
            </a:r>
            <a:r>
              <a:rPr lang="es-ES" sz="1100" b="0" i="1" dirty="0" smtClean="0">
                <a:solidFill>
                  <a:prstClr val="black"/>
                </a:solidFill>
              </a:rPr>
              <a:t> i </a:t>
            </a:r>
            <a:r>
              <a:rPr lang="es-ES" sz="1100" b="0" i="1" dirty="0" err="1" smtClean="0">
                <a:solidFill>
                  <a:prstClr val="black"/>
                </a:solidFill>
              </a:rPr>
              <a:t>setmanalment</a:t>
            </a:r>
            <a:r>
              <a:rPr lang="ca-ES" sz="1100" b="0" i="1" dirty="0" smtClean="0">
                <a:solidFill>
                  <a:prstClr val="black"/>
                </a:solidFill>
              </a:rPr>
              <a:t>)      </a:t>
            </a:r>
          </a:p>
          <a:p>
            <a:endParaRPr lang="ca-ES" sz="1100" b="0" i="1" dirty="0" smtClean="0">
              <a:solidFill>
                <a:prstClr val="black"/>
              </a:solidFill>
            </a:endParaRP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* PR ajustada per sexe, anys d'experiència com a metge,</a:t>
            </a: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 nivell assistencial i tipus d’hospital</a:t>
            </a:r>
            <a:endParaRPr lang="ca-ES" sz="1100" b="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áfico 24"/>
          <p:cNvGraphicFramePr>
            <a:graphicFrameLocks/>
          </p:cNvGraphicFramePr>
          <p:nvPr>
            <p:extLst/>
          </p:nvPr>
        </p:nvGraphicFramePr>
        <p:xfrm>
          <a:off x="521036" y="4149081"/>
          <a:ext cx="8227428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287524" y="591381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dirty="0" smtClean="0">
                <a:solidFill>
                  <a:prstClr val="black"/>
                </a:solidFill>
              </a:rPr>
              <a:t>Una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</a:t>
            </a:r>
            <a:r>
              <a:rPr lang="es-ES" sz="1200" b="0" dirty="0" smtClean="0">
                <a:solidFill>
                  <a:prstClr val="black"/>
                </a:solidFill>
              </a:rPr>
              <a:t> gestiona </a:t>
            </a:r>
            <a:r>
              <a:rPr lang="es-ES" sz="1200" b="0" dirty="0" err="1" smtClean="0">
                <a:solidFill>
                  <a:prstClr val="black"/>
                </a:solidFill>
              </a:rPr>
              <a:t>l’AE</a:t>
            </a:r>
            <a:r>
              <a:rPr lang="es-ES" sz="1200" b="0" dirty="0" smtClean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majoria</a:t>
            </a:r>
            <a:r>
              <a:rPr lang="es-ES" sz="1200" b="0" dirty="0" smtClean="0">
                <a:solidFill>
                  <a:prstClr val="black"/>
                </a:solidFill>
              </a:rPr>
              <a:t> de </a:t>
            </a:r>
            <a:r>
              <a:rPr lang="es-ES" sz="1200" b="0" dirty="0" err="1" smtClean="0">
                <a:solidFill>
                  <a:prstClr val="black"/>
                </a:solidFill>
              </a:rPr>
              <a:t>l’AP</a:t>
            </a:r>
            <a:endParaRPr lang="es-ES" sz="1200" b="0" dirty="0" smtClean="0">
              <a:solidFill>
                <a:prstClr val="black"/>
              </a:solidFill>
            </a:endParaRPr>
          </a:p>
          <a:p>
            <a:r>
              <a:rPr lang="es-ES" sz="1200" b="0" dirty="0">
                <a:solidFill>
                  <a:prstClr val="black"/>
                </a:solidFill>
              </a:rPr>
              <a:t>Una </a:t>
            </a:r>
            <a:r>
              <a:rPr lang="es-ES" sz="1200" b="0" dirty="0" err="1">
                <a:solidFill>
                  <a:prstClr val="black"/>
                </a:solidFill>
              </a:rPr>
              <a:t>entitat</a:t>
            </a:r>
            <a:r>
              <a:rPr lang="es-ES" sz="1200" b="0" dirty="0">
                <a:solidFill>
                  <a:prstClr val="black"/>
                </a:solidFill>
              </a:rPr>
              <a:t> gestiona </a:t>
            </a:r>
            <a:r>
              <a:rPr lang="es-ES" sz="1200" b="0" dirty="0" err="1">
                <a:solidFill>
                  <a:prstClr val="black"/>
                </a:solidFill>
              </a:rPr>
              <a:t>l’AE</a:t>
            </a:r>
            <a:r>
              <a:rPr lang="es-ES" sz="1200" b="0" dirty="0">
                <a:solidFill>
                  <a:prstClr val="black"/>
                </a:solidFill>
              </a:rPr>
              <a:t> i la </a:t>
            </a:r>
            <a:r>
              <a:rPr lang="es-ES" sz="1200" b="0" dirty="0" err="1" smtClean="0">
                <a:solidFill>
                  <a:prstClr val="black"/>
                </a:solidFill>
              </a:rPr>
              <a:t>minoria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>
                <a:solidFill>
                  <a:prstClr val="black"/>
                </a:solidFill>
              </a:rPr>
              <a:t>de </a:t>
            </a:r>
            <a:r>
              <a:rPr lang="es-ES" sz="1200" b="0" dirty="0" err="1">
                <a:solidFill>
                  <a:prstClr val="black"/>
                </a:solidFill>
              </a:rPr>
              <a:t>l’AP</a:t>
            </a:r>
            <a:endParaRPr lang="es-ES" sz="1200" b="0" dirty="0">
              <a:solidFill>
                <a:prstClr val="black"/>
              </a:solidFill>
            </a:endParaRPr>
          </a:p>
          <a:p>
            <a:r>
              <a:rPr lang="es-ES" sz="1200" b="0" dirty="0" err="1" smtClean="0">
                <a:solidFill>
                  <a:prstClr val="black"/>
                </a:solidFill>
              </a:rPr>
              <a:t>Diferents</a:t>
            </a:r>
            <a:r>
              <a:rPr lang="es-ES" sz="1200" b="0" dirty="0" smtClean="0">
                <a:solidFill>
                  <a:prstClr val="black"/>
                </a:solidFill>
              </a:rPr>
              <a:t> </a:t>
            </a:r>
            <a:r>
              <a:rPr lang="es-ES" sz="1200" b="0" dirty="0" err="1" smtClean="0">
                <a:solidFill>
                  <a:prstClr val="black"/>
                </a:solidFill>
              </a:rPr>
              <a:t>entitats</a:t>
            </a:r>
            <a:r>
              <a:rPr lang="es-ES" sz="1200" b="0" dirty="0" smtClean="0">
                <a:solidFill>
                  <a:prstClr val="black"/>
                </a:solidFill>
              </a:rPr>
              <a:t> gestionen AE AP</a:t>
            </a:r>
          </a:p>
          <a:p>
            <a:r>
              <a:rPr lang="es-ES" sz="1200" b="0" dirty="0" smtClean="0">
                <a:solidFill>
                  <a:prstClr val="black"/>
                </a:solidFill>
              </a:rPr>
              <a:t>Total</a:t>
            </a:r>
            <a:endParaRPr lang="es-ES" sz="1200" b="0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3524" y="1067338"/>
            <a:ext cx="2412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>
                <a:solidFill>
                  <a:srgbClr val="000000"/>
                </a:solidFill>
              </a:rPr>
              <a:t>Sessions clíniques conjuntes </a:t>
            </a:r>
            <a:r>
              <a:rPr lang="ca-ES" sz="1400" b="0" dirty="0">
                <a:solidFill>
                  <a:srgbClr val="000000"/>
                </a:solidFill>
              </a:rPr>
              <a:t>per a </a:t>
            </a:r>
            <a:r>
              <a:rPr lang="ca-ES" sz="1400" dirty="0" smtClean="0">
                <a:solidFill>
                  <a:srgbClr val="000000"/>
                </a:solidFill>
              </a:rPr>
              <a:t>discussió </a:t>
            </a:r>
            <a:r>
              <a:rPr lang="ca-ES" sz="1400" dirty="0">
                <a:solidFill>
                  <a:srgbClr val="000000"/>
                </a:solidFill>
              </a:rPr>
              <a:t>de </a:t>
            </a:r>
            <a:r>
              <a:rPr lang="ca-ES" sz="1400" dirty="0" smtClean="0">
                <a:solidFill>
                  <a:srgbClr val="000000"/>
                </a:solidFill>
              </a:rPr>
              <a:t>casos </a:t>
            </a:r>
            <a:r>
              <a:rPr lang="ca-ES" sz="1400" b="0" baseline="30000" dirty="0" smtClean="0">
                <a:solidFill>
                  <a:srgbClr val="000000"/>
                </a:solidFill>
              </a:rPr>
              <a:t>a</a:t>
            </a:r>
            <a:endParaRPr lang="ca-ES" sz="1400" b="0" baseline="30000" dirty="0">
              <a:solidFill>
                <a:srgbClr val="00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592621" y="1067338"/>
            <a:ext cx="241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>
                <a:solidFill>
                  <a:srgbClr val="000000"/>
                </a:solidFill>
              </a:rPr>
              <a:t>Gestor/es de casos o infermer/es </a:t>
            </a:r>
            <a:r>
              <a:rPr lang="ca-ES" sz="1400" dirty="0" smtClean="0">
                <a:solidFill>
                  <a:srgbClr val="000000"/>
                </a:solidFill>
              </a:rPr>
              <a:t>d’enllaç </a:t>
            </a:r>
            <a:r>
              <a:rPr lang="ca-ES" sz="1400" b="0" baseline="30000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9" name="Elipse 18"/>
          <p:cNvSpPr/>
          <p:nvPr/>
        </p:nvSpPr>
        <p:spPr bwMode="auto">
          <a:xfrm>
            <a:off x="144338" y="5969289"/>
            <a:ext cx="144000" cy="144000"/>
          </a:xfrm>
          <a:prstGeom prst="ellipse">
            <a:avLst/>
          </a:prstGeom>
          <a:solidFill>
            <a:srgbClr val="C31B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43524" y="6159792"/>
            <a:ext cx="144000" cy="14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144354" y="6350296"/>
            <a:ext cx="144000" cy="144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144354" y="6531829"/>
            <a:ext cx="144000" cy="144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b="0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2" name="Conector recto 31"/>
          <p:cNvCxnSpPr/>
          <p:nvPr/>
        </p:nvCxnSpPr>
        <p:spPr bwMode="auto">
          <a:xfrm>
            <a:off x="611760" y="5013176"/>
            <a:ext cx="133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CuadroTexto 35"/>
          <p:cNvSpPr txBox="1"/>
          <p:nvPr/>
        </p:nvSpPr>
        <p:spPr>
          <a:xfrm>
            <a:off x="273143" y="4814705"/>
            <a:ext cx="41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 smtClean="0">
                <a:solidFill>
                  <a:prstClr val="black"/>
                </a:solidFill>
              </a:rPr>
              <a:t>1*</a:t>
            </a:r>
            <a:endParaRPr lang="es-ES" b="0" dirty="0">
              <a:solidFill>
                <a:prstClr val="black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388675" y="1067338"/>
            <a:ext cx="2412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ca-ES" sz="1400" dirty="0" smtClean="0">
                <a:solidFill>
                  <a:prstClr val="black"/>
                </a:solidFill>
              </a:rPr>
              <a:t>Protocols, o </a:t>
            </a:r>
            <a:r>
              <a:rPr lang="ca-ES" sz="1400" dirty="0">
                <a:solidFill>
                  <a:prstClr val="black"/>
                </a:solidFill>
              </a:rPr>
              <a:t>guies de pràctica clínica </a:t>
            </a:r>
            <a:r>
              <a:rPr lang="ca-ES" sz="1400" dirty="0" smtClean="0">
                <a:solidFill>
                  <a:prstClr val="black"/>
                </a:solidFill>
              </a:rPr>
              <a:t>compartides </a:t>
            </a:r>
            <a:r>
              <a:rPr lang="ca-ES" sz="1400" b="0" baseline="30000" dirty="0" smtClean="0">
                <a:solidFill>
                  <a:srgbClr val="000000"/>
                </a:solidFill>
              </a:rPr>
              <a:t>b</a:t>
            </a:r>
            <a:endParaRPr lang="ca-ES" sz="1400" b="0" baseline="30000" dirty="0">
              <a:solidFill>
                <a:srgbClr val="000000"/>
              </a:solidFill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7668448" y="4905224"/>
            <a:ext cx="540000" cy="540000"/>
          </a:xfrm>
          <a:prstGeom prst="ellipse">
            <a:avLst/>
          </a:prstGeom>
          <a:noFill/>
          <a:ln w="222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Rectangle 50"/>
          <p:cNvSpPr txBox="1">
            <a:spLocks noChangeArrowheads="1"/>
          </p:cNvSpPr>
          <p:nvPr/>
        </p:nvSpPr>
        <p:spPr bwMode="auto">
          <a:xfrm>
            <a:off x="215686" y="217488"/>
            <a:ext cx="8676793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"/>
            <a:r>
              <a:rPr lang="ca-ES" sz="2400" dirty="0">
                <a:solidFill>
                  <a:prstClr val="white"/>
                </a:solidFill>
              </a:rPr>
              <a:t>Ús </a:t>
            </a:r>
            <a:r>
              <a:rPr lang="ca-ES" sz="2400" dirty="0" smtClean="0">
                <a:solidFill>
                  <a:prstClr val="white"/>
                </a:solidFill>
              </a:rPr>
              <a:t>freqüent: mecanismes de coordinació de gestió clínica</a:t>
            </a:r>
            <a:endParaRPr lang="ca-ES" sz="2400" dirty="0">
              <a:solidFill>
                <a:prstClr val="white"/>
              </a:solidFill>
            </a:endParaRPr>
          </a:p>
          <a:p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796566" y="1067338"/>
            <a:ext cx="241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400" b="0" dirty="0">
                <a:solidFill>
                  <a:prstClr val="black"/>
                </a:solidFill>
              </a:rPr>
              <a:t>Els </a:t>
            </a:r>
            <a:r>
              <a:rPr lang="ca-ES" sz="1400" dirty="0">
                <a:solidFill>
                  <a:prstClr val="black"/>
                </a:solidFill>
              </a:rPr>
              <a:t>metges d’AP són avisats </a:t>
            </a:r>
            <a:r>
              <a:rPr lang="ca-ES" sz="1400" b="0" dirty="0">
                <a:solidFill>
                  <a:prstClr val="black"/>
                </a:solidFill>
              </a:rPr>
              <a:t>quan els seus pacients són donats d’</a:t>
            </a:r>
            <a:r>
              <a:rPr lang="ca-ES" sz="1400" dirty="0">
                <a:solidFill>
                  <a:prstClr val="black"/>
                </a:solidFill>
              </a:rPr>
              <a:t>alta de </a:t>
            </a:r>
            <a:r>
              <a:rPr lang="ca-ES" sz="1400" dirty="0" smtClean="0">
                <a:solidFill>
                  <a:prstClr val="black"/>
                </a:solidFill>
              </a:rPr>
              <a:t>l’hospital </a:t>
            </a:r>
            <a:r>
              <a:rPr lang="ca-ES" sz="1400" b="0" baseline="30000" dirty="0">
                <a:solidFill>
                  <a:srgbClr val="000000"/>
                </a:solidFill>
              </a:rPr>
              <a:t>c</a:t>
            </a: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333029"/>
              </p:ext>
            </p:extLst>
          </p:nvPr>
        </p:nvGraphicFramePr>
        <p:xfrm>
          <a:off x="489393" y="1806002"/>
          <a:ext cx="8748964" cy="282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6" name="Conector recto 25"/>
          <p:cNvCxnSpPr/>
          <p:nvPr/>
        </p:nvCxnSpPr>
        <p:spPr bwMode="auto">
          <a:xfrm>
            <a:off x="2807960" y="5013176"/>
            <a:ext cx="133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ector recto 32"/>
          <p:cNvCxnSpPr/>
          <p:nvPr/>
        </p:nvCxnSpPr>
        <p:spPr bwMode="auto">
          <a:xfrm>
            <a:off x="5040200" y="5013176"/>
            <a:ext cx="133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ector recto 33"/>
          <p:cNvCxnSpPr/>
          <p:nvPr/>
        </p:nvCxnSpPr>
        <p:spPr bwMode="auto">
          <a:xfrm>
            <a:off x="7272448" y="5013176"/>
            <a:ext cx="133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CuadroTexto 34"/>
          <p:cNvSpPr txBox="1"/>
          <p:nvPr/>
        </p:nvSpPr>
        <p:spPr>
          <a:xfrm>
            <a:off x="5418230" y="5869721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0" i="1" baseline="30000" dirty="0">
                <a:solidFill>
                  <a:prstClr val="black"/>
                </a:solidFill>
              </a:rPr>
              <a:t>a</a:t>
            </a:r>
            <a:r>
              <a:rPr lang="ca-ES" sz="1100" b="0" i="1" baseline="30000" dirty="0" smtClean="0">
                <a:solidFill>
                  <a:prstClr val="black"/>
                </a:solidFill>
              </a:rPr>
              <a:t> </a:t>
            </a:r>
            <a:r>
              <a:rPr lang="ca-ES" sz="1100" b="0" i="1" dirty="0" smtClean="0">
                <a:solidFill>
                  <a:prstClr val="black"/>
                </a:solidFill>
              </a:rPr>
              <a:t>(</a:t>
            </a:r>
            <a:r>
              <a:rPr lang="es-ES" sz="1100" b="0" i="1" dirty="0" err="1" smtClean="0">
                <a:solidFill>
                  <a:prstClr val="black"/>
                </a:solidFill>
              </a:rPr>
              <a:t>Freqüent</a:t>
            </a:r>
            <a:r>
              <a:rPr lang="es-ES" sz="1100" b="0" i="1" dirty="0">
                <a:solidFill>
                  <a:prstClr val="black"/>
                </a:solidFill>
              </a:rPr>
              <a:t>: </a:t>
            </a:r>
            <a:r>
              <a:rPr lang="es-ES" sz="1100" b="0" i="1" dirty="0" err="1" smtClean="0">
                <a:solidFill>
                  <a:prstClr val="black"/>
                </a:solidFill>
              </a:rPr>
              <a:t>diàriament</a:t>
            </a:r>
            <a:r>
              <a:rPr lang="es-ES" sz="1100" b="0" i="1" dirty="0" smtClean="0">
                <a:solidFill>
                  <a:prstClr val="black"/>
                </a:solidFill>
              </a:rPr>
              <a:t>, </a:t>
            </a:r>
            <a:r>
              <a:rPr lang="es-ES" sz="1100" b="0" i="1" dirty="0" err="1" smtClean="0">
                <a:solidFill>
                  <a:prstClr val="black"/>
                </a:solidFill>
              </a:rPr>
              <a:t>setmanalment</a:t>
            </a:r>
            <a:r>
              <a:rPr lang="es-ES" sz="1100" b="0" i="1" dirty="0" smtClean="0">
                <a:solidFill>
                  <a:prstClr val="black"/>
                </a:solidFill>
              </a:rPr>
              <a:t> i </a:t>
            </a:r>
            <a:r>
              <a:rPr lang="es-ES" sz="1100" b="0" i="1" dirty="0" err="1" smtClean="0">
                <a:solidFill>
                  <a:prstClr val="black"/>
                </a:solidFill>
              </a:rPr>
              <a:t>mensualment</a:t>
            </a:r>
            <a:r>
              <a:rPr lang="ca-ES" sz="1100" b="0" i="1" dirty="0" smtClean="0">
                <a:solidFill>
                  <a:prstClr val="black"/>
                </a:solidFill>
              </a:rPr>
              <a:t>)</a:t>
            </a:r>
          </a:p>
          <a:p>
            <a:r>
              <a:rPr lang="ca-ES" sz="1100" b="0" i="1" baseline="30000" dirty="0" smtClean="0">
                <a:solidFill>
                  <a:prstClr val="black"/>
                </a:solidFill>
              </a:rPr>
              <a:t>b </a:t>
            </a:r>
            <a:r>
              <a:rPr lang="ca-ES" sz="1100" b="0" i="1" dirty="0">
                <a:solidFill>
                  <a:prstClr val="black"/>
                </a:solidFill>
              </a:rPr>
              <a:t>(</a:t>
            </a:r>
            <a:r>
              <a:rPr lang="es-ES" sz="1100" b="0" i="1" dirty="0" err="1">
                <a:solidFill>
                  <a:prstClr val="black"/>
                </a:solidFill>
              </a:rPr>
              <a:t>Freqüent</a:t>
            </a:r>
            <a:r>
              <a:rPr lang="es-ES" sz="1100" b="0" i="1" dirty="0">
                <a:solidFill>
                  <a:prstClr val="black"/>
                </a:solidFill>
              </a:rPr>
              <a:t>: </a:t>
            </a:r>
            <a:r>
              <a:rPr lang="es-ES" sz="1100" b="0" i="1" dirty="0" err="1" smtClean="0">
                <a:solidFill>
                  <a:prstClr val="black"/>
                </a:solidFill>
              </a:rPr>
              <a:t>diàriament</a:t>
            </a:r>
            <a:r>
              <a:rPr lang="es-ES" sz="1100" b="0" i="1" dirty="0" smtClean="0">
                <a:solidFill>
                  <a:prstClr val="black"/>
                </a:solidFill>
              </a:rPr>
              <a:t> i </a:t>
            </a:r>
            <a:r>
              <a:rPr lang="es-ES" sz="1100" b="0" i="1" dirty="0" err="1" smtClean="0">
                <a:solidFill>
                  <a:prstClr val="black"/>
                </a:solidFill>
              </a:rPr>
              <a:t>setmanalment</a:t>
            </a:r>
            <a:r>
              <a:rPr lang="ca-ES" sz="1100" b="0" i="1" dirty="0" smtClean="0">
                <a:solidFill>
                  <a:prstClr val="black"/>
                </a:solidFill>
              </a:rPr>
              <a:t>)</a:t>
            </a:r>
          </a:p>
          <a:p>
            <a:r>
              <a:rPr lang="ca-ES" sz="1100" b="0" i="1" baseline="30000" dirty="0" smtClean="0">
                <a:solidFill>
                  <a:prstClr val="black"/>
                </a:solidFill>
              </a:rPr>
              <a:t>c</a:t>
            </a:r>
            <a:r>
              <a:rPr lang="ca-ES" sz="1100" b="0" i="1" dirty="0" smtClean="0">
                <a:solidFill>
                  <a:prstClr val="black"/>
                </a:solidFill>
              </a:rPr>
              <a:t> (Sempre/moltes vegades)</a:t>
            </a:r>
          </a:p>
          <a:p>
            <a:endParaRPr lang="ca-ES" sz="300" b="0" i="1" dirty="0" smtClean="0">
              <a:solidFill>
                <a:prstClr val="black"/>
              </a:solidFill>
            </a:endParaRP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* PR ajustada per sexe, anys d'experiència com a metge,</a:t>
            </a:r>
          </a:p>
          <a:p>
            <a:r>
              <a:rPr lang="ca-ES" sz="1100" b="0" i="1" dirty="0" smtClean="0">
                <a:solidFill>
                  <a:prstClr val="black"/>
                </a:solidFill>
              </a:rPr>
              <a:t> nivell assistencial i tipus d’hospital</a:t>
            </a:r>
            <a:endParaRPr lang="ca-ES" sz="1100" b="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talon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0184" y="978567"/>
            <a:ext cx="2403801" cy="23877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47565" y="2172455"/>
            <a:ext cx="87893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A2637"/>
              </a:buClr>
              <a:buFont typeface="Wingdings" panose="05000000000000000000" pitchFamily="2" charset="2"/>
              <a:buChar char="v"/>
            </a:pPr>
            <a:r>
              <a:rPr lang="ca-ES" dirty="0">
                <a:solidFill>
                  <a:prstClr val="black"/>
                </a:solidFill>
                <a:latin typeface="Arial"/>
              </a:rPr>
              <a:t>La coordinació entre nivells d’atenció i la </a:t>
            </a:r>
            <a:r>
              <a:rPr lang="ca-ES" dirty="0" smtClean="0">
                <a:solidFill>
                  <a:prstClr val="black"/>
                </a:solidFill>
                <a:latin typeface="Arial"/>
              </a:rPr>
              <a:t>seva                                              </a:t>
            </a:r>
            <a:r>
              <a:rPr lang="ca-ES" dirty="0">
                <a:solidFill>
                  <a:prstClr val="black"/>
                </a:solidFill>
                <a:latin typeface="Arial"/>
              </a:rPr>
              <a:t>relació amb la qualitat assistencial en diferents  </a:t>
            </a:r>
            <a:r>
              <a:rPr lang="ca-ES" dirty="0" smtClean="0">
                <a:solidFill>
                  <a:prstClr val="black"/>
                </a:solidFill>
                <a:latin typeface="Arial"/>
              </a:rPr>
              <a:t>                                          entorns </a:t>
            </a:r>
            <a:r>
              <a:rPr lang="ca-ES" dirty="0">
                <a:solidFill>
                  <a:prstClr val="black"/>
                </a:solidFill>
                <a:latin typeface="Arial"/>
              </a:rPr>
              <a:t>sanitaris del sistema de </a:t>
            </a:r>
            <a:r>
              <a:rPr lang="ca-ES" dirty="0" smtClean="0">
                <a:solidFill>
                  <a:prstClr val="black"/>
                </a:solidFill>
                <a:latin typeface="Arial"/>
              </a:rPr>
              <a:t>salut.</a:t>
            </a:r>
          </a:p>
          <a:p>
            <a:pPr>
              <a:buClr>
                <a:srgbClr val="9A2637"/>
              </a:buClr>
            </a:pPr>
            <a:r>
              <a:rPr lang="ca-ES" dirty="0">
                <a:solidFill>
                  <a:prstClr val="black"/>
                </a:solidFill>
                <a:latin typeface="Arial"/>
              </a:rPr>
              <a:t> </a:t>
            </a:r>
            <a:r>
              <a:rPr lang="ca-ES" dirty="0" smtClean="0">
                <a:solidFill>
                  <a:prstClr val="black"/>
                </a:solidFill>
                <a:latin typeface="Arial"/>
              </a:rPr>
              <a:t>   </a:t>
            </a:r>
            <a:r>
              <a:rPr lang="ca-ES" dirty="0" err="1" smtClean="0">
                <a:solidFill>
                  <a:prstClr val="black"/>
                </a:solidFill>
                <a:latin typeface="Arial"/>
              </a:rPr>
              <a:t>Coordena</a:t>
            </a:r>
            <a:r>
              <a:rPr lang="ca-ES" dirty="0" smtClean="0">
                <a:solidFill>
                  <a:prstClr val="black"/>
                </a:solidFill>
                <a:latin typeface="Arial"/>
              </a:rPr>
              <a:t>-cat </a:t>
            </a:r>
            <a:r>
              <a:rPr lang="ca-ES" dirty="0">
                <a:solidFill>
                  <a:prstClr val="black"/>
                </a:solidFill>
                <a:latin typeface="Arial"/>
              </a:rPr>
              <a:t>(2016-2018)  </a:t>
            </a:r>
          </a:p>
          <a:p>
            <a:pPr>
              <a:buClr>
                <a:srgbClr val="9A2637"/>
              </a:buClr>
            </a:pPr>
            <a:endParaRPr lang="ca-ES" b="0" dirty="0">
              <a:solidFill>
                <a:prstClr val="black"/>
              </a:solidFill>
              <a:latin typeface="Arial"/>
            </a:endParaRPr>
          </a:p>
          <a:p>
            <a:pPr marL="285750" indent="-285750">
              <a:buClr>
                <a:srgbClr val="9A2637"/>
              </a:buClr>
              <a:buFont typeface="Wingdings" panose="05000000000000000000" pitchFamily="2" charset="2"/>
              <a:buChar char="v"/>
            </a:pPr>
            <a:r>
              <a:rPr lang="ca-ES" b="0" dirty="0">
                <a:solidFill>
                  <a:prstClr val="black"/>
                </a:solidFill>
                <a:latin typeface="Arial"/>
              </a:rPr>
              <a:t>La relació entre continuïtat i coordinació entre nivells </a:t>
            </a:r>
            <a:r>
              <a:rPr lang="ca-ES" b="0" dirty="0" smtClean="0">
                <a:solidFill>
                  <a:prstClr val="black"/>
                </a:solidFill>
                <a:latin typeface="Arial"/>
              </a:rPr>
              <a:t>assistencials </a:t>
            </a:r>
            <a:r>
              <a:rPr lang="ca-ES" b="0" dirty="0">
                <a:solidFill>
                  <a:prstClr val="black"/>
                </a:solidFill>
                <a:latin typeface="Arial"/>
              </a:rPr>
              <a:t>en diferents entorns  sanitaris ( 2011-2014) </a:t>
            </a:r>
            <a:endParaRPr lang="es-ES" b="0" dirty="0">
              <a:solidFill>
                <a:prstClr val="black"/>
              </a:solidFill>
              <a:latin typeface="Arial"/>
            </a:endParaRPr>
          </a:p>
          <a:p>
            <a:pPr marL="285750" indent="-285750">
              <a:buClr>
                <a:srgbClr val="9A2637"/>
              </a:buClr>
              <a:buFont typeface="Wingdings" panose="05000000000000000000" pitchFamily="2" charset="2"/>
              <a:buChar char="v"/>
            </a:pPr>
            <a:endParaRPr lang="ca-ES" b="0" dirty="0">
              <a:solidFill>
                <a:prstClr val="black"/>
              </a:solidFill>
              <a:latin typeface="Arial"/>
            </a:endParaRPr>
          </a:p>
          <a:p>
            <a:pPr marL="285750" indent="-285750">
              <a:buClr>
                <a:srgbClr val="9A2637"/>
              </a:buClr>
              <a:buFont typeface="Wingdings" panose="05000000000000000000" pitchFamily="2" charset="2"/>
              <a:buChar char="v"/>
            </a:pPr>
            <a:r>
              <a:rPr lang="ca-ES" b="0" dirty="0">
                <a:solidFill>
                  <a:prstClr val="black"/>
                </a:solidFill>
                <a:latin typeface="Arial"/>
              </a:rPr>
              <a:t>La continuïtat assistencial  en diferents entorns sanitaris (2009-2010)</a:t>
            </a:r>
            <a:endParaRPr lang="es-ES" b="0" dirty="0">
              <a:solidFill>
                <a:prstClr val="black"/>
              </a:solidFill>
              <a:latin typeface="Arial"/>
            </a:endParaRPr>
          </a:p>
          <a:p>
            <a:pPr marL="285750" indent="-285750">
              <a:buClr>
                <a:srgbClr val="9A2637"/>
              </a:buClr>
              <a:buFont typeface="Wingdings" panose="05000000000000000000" pitchFamily="2" charset="2"/>
              <a:buChar char="v"/>
            </a:pPr>
            <a:endParaRPr lang="ca-ES" b="0" dirty="0">
              <a:solidFill>
                <a:prstClr val="black"/>
              </a:solidFill>
              <a:latin typeface="Arial"/>
            </a:endParaRPr>
          </a:p>
          <a:p>
            <a:pPr marL="285750" indent="-285750">
              <a:buClr>
                <a:srgbClr val="9A2637"/>
              </a:buClr>
              <a:buFont typeface="Wingdings" panose="05000000000000000000" pitchFamily="2" charset="2"/>
              <a:buChar char="v"/>
            </a:pPr>
            <a:r>
              <a:rPr lang="ca-ES" b="0" dirty="0">
                <a:solidFill>
                  <a:prstClr val="black"/>
                </a:solidFill>
                <a:latin typeface="Arial"/>
              </a:rPr>
              <a:t>Organitzacions  sanitàries integrades a Catalunya </a:t>
            </a:r>
            <a:r>
              <a:rPr lang="ca-ES" b="0" dirty="0" smtClean="0">
                <a:solidFill>
                  <a:prstClr val="black"/>
                </a:solidFill>
                <a:latin typeface="Arial"/>
              </a:rPr>
              <a:t>2004-2007</a:t>
            </a:r>
          </a:p>
          <a:p>
            <a:pPr marL="285750" indent="-285750">
              <a:buClr>
                <a:srgbClr val="9A2637"/>
              </a:buClr>
              <a:buFont typeface="Wingdings" panose="05000000000000000000" pitchFamily="2" charset="2"/>
              <a:buChar char="v"/>
            </a:pPr>
            <a:endParaRPr lang="ca-ES" b="0" dirty="0" smtClean="0">
              <a:solidFill>
                <a:prstClr val="black"/>
              </a:solidFill>
              <a:latin typeface="Arial"/>
            </a:endParaRPr>
          </a:p>
          <a:p>
            <a:pPr marL="285750" indent="-285750">
              <a:buClr>
                <a:srgbClr val="9A2637"/>
              </a:buClr>
              <a:buFont typeface="Wingdings" panose="05000000000000000000" pitchFamily="2" charset="2"/>
              <a:buChar char="v"/>
            </a:pPr>
            <a:r>
              <a:rPr lang="ca-ES" b="0" dirty="0" smtClean="0">
                <a:solidFill>
                  <a:prstClr val="black"/>
                </a:solidFill>
                <a:latin typeface="Arial"/>
              </a:rPr>
              <a:t>Factors </a:t>
            </a:r>
            <a:r>
              <a:rPr lang="ca-ES" b="0" dirty="0">
                <a:solidFill>
                  <a:prstClr val="black"/>
                </a:solidFill>
                <a:latin typeface="Arial"/>
              </a:rPr>
              <a:t>que obstaculitzen i afavoreixen la implantació </a:t>
            </a:r>
            <a:r>
              <a:rPr lang="ca-ES" b="0" dirty="0" smtClean="0">
                <a:solidFill>
                  <a:prstClr val="black"/>
                </a:solidFill>
                <a:latin typeface="Arial"/>
              </a:rPr>
              <a:t>d’un sistema </a:t>
            </a:r>
            <a:r>
              <a:rPr lang="ca-ES" b="0" dirty="0">
                <a:solidFill>
                  <a:prstClr val="black"/>
                </a:solidFill>
                <a:latin typeface="Arial"/>
              </a:rPr>
              <a:t>de compra en base poblacional a Catalunya </a:t>
            </a:r>
            <a:r>
              <a:rPr lang="ca-ES" b="0" dirty="0" smtClean="0">
                <a:solidFill>
                  <a:prstClr val="black"/>
                </a:solidFill>
                <a:latin typeface="Arial"/>
              </a:rPr>
              <a:t>(</a:t>
            </a:r>
            <a:r>
              <a:rPr lang="ca-ES" b="0" dirty="0">
                <a:solidFill>
                  <a:prstClr val="black"/>
                </a:solidFill>
                <a:latin typeface="Arial"/>
              </a:rPr>
              <a:t>2005-2006) </a:t>
            </a:r>
          </a:p>
          <a:p>
            <a:endParaRPr lang="es-ES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247565" y="24042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prstClr val="white"/>
                </a:solidFill>
                <a:latin typeface="Arial"/>
              </a:rPr>
              <a:t>GAIA:  </a:t>
            </a:r>
            <a:r>
              <a:rPr lang="es-ES" sz="2400" dirty="0" err="1">
                <a:solidFill>
                  <a:prstClr val="white"/>
                </a:solidFill>
                <a:latin typeface="Arial"/>
              </a:rPr>
              <a:t>Grup</a:t>
            </a:r>
            <a:r>
              <a:rPr lang="es-ES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prstClr val="white"/>
                </a:solidFill>
                <a:latin typeface="Arial"/>
              </a:rPr>
              <a:t>d’Avaluació</a:t>
            </a:r>
            <a:r>
              <a:rPr lang="es-ES" sz="2400" dirty="0">
                <a:solidFill>
                  <a:prstClr val="white"/>
                </a:solidFill>
                <a:latin typeface="Arial"/>
              </a:rPr>
              <a:t> de la </a:t>
            </a:r>
            <a:r>
              <a:rPr lang="es-ES" sz="2400" dirty="0" err="1">
                <a:solidFill>
                  <a:prstClr val="white"/>
                </a:solidFill>
                <a:latin typeface="Arial"/>
              </a:rPr>
              <a:t>integració</a:t>
            </a:r>
            <a:r>
              <a:rPr lang="es-ES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prstClr val="white"/>
                </a:solidFill>
                <a:latin typeface="Arial"/>
              </a:rPr>
              <a:t>assistèncial</a:t>
            </a:r>
            <a:endParaRPr lang="es-E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4657" y="1376010"/>
            <a:ext cx="968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2400" dirty="0" err="1">
                <a:solidFill>
                  <a:srgbClr val="9A2637"/>
                </a:solidFill>
                <a:latin typeface="Arial"/>
              </a:rPr>
              <a:t>Projectes</a:t>
            </a:r>
            <a:r>
              <a:rPr lang="es-ES" sz="2400" dirty="0">
                <a:solidFill>
                  <a:srgbClr val="9A2637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9A2637"/>
                </a:solidFill>
                <a:latin typeface="Arial"/>
              </a:rPr>
              <a:t>desenvolupats</a:t>
            </a:r>
            <a:r>
              <a:rPr lang="es-ES" sz="2400" dirty="0">
                <a:solidFill>
                  <a:srgbClr val="9A2637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srgbClr val="9A2637"/>
                </a:solidFill>
                <a:latin typeface="Arial"/>
              </a:rPr>
              <a:t>pel</a:t>
            </a:r>
            <a:r>
              <a:rPr lang="es-ES" sz="2400" dirty="0">
                <a:solidFill>
                  <a:srgbClr val="9A2637"/>
                </a:solidFill>
                <a:latin typeface="Arial"/>
              </a:rPr>
              <a:t> GAIA:</a:t>
            </a:r>
          </a:p>
        </p:txBody>
      </p:sp>
    </p:spTree>
    <p:extLst>
      <p:ext uri="{BB962C8B-B14F-4D97-AF65-F5344CB8AC3E}">
        <p14:creationId xmlns:p14="http://schemas.microsoft.com/office/powerpoint/2010/main" val="21778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 txBox="1">
            <a:spLocks noChangeArrowheads="1"/>
          </p:cNvSpPr>
          <p:nvPr/>
        </p:nvSpPr>
        <p:spPr bwMode="auto">
          <a:xfrm>
            <a:off x="215687" y="184394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ca-ES" sz="2800" kern="0" dirty="0" smtClean="0">
                <a:solidFill>
                  <a:prstClr val="white"/>
                </a:solidFill>
              </a:rPr>
              <a:t>Discussió</a:t>
            </a:r>
          </a:p>
          <a:p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15687" y="875626"/>
            <a:ext cx="856895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Poques avaluacions sobre coordinació clínica en entorns sanitaris amb diferents models de gestió</a:t>
            </a:r>
          </a:p>
          <a:p>
            <a:pPr marL="342900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endParaRPr lang="ca-ES" b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Elevada experiència de coordinació de la informació i de la gestió clínica, però s’observen </a:t>
            </a:r>
            <a:r>
              <a:rPr lang="ca-ES" dirty="0" smtClean="0">
                <a:solidFill>
                  <a:srgbClr val="94142F"/>
                </a:solidFill>
                <a:cs typeface="Arial" panose="020B0604020202020204" pitchFamily="34" charset="0"/>
              </a:rPr>
              <a:t>àrees de millora comunes </a:t>
            </a: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en tots els entorns sanitaris:</a:t>
            </a:r>
          </a:p>
          <a:p>
            <a:pPr>
              <a:buClr>
                <a:srgbClr val="94142F"/>
              </a:buClr>
            </a:pPr>
            <a:endParaRPr lang="ca-ES" b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0100" lvl="1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Transferència d’informació</a:t>
            </a:r>
          </a:p>
          <a:p>
            <a:pPr marL="800100" lvl="1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Definició conjunta del pla d’atenció</a:t>
            </a:r>
          </a:p>
          <a:p>
            <a:pPr marL="800100" lvl="1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Consulta de dubtes i retroalimentació per al seguiment del pacient</a:t>
            </a:r>
          </a:p>
          <a:p>
            <a:pPr marL="800100" lvl="1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Accessibilitat a l’AE</a:t>
            </a:r>
          </a:p>
          <a:p>
            <a:pPr lvl="1">
              <a:buClr>
                <a:srgbClr val="94142F"/>
              </a:buClr>
            </a:pPr>
            <a:endParaRPr lang="ca-ES" b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0100" lvl="1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Existència d’objectius orientats a la coordinació</a:t>
            </a:r>
          </a:p>
          <a:p>
            <a:pPr marL="800100" lvl="1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Disponibilitat de temps per coordinar-se</a:t>
            </a:r>
          </a:p>
          <a:p>
            <a:pPr marL="800100" lvl="1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Coneixement personal entre metges</a:t>
            </a:r>
          </a:p>
          <a:p>
            <a:pPr marL="800100" lvl="1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Freqüència d’ús dels mecanismes de coordinació</a:t>
            </a:r>
          </a:p>
          <a:p>
            <a:pPr lvl="1">
              <a:buClr>
                <a:srgbClr val="94142F"/>
              </a:buClr>
            </a:pPr>
            <a:endParaRPr lang="ca-ES" b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0100" lvl="1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endParaRPr lang="ca-ES" b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Clr>
                <a:srgbClr val="94142F"/>
              </a:buClr>
            </a:pPr>
            <a:endParaRPr lang="ca-ES" b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Clr>
                <a:srgbClr val="94142F"/>
              </a:buClr>
            </a:pPr>
            <a:endParaRPr lang="ca-ES" b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Clr>
                <a:srgbClr val="94142F"/>
              </a:buClr>
            </a:pPr>
            <a:endParaRPr lang="ca-ES" b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Clr>
                <a:srgbClr val="94142F"/>
              </a:buClr>
            </a:pPr>
            <a:endParaRPr lang="ca-ES" b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Clr>
                <a:srgbClr val="94142F"/>
              </a:buClr>
            </a:pPr>
            <a:endParaRPr lang="ca-ES" b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Clr>
                <a:srgbClr val="94142F"/>
              </a:buClr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ca-ES" b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a-ES" sz="1600" dirty="0" smtClean="0">
              <a:solidFill>
                <a:srgbClr val="8F1736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a-ES" sz="1600" b="0" dirty="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11831" y="5733256"/>
            <a:ext cx="5976664" cy="369332"/>
          </a:xfrm>
          <a:prstGeom prst="rect">
            <a:avLst/>
          </a:prstGeom>
          <a:noFill/>
          <a:ln>
            <a:solidFill>
              <a:srgbClr val="94142F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rgbClr val="94142F"/>
                </a:solidFill>
                <a:cs typeface="Arial" panose="020B0604020202020204" pitchFamily="34" charset="0"/>
              </a:rPr>
              <a:t>Baixa percepció de coordinació </a:t>
            </a:r>
            <a:r>
              <a:rPr lang="ca-ES" b="0" dirty="0">
                <a:solidFill>
                  <a:prstClr val="black"/>
                </a:solidFill>
                <a:cs typeface="Arial" panose="020B0604020202020204" pitchFamily="34" charset="0"/>
              </a:rPr>
              <a:t>entre nivells al </a:t>
            </a: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territori</a:t>
            </a:r>
            <a:endParaRPr lang="ca-ES" b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Flecha abajo 5"/>
          <p:cNvSpPr/>
          <p:nvPr/>
        </p:nvSpPr>
        <p:spPr bwMode="auto">
          <a:xfrm>
            <a:off x="4212402" y="5155773"/>
            <a:ext cx="431753" cy="432048"/>
          </a:xfrm>
          <a:prstGeom prst="downArrow">
            <a:avLst/>
          </a:prstGeom>
          <a:solidFill>
            <a:srgbClr val="94142F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 txBox="1">
            <a:spLocks noChangeArrowheads="1"/>
          </p:cNvSpPr>
          <p:nvPr/>
        </p:nvSpPr>
        <p:spPr bwMode="auto">
          <a:xfrm>
            <a:off x="215687" y="184394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sz="2800" kern="0" dirty="0" smtClean="0">
                <a:solidFill>
                  <a:prstClr val="white"/>
                </a:solidFill>
              </a:rPr>
              <a:t>Discussió</a:t>
            </a:r>
          </a:p>
          <a:p>
            <a:endParaRPr lang="ca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15687" y="1085439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Millors resultats de coordinació (ajustats) a les àrees de gestió integrada:</a:t>
            </a:r>
          </a:p>
          <a:p>
            <a:pPr marL="800100" lvl="1" indent="-342900">
              <a:buClr>
                <a:srgbClr val="94142F"/>
              </a:buClr>
              <a:buFont typeface="Wingdings" panose="05000000000000000000" pitchFamily="2" charset="2"/>
              <a:buChar char="Ø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ca-E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Percepció de coordinació </a:t>
            </a:r>
          </a:p>
          <a:p>
            <a:pPr marL="800100" lvl="1" indent="-342900">
              <a:buClr>
                <a:srgbClr val="94142F"/>
              </a:buClr>
              <a:buFont typeface="Wingdings" panose="05000000000000000000" pitchFamily="2" charset="2"/>
              <a:buChar char="Ø"/>
            </a:pPr>
            <a:r>
              <a:rPr lang="ca-E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 Transferència d’informació,</a:t>
            </a:r>
          </a:p>
          <a:p>
            <a:pPr lvl="1">
              <a:buClr>
                <a:srgbClr val="94142F"/>
              </a:buClr>
            </a:pPr>
            <a:r>
              <a:rPr lang="ca-E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comunicació del seguiment i accessibilitat</a:t>
            </a:r>
          </a:p>
          <a:p>
            <a:pPr lvl="1">
              <a:buClr>
                <a:srgbClr val="94142F"/>
              </a:buClr>
            </a:pPr>
            <a:endParaRPr lang="ca-ES" sz="1600" b="0" dirty="0">
              <a:solidFill>
                <a:prstClr val="black"/>
              </a:solidFill>
            </a:endParaRPr>
          </a:p>
        </p:txBody>
      </p:sp>
      <p:sp>
        <p:nvSpPr>
          <p:cNvPr id="7" name="Flecha abajo 6"/>
          <p:cNvSpPr/>
          <p:nvPr/>
        </p:nvSpPr>
        <p:spPr bwMode="auto">
          <a:xfrm rot="16200000">
            <a:off x="5005768" y="1913137"/>
            <a:ext cx="223225" cy="361797"/>
          </a:xfrm>
          <a:prstGeom prst="downArrow">
            <a:avLst>
              <a:gd name="adj1" fmla="val 50000"/>
              <a:gd name="adj2" fmla="val 32768"/>
            </a:avLst>
          </a:prstGeom>
          <a:solidFill>
            <a:srgbClr val="94142F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99500" y="1840300"/>
            <a:ext cx="325706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94142F"/>
                </a:solidFill>
                <a:cs typeface="Arial" panose="020B0604020202020204" pitchFamily="34" charset="0"/>
              </a:rPr>
              <a:t>Una entitat gestiona AE i la minoria de l’AP</a:t>
            </a:r>
            <a:endParaRPr lang="ca-ES" sz="1600" dirty="0">
              <a:solidFill>
                <a:srgbClr val="94142F"/>
              </a:solidFill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7528" y="2628201"/>
            <a:ext cx="3276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94142F"/>
              </a:buClr>
            </a:pPr>
            <a:r>
              <a:rPr lang="ca-E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Coneixement personal, HCC, </a:t>
            </a:r>
            <a:r>
              <a:rPr lang="ca-ES" sz="1600" b="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Interconsultes</a:t>
            </a:r>
            <a:endParaRPr lang="ca-ES" sz="1600" b="0" dirty="0">
              <a:solidFill>
                <a:prstClr val="black"/>
              </a:solidFill>
            </a:endParaRPr>
          </a:p>
        </p:txBody>
      </p:sp>
      <p:sp>
        <p:nvSpPr>
          <p:cNvPr id="10" name="Flecha abajo 9"/>
          <p:cNvSpPr/>
          <p:nvPr/>
        </p:nvSpPr>
        <p:spPr bwMode="auto">
          <a:xfrm rot="10800000">
            <a:off x="2127157" y="2276614"/>
            <a:ext cx="296809" cy="351587"/>
          </a:xfrm>
          <a:prstGeom prst="downArrow">
            <a:avLst>
              <a:gd name="adj1" fmla="val 50000"/>
              <a:gd name="adj2" fmla="val 32768"/>
            </a:avLst>
          </a:prstGeom>
          <a:solidFill>
            <a:srgbClr val="94142F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143803" y="3797091"/>
            <a:ext cx="4581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No s’observen diferencies significatives en l'experiència de coordinació entre àrees integrades i amb múltiples proveïdors</a:t>
            </a:r>
            <a:endParaRPr lang="ca-ES" sz="1600" b="0" dirty="0">
              <a:solidFill>
                <a:prstClr val="black"/>
              </a:solidFill>
            </a:endParaRPr>
          </a:p>
        </p:txBody>
      </p:sp>
      <p:sp>
        <p:nvSpPr>
          <p:cNvPr id="48" name="Flecha abajo 47"/>
          <p:cNvSpPr/>
          <p:nvPr/>
        </p:nvSpPr>
        <p:spPr bwMode="auto">
          <a:xfrm rot="16200000">
            <a:off x="5005768" y="3774218"/>
            <a:ext cx="223225" cy="361797"/>
          </a:xfrm>
          <a:prstGeom prst="downArrow">
            <a:avLst>
              <a:gd name="adj1" fmla="val 50000"/>
              <a:gd name="adj2" fmla="val 32768"/>
            </a:avLst>
          </a:prstGeom>
          <a:solidFill>
            <a:srgbClr val="94142F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547334" y="3497337"/>
            <a:ext cx="3504273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94142F"/>
                </a:solidFill>
                <a:cs typeface="Arial" panose="020B0604020202020204" pitchFamily="34" charset="0"/>
              </a:rPr>
              <a:t>Esforços de coordinació amb tot el territori equiparables a les àrees integrades vs. desiguals d’entitats amb minoria AP</a:t>
            </a:r>
            <a:endParaRPr lang="ca-ES" sz="1600" dirty="0">
              <a:solidFill>
                <a:srgbClr val="94142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6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47" grpId="0"/>
      <p:bldP spid="48" grpId="0" animBg="1"/>
      <p:bldP spid="49" grpId="0" animBg="1"/>
      <p:bldP spid="49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 txBox="1">
            <a:spLocks noChangeArrowheads="1"/>
          </p:cNvSpPr>
          <p:nvPr/>
        </p:nvSpPr>
        <p:spPr bwMode="auto">
          <a:xfrm>
            <a:off x="215687" y="184394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sz="2800" kern="0" dirty="0" smtClean="0">
                <a:solidFill>
                  <a:prstClr val="white"/>
                </a:solidFill>
              </a:rPr>
              <a:t>Discussió</a:t>
            </a:r>
          </a:p>
          <a:p>
            <a:endParaRPr lang="ca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15687" y="1085439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Millors resultats de coordinació (ajustats) a les àrees de gestió integrada:</a:t>
            </a:r>
          </a:p>
          <a:p>
            <a:pPr marL="800100" lvl="1" indent="-342900">
              <a:buClr>
                <a:srgbClr val="94142F"/>
              </a:buClr>
              <a:buFont typeface="Wingdings" panose="05000000000000000000" pitchFamily="2" charset="2"/>
              <a:buChar char="Ø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ca-E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Percepció de coordinació </a:t>
            </a:r>
          </a:p>
          <a:p>
            <a:pPr marL="800100" lvl="1" indent="-342900">
              <a:buClr>
                <a:srgbClr val="94142F"/>
              </a:buClr>
              <a:buFont typeface="Wingdings" panose="05000000000000000000" pitchFamily="2" charset="2"/>
              <a:buChar char="Ø"/>
            </a:pPr>
            <a:r>
              <a:rPr lang="ca-E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 Transferència d’informació,</a:t>
            </a:r>
          </a:p>
          <a:p>
            <a:pPr lvl="1">
              <a:buClr>
                <a:srgbClr val="94142F"/>
              </a:buClr>
            </a:pPr>
            <a:r>
              <a:rPr lang="ca-E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comunicació del seguiment i accessibilitat</a:t>
            </a:r>
          </a:p>
          <a:p>
            <a:pPr lvl="1">
              <a:buClr>
                <a:srgbClr val="94142F"/>
              </a:buClr>
            </a:pPr>
            <a:endParaRPr lang="ca-ES" sz="1600" b="0" dirty="0">
              <a:solidFill>
                <a:prstClr val="black"/>
              </a:solidFill>
            </a:endParaRPr>
          </a:p>
        </p:txBody>
      </p:sp>
      <p:sp>
        <p:nvSpPr>
          <p:cNvPr id="7" name="Flecha abajo 6"/>
          <p:cNvSpPr/>
          <p:nvPr/>
        </p:nvSpPr>
        <p:spPr bwMode="auto">
          <a:xfrm rot="16200000">
            <a:off x="5005768" y="1913137"/>
            <a:ext cx="223225" cy="361797"/>
          </a:xfrm>
          <a:prstGeom prst="downArrow">
            <a:avLst>
              <a:gd name="adj1" fmla="val 50000"/>
              <a:gd name="adj2" fmla="val 32768"/>
            </a:avLst>
          </a:prstGeom>
          <a:solidFill>
            <a:srgbClr val="94142F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99500" y="1840300"/>
            <a:ext cx="325706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94142F"/>
                </a:solidFill>
                <a:cs typeface="Arial" panose="020B0604020202020204" pitchFamily="34" charset="0"/>
              </a:rPr>
              <a:t>Una entitat gestiona AE i la minoria de l’AP</a:t>
            </a:r>
            <a:endParaRPr lang="ca-ES" sz="1600" dirty="0">
              <a:solidFill>
                <a:srgbClr val="94142F"/>
              </a:solidFill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7528" y="2628201"/>
            <a:ext cx="3276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94142F"/>
              </a:buClr>
            </a:pPr>
            <a:r>
              <a:rPr lang="ca-E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Coneixement personal, HCC, </a:t>
            </a:r>
            <a:r>
              <a:rPr lang="ca-ES" sz="1600" b="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Interconsultes</a:t>
            </a:r>
            <a:endParaRPr lang="ca-ES" sz="1600" b="0" dirty="0">
              <a:solidFill>
                <a:prstClr val="black"/>
              </a:solidFill>
            </a:endParaRPr>
          </a:p>
        </p:txBody>
      </p:sp>
      <p:sp>
        <p:nvSpPr>
          <p:cNvPr id="10" name="Flecha abajo 9"/>
          <p:cNvSpPr/>
          <p:nvPr/>
        </p:nvSpPr>
        <p:spPr bwMode="auto">
          <a:xfrm rot="10800000">
            <a:off x="2127157" y="2276614"/>
            <a:ext cx="296809" cy="351587"/>
          </a:xfrm>
          <a:prstGeom prst="downArrow">
            <a:avLst>
              <a:gd name="adj1" fmla="val 50000"/>
              <a:gd name="adj2" fmla="val 32768"/>
            </a:avLst>
          </a:prstGeom>
          <a:solidFill>
            <a:srgbClr val="94142F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143803" y="3797091"/>
            <a:ext cx="4581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No s’observen diferencies significatives en l'experiència de coordinació entre àrees integrades i amb múltiples proveïdors</a:t>
            </a:r>
            <a:endParaRPr lang="ca-ES" sz="1600" b="0" dirty="0">
              <a:solidFill>
                <a:prstClr val="black"/>
              </a:solidFill>
            </a:endParaRPr>
          </a:p>
        </p:txBody>
      </p:sp>
      <p:sp>
        <p:nvSpPr>
          <p:cNvPr id="48" name="Flecha abajo 47"/>
          <p:cNvSpPr/>
          <p:nvPr/>
        </p:nvSpPr>
        <p:spPr bwMode="auto">
          <a:xfrm rot="16200000">
            <a:off x="5005768" y="3774218"/>
            <a:ext cx="223225" cy="361797"/>
          </a:xfrm>
          <a:prstGeom prst="downArrow">
            <a:avLst>
              <a:gd name="adj1" fmla="val 50000"/>
              <a:gd name="adj2" fmla="val 32768"/>
            </a:avLst>
          </a:prstGeom>
          <a:solidFill>
            <a:srgbClr val="94142F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dirty="0" smtClean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372200" y="3527556"/>
            <a:ext cx="1205665" cy="1151849"/>
            <a:chOff x="5958622" y="5037804"/>
            <a:chExt cx="1205665" cy="1151849"/>
          </a:xfrm>
        </p:grpSpPr>
        <p:grpSp>
          <p:nvGrpSpPr>
            <p:cNvPr id="2" name="Grupo 1"/>
            <p:cNvGrpSpPr/>
            <p:nvPr/>
          </p:nvGrpSpPr>
          <p:grpSpPr>
            <a:xfrm>
              <a:off x="5958622" y="5037804"/>
              <a:ext cx="1205665" cy="1151849"/>
              <a:chOff x="6574470" y="3200703"/>
              <a:chExt cx="1867833" cy="1754110"/>
            </a:xfrm>
          </p:grpSpPr>
          <p:pic>
            <p:nvPicPr>
              <p:cNvPr id="51" name="Imagen 50"/>
              <p:cNvPicPr>
                <a:picLocks noChangeAspect="1"/>
              </p:cNvPicPr>
              <p:nvPr/>
            </p:nvPicPr>
            <p:blipFill rotWithShape="1">
              <a:blip r:embed="rId3"/>
              <a:srcRect t="18426" b="22166"/>
              <a:stretch/>
            </p:blipFill>
            <p:spPr>
              <a:xfrm rot="18928339">
                <a:off x="6574470" y="3200703"/>
                <a:ext cx="1867833" cy="1567279"/>
              </a:xfrm>
              <a:prstGeom prst="rect">
                <a:avLst/>
              </a:prstGeom>
            </p:spPr>
          </p:pic>
          <p:sp>
            <p:nvSpPr>
              <p:cNvPr id="52" name="Elipse 51"/>
              <p:cNvSpPr/>
              <p:nvPr/>
            </p:nvSpPr>
            <p:spPr bwMode="auto">
              <a:xfrm>
                <a:off x="6651985" y="4414813"/>
                <a:ext cx="540000" cy="540000"/>
              </a:xfrm>
              <a:prstGeom prst="ellipse">
                <a:avLst/>
              </a:prstGeom>
              <a:solidFill>
                <a:srgbClr val="C31B3F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ca-ES" dirty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3" name="Elipse 52"/>
              <p:cNvSpPr/>
              <p:nvPr/>
            </p:nvSpPr>
            <p:spPr bwMode="auto">
              <a:xfrm>
                <a:off x="7812360" y="4414813"/>
                <a:ext cx="540000" cy="540000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ca-ES" dirty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50" name="CuadroTexto 49"/>
            <p:cNvSpPr txBox="1"/>
            <p:nvPr/>
          </p:nvSpPr>
          <p:spPr>
            <a:xfrm>
              <a:off x="6220265" y="5196980"/>
              <a:ext cx="885965" cy="3385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a-ES" sz="1600" dirty="0" smtClean="0">
                  <a:solidFill>
                    <a:srgbClr val="94142F"/>
                  </a:solidFill>
                  <a:cs typeface="Arial" panose="020B0604020202020204" pitchFamily="34" charset="0"/>
                </a:rPr>
                <a:t>SNS</a:t>
              </a:r>
              <a:endParaRPr lang="ca-ES" sz="1600" dirty="0">
                <a:solidFill>
                  <a:srgbClr val="94142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9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 txBox="1">
            <a:spLocks noChangeArrowheads="1"/>
          </p:cNvSpPr>
          <p:nvPr/>
        </p:nvSpPr>
        <p:spPr bwMode="auto">
          <a:xfrm>
            <a:off x="215687" y="184394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sz="2800" kern="0" dirty="0" smtClean="0">
                <a:solidFill>
                  <a:prstClr val="white"/>
                </a:solidFill>
              </a:rPr>
              <a:t>Discussió</a:t>
            </a:r>
          </a:p>
          <a:p>
            <a:endParaRPr lang="ca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15687" y="1085439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Millors resultats de coordinació (ajustats) a les àrees de gestió integrada:</a:t>
            </a:r>
          </a:p>
          <a:p>
            <a:pPr marL="800100" lvl="1" indent="-342900">
              <a:buClr>
                <a:srgbClr val="94142F"/>
              </a:buClr>
              <a:buFont typeface="Wingdings" panose="05000000000000000000" pitchFamily="2" charset="2"/>
              <a:buChar char="Ø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ca-E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Percepció de coordinació </a:t>
            </a:r>
          </a:p>
          <a:p>
            <a:pPr marL="800100" lvl="1" indent="-342900">
              <a:buClr>
                <a:srgbClr val="94142F"/>
              </a:buClr>
              <a:buFont typeface="Wingdings" panose="05000000000000000000" pitchFamily="2" charset="2"/>
              <a:buChar char="Ø"/>
            </a:pPr>
            <a:r>
              <a:rPr lang="ca-E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 Transferència d’informació,</a:t>
            </a:r>
          </a:p>
          <a:p>
            <a:pPr lvl="1">
              <a:buClr>
                <a:srgbClr val="94142F"/>
              </a:buClr>
            </a:pPr>
            <a:r>
              <a:rPr lang="ca-E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comunicació del seguiment i accessibilitat</a:t>
            </a:r>
          </a:p>
          <a:p>
            <a:pPr lvl="1">
              <a:buClr>
                <a:srgbClr val="94142F"/>
              </a:buClr>
            </a:pPr>
            <a:endParaRPr lang="ca-ES" sz="1600" b="0" dirty="0">
              <a:solidFill>
                <a:prstClr val="black"/>
              </a:solidFill>
            </a:endParaRPr>
          </a:p>
        </p:txBody>
      </p:sp>
      <p:sp>
        <p:nvSpPr>
          <p:cNvPr id="7" name="Flecha abajo 6"/>
          <p:cNvSpPr/>
          <p:nvPr/>
        </p:nvSpPr>
        <p:spPr bwMode="auto">
          <a:xfrm rot="16200000">
            <a:off x="5005768" y="1913137"/>
            <a:ext cx="223225" cy="361797"/>
          </a:xfrm>
          <a:prstGeom prst="downArrow">
            <a:avLst>
              <a:gd name="adj1" fmla="val 50000"/>
              <a:gd name="adj2" fmla="val 32768"/>
            </a:avLst>
          </a:prstGeom>
          <a:solidFill>
            <a:srgbClr val="94142F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99500" y="1840300"/>
            <a:ext cx="325706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94142F"/>
                </a:solidFill>
                <a:cs typeface="Arial" panose="020B0604020202020204" pitchFamily="34" charset="0"/>
              </a:rPr>
              <a:t>Una entitat gestiona AE i la minoria de l’AP</a:t>
            </a:r>
            <a:endParaRPr lang="ca-ES" sz="1600" dirty="0">
              <a:solidFill>
                <a:srgbClr val="94142F"/>
              </a:solidFill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7528" y="2628201"/>
            <a:ext cx="3276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94142F"/>
              </a:buClr>
            </a:pPr>
            <a:r>
              <a:rPr lang="ca-E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Coneixement personal, HCC, </a:t>
            </a:r>
            <a:r>
              <a:rPr lang="ca-ES" sz="1600" b="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Interconsultes</a:t>
            </a:r>
            <a:endParaRPr lang="ca-ES" sz="1600" b="0" dirty="0">
              <a:solidFill>
                <a:prstClr val="black"/>
              </a:solidFill>
            </a:endParaRPr>
          </a:p>
        </p:txBody>
      </p:sp>
      <p:sp>
        <p:nvSpPr>
          <p:cNvPr id="10" name="Flecha abajo 9"/>
          <p:cNvSpPr/>
          <p:nvPr/>
        </p:nvSpPr>
        <p:spPr bwMode="auto">
          <a:xfrm rot="10800000">
            <a:off x="2127157" y="2276614"/>
            <a:ext cx="296809" cy="351587"/>
          </a:xfrm>
          <a:prstGeom prst="downArrow">
            <a:avLst>
              <a:gd name="adj1" fmla="val 50000"/>
              <a:gd name="adj2" fmla="val 32768"/>
            </a:avLst>
          </a:prstGeom>
          <a:solidFill>
            <a:srgbClr val="94142F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143803" y="3797091"/>
            <a:ext cx="4581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No s’observen diferencies significatives en l'experiència de coordinació entre àrees integrades i amb múltiples proveïdors</a:t>
            </a:r>
            <a:endParaRPr lang="ca-ES" sz="1600" b="0" dirty="0">
              <a:solidFill>
                <a:prstClr val="black"/>
              </a:solidFill>
            </a:endParaRPr>
          </a:p>
        </p:txBody>
      </p:sp>
      <p:sp>
        <p:nvSpPr>
          <p:cNvPr id="48" name="Flecha abajo 47"/>
          <p:cNvSpPr/>
          <p:nvPr/>
        </p:nvSpPr>
        <p:spPr bwMode="auto">
          <a:xfrm rot="16200000">
            <a:off x="5005768" y="3774218"/>
            <a:ext cx="223225" cy="361797"/>
          </a:xfrm>
          <a:prstGeom prst="downArrow">
            <a:avLst>
              <a:gd name="adj1" fmla="val 50000"/>
              <a:gd name="adj2" fmla="val 32768"/>
            </a:avLst>
          </a:prstGeom>
          <a:solidFill>
            <a:srgbClr val="94142F"/>
          </a:solidFill>
          <a:ln w="9525" cap="flat" cmpd="sng" algn="ctr">
            <a:solidFill>
              <a:srgbClr val="94142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541505" y="3651230"/>
            <a:ext cx="3504273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94142F"/>
                </a:solidFill>
                <a:cs typeface="Arial" panose="020B0604020202020204" pitchFamily="34" charset="0"/>
              </a:rPr>
              <a:t>Majors </a:t>
            </a:r>
            <a:r>
              <a:rPr lang="ca-ES" sz="1600" dirty="0" smtClean="0">
                <a:solidFill>
                  <a:srgbClr val="94142F"/>
                </a:solidFill>
                <a:cs typeface="Arial" panose="020B0604020202020204" pitchFamily="34" charset="0"/>
              </a:rPr>
              <a:t>diferències </a:t>
            </a:r>
            <a:r>
              <a:rPr lang="ca-ES" sz="1600" dirty="0" smtClean="0">
                <a:solidFill>
                  <a:srgbClr val="94142F"/>
                </a:solidFill>
                <a:cs typeface="Arial" panose="020B0604020202020204" pitchFamily="34" charset="0"/>
              </a:rPr>
              <a:t>a nivell individual i de servei que </a:t>
            </a:r>
            <a:r>
              <a:rPr lang="ca-ES" sz="1600" dirty="0" smtClean="0">
                <a:solidFill>
                  <a:srgbClr val="94142F"/>
                </a:solidFill>
                <a:cs typeface="Arial" panose="020B0604020202020204" pitchFamily="34" charset="0"/>
              </a:rPr>
              <a:t>tipus </a:t>
            </a:r>
            <a:r>
              <a:rPr lang="ca-ES" sz="1600" dirty="0" smtClean="0">
                <a:solidFill>
                  <a:srgbClr val="94142F"/>
                </a:solidFill>
                <a:cs typeface="Arial" panose="020B0604020202020204" pitchFamily="34" charset="0"/>
              </a:rPr>
              <a:t>de gestió</a:t>
            </a:r>
            <a:endParaRPr lang="ca-ES" sz="1600" dirty="0">
              <a:solidFill>
                <a:srgbClr val="94142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6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1520" y="548680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b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ca-ES" b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Els resultats indiquen diferències en la coordinació clínica i en l’existència de mecanismes de coordinació segons el model de gestió, apuntant a possibles desigualtats en la qualitat de l’atenció entre i </a:t>
            </a:r>
            <a:r>
              <a:rPr lang="ca-ES" b="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intra</a:t>
            </a: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 territoris</a:t>
            </a:r>
          </a:p>
          <a:p>
            <a:pPr>
              <a:buClr>
                <a:srgbClr val="94142F"/>
              </a:buClr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Es detecta la necessitat d’implementar fórmules de col·laboració que permetin fixar objectius, estratègies i mecanismes comunes </a:t>
            </a:r>
            <a:r>
              <a:rPr lang="ca-ES" b="0" dirty="0">
                <a:solidFill>
                  <a:prstClr val="black"/>
                </a:solidFill>
                <a:cs typeface="Arial" panose="020B0604020202020204" pitchFamily="34" charset="0"/>
              </a:rPr>
              <a:t>entre diferents </a:t>
            </a: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proveïdors del territori</a:t>
            </a:r>
          </a:p>
          <a:p>
            <a:pPr marL="342900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endParaRPr lang="ca-ES" b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Es detecten àrees de millora que es podrien avaluar de forma periòdica</a:t>
            </a:r>
          </a:p>
          <a:p>
            <a:pPr marL="342900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endParaRPr lang="ca-ES" b="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Falta evidència sobre la relació amb la qualitat assistencial </a:t>
            </a:r>
            <a:endParaRPr lang="ca-ES" b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Clr>
                <a:srgbClr val="94142F"/>
              </a:buClr>
            </a:pPr>
            <a:r>
              <a:rPr lang="ca-ES" b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ca-ES" b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a-ES" sz="1600" dirty="0" smtClean="0">
              <a:solidFill>
                <a:srgbClr val="8F1736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a-ES" sz="1600" b="0" dirty="0">
              <a:solidFill>
                <a:prstClr val="black"/>
              </a:solidFill>
            </a:endParaRPr>
          </a:p>
        </p:txBody>
      </p:sp>
      <p:sp>
        <p:nvSpPr>
          <p:cNvPr id="5" name="Rectangle 50"/>
          <p:cNvSpPr txBox="1">
            <a:spLocks noChangeArrowheads="1"/>
          </p:cNvSpPr>
          <p:nvPr/>
        </p:nvSpPr>
        <p:spPr bwMode="auto">
          <a:xfrm>
            <a:off x="215687" y="184394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sz="2800" kern="0" dirty="0" smtClean="0">
                <a:solidFill>
                  <a:prstClr val="white"/>
                </a:solidFill>
              </a:rPr>
              <a:t>Conclusions</a:t>
            </a:r>
          </a:p>
          <a:p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</p:spPr>
        <p:txBody>
          <a:bodyPr/>
          <a:lstStyle/>
          <a:p>
            <a:pPr algn="l"/>
            <a:r>
              <a:rPr lang="ca-ES" sz="3200" b="1" dirty="0" smtClean="0">
                <a:solidFill>
                  <a:schemeClr val="bg1"/>
                </a:solidFill>
              </a:rPr>
              <a:t>Properes passes</a:t>
            </a:r>
            <a:endParaRPr lang="ca-ES" sz="32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764704"/>
            <a:ext cx="86409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ca-ES" sz="800" b="0" dirty="0" smtClean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a-ES" sz="2000" b="0" dirty="0" smtClean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a-ES" sz="2000" dirty="0" smtClean="0">
                <a:cs typeface="Arial" panose="020B0604020202020204" pitchFamily="34" charset="0"/>
              </a:rPr>
              <a:t>Aprofundir l’anàlisi comparativa </a:t>
            </a:r>
            <a:r>
              <a:rPr lang="ca-ES" sz="2000" b="0" dirty="0" smtClean="0">
                <a:cs typeface="Arial" panose="020B0604020202020204" pitchFamily="34" charset="0"/>
              </a:rPr>
              <a:t>d’experiències, percepció de coordinació clínica, coneixement i ús de mecanismes i factors associats entre àrees d’estudi, segons:</a:t>
            </a:r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ca-ES" sz="2000" b="0" dirty="0" smtClean="0">
                <a:cs typeface="Arial" panose="020B0604020202020204" pitchFamily="34" charset="0"/>
              </a:rPr>
              <a:t>Tipus de gestió</a:t>
            </a:r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ca-ES" sz="2000" b="0" dirty="0" smtClean="0">
                <a:cs typeface="Arial" panose="020B0604020202020204" pitchFamily="34" charset="0"/>
              </a:rPr>
              <a:t>altres característiques rellevants (especialitats..)</a:t>
            </a:r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1257300" algn="l"/>
              </a:tabLst>
            </a:pPr>
            <a:endParaRPr lang="ca-ES" sz="2000" b="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ca-ES" sz="2000" dirty="0">
                <a:solidFill>
                  <a:prstClr val="black"/>
                </a:solidFill>
                <a:cs typeface="Arial" panose="020B0604020202020204" pitchFamily="34" charset="0"/>
              </a:rPr>
              <a:t>Analitzar </a:t>
            </a:r>
            <a:r>
              <a:rPr lang="ca-ES" sz="2000" b="0" dirty="0">
                <a:solidFill>
                  <a:prstClr val="black"/>
                </a:solidFill>
                <a:cs typeface="Arial" panose="020B0604020202020204" pitchFamily="34" charset="0"/>
              </a:rPr>
              <a:t>el coneixement </a:t>
            </a:r>
            <a:r>
              <a:rPr lang="ca-ES" sz="20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i característiques, dificultats en l’ús </a:t>
            </a:r>
            <a:r>
              <a:rPr lang="ca-ES" sz="2000" b="0" dirty="0">
                <a:solidFill>
                  <a:prstClr val="black"/>
                </a:solidFill>
                <a:cs typeface="Arial" panose="020B0604020202020204" pitchFamily="34" charset="0"/>
              </a:rPr>
              <a:t>dels mecanismes de </a:t>
            </a:r>
            <a:r>
              <a:rPr lang="ca-ES" sz="20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coordinació i suggeriments per a la millora de la coordinació clínica  </a:t>
            </a:r>
            <a:r>
              <a:rPr lang="ca-ES" sz="2000" b="0" dirty="0">
                <a:solidFill>
                  <a:prstClr val="black"/>
                </a:solidFill>
                <a:cs typeface="Arial" panose="020B0604020202020204" pitchFamily="34" charset="0"/>
              </a:rPr>
              <a:t>(en general i per nivells d’atenció i àrees)</a:t>
            </a:r>
            <a:endParaRPr lang="ca-ES" sz="800" b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a-ES" sz="2000" b="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a-ES" sz="2000" b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a-ES" sz="2000" dirty="0">
                <a:solidFill>
                  <a:prstClr val="black"/>
                </a:solidFill>
                <a:cs typeface="Arial" panose="020B0604020202020204" pitchFamily="34" charset="0"/>
              </a:rPr>
              <a:t>Analitzar</a:t>
            </a:r>
            <a:r>
              <a:rPr lang="ca-ES" sz="2000" b="0" dirty="0">
                <a:solidFill>
                  <a:prstClr val="black"/>
                </a:solidFill>
                <a:cs typeface="Arial" panose="020B0604020202020204" pitchFamily="34" charset="0"/>
              </a:rPr>
              <a:t> la </a:t>
            </a:r>
            <a:r>
              <a:rPr lang="ca-ES" sz="2000" dirty="0">
                <a:solidFill>
                  <a:prstClr val="black"/>
                </a:solidFill>
                <a:cs typeface="Arial" panose="020B0604020202020204" pitchFamily="34" charset="0"/>
              </a:rPr>
              <a:t>relació amb la qualitat assistencial.</a:t>
            </a:r>
          </a:p>
        </p:txBody>
      </p:sp>
    </p:spTree>
    <p:extLst>
      <p:ext uri="{BB962C8B-B14F-4D97-AF65-F5344CB8AC3E}">
        <p14:creationId xmlns:p14="http://schemas.microsoft.com/office/powerpoint/2010/main" val="12367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5687" y="888471"/>
            <a:ext cx="86767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en-US" sz="1200" b="0" dirty="0" smtClean="0"/>
              <a:t>Longest </a:t>
            </a:r>
            <a:r>
              <a:rPr lang="en-US" sz="1200" b="0" dirty="0"/>
              <a:t>BB, Young, G. Coordination and </a:t>
            </a:r>
            <a:r>
              <a:rPr lang="en-US" sz="1200" b="0" dirty="0" err="1"/>
              <a:t>coummunication</a:t>
            </a:r>
            <a:r>
              <a:rPr lang="en-US" sz="1200" b="0" dirty="0"/>
              <a:t>. In: Delmar, editor. Health Care Management. New York2000. p. 210-43</a:t>
            </a:r>
            <a:r>
              <a:rPr lang="en-US" sz="1200" b="0" dirty="0" smtClean="0"/>
              <a:t>.</a:t>
            </a:r>
          </a:p>
          <a:p>
            <a:pPr marL="171450" indent="-171450" algn="just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en-US" sz="1200" b="0" dirty="0" err="1" smtClean="0"/>
              <a:t>Aller</a:t>
            </a:r>
            <a:r>
              <a:rPr lang="en-US" sz="1200" b="0" dirty="0" smtClean="0"/>
              <a:t> </a:t>
            </a:r>
            <a:r>
              <a:rPr lang="en-US" sz="1200" b="0" dirty="0"/>
              <a:t>MB, Vargas I, </a:t>
            </a:r>
            <a:r>
              <a:rPr lang="en-US" sz="1200" b="0" dirty="0" err="1"/>
              <a:t>Coderch</a:t>
            </a:r>
            <a:r>
              <a:rPr lang="en-US" sz="1200" b="0" dirty="0"/>
              <a:t> J, </a:t>
            </a:r>
            <a:r>
              <a:rPr lang="en-US" sz="1200" b="0" dirty="0" err="1"/>
              <a:t>Calero</a:t>
            </a:r>
            <a:r>
              <a:rPr lang="en-US" sz="1200" b="0" dirty="0"/>
              <a:t> S, Cots F, Abizanda M, et al. Development and testing of indicators to measure coordination of clinical information and management across levels of care. BMC Health </a:t>
            </a:r>
            <a:r>
              <a:rPr lang="en-US" sz="1200" b="0" dirty="0" err="1"/>
              <a:t>Serv</a:t>
            </a:r>
            <a:r>
              <a:rPr lang="en-US" sz="1200" b="0" dirty="0"/>
              <a:t> Res. 2015;15:323</a:t>
            </a:r>
            <a:r>
              <a:rPr lang="en-US" sz="1200" b="0" dirty="0" smtClean="0"/>
              <a:t>.</a:t>
            </a:r>
            <a:endParaRPr lang="es-ES" sz="1200" b="0" dirty="0" smtClean="0"/>
          </a:p>
          <a:p>
            <a:pPr marL="171450" indent="-171450" algn="just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es-ES" sz="1200" b="0" dirty="0" err="1"/>
              <a:t>Shortell</a:t>
            </a:r>
            <a:r>
              <a:rPr lang="es-ES" sz="1200" b="0" dirty="0"/>
              <a:t> SM, </a:t>
            </a:r>
            <a:r>
              <a:rPr lang="es-ES" sz="1200" b="0" dirty="0" err="1"/>
              <a:t>Gillies</a:t>
            </a:r>
            <a:r>
              <a:rPr lang="es-ES" sz="1200" b="0" dirty="0"/>
              <a:t>, RR, Anderson DA  et al. </a:t>
            </a:r>
            <a:r>
              <a:rPr lang="es-ES" sz="1200" b="0" dirty="0" err="1"/>
              <a:t>Remaking</a:t>
            </a:r>
            <a:r>
              <a:rPr lang="es-ES" sz="1200" b="0" dirty="0"/>
              <a:t> </a:t>
            </a:r>
            <a:r>
              <a:rPr lang="es-ES" sz="1200" b="0" dirty="0" err="1"/>
              <a:t>health</a:t>
            </a:r>
            <a:r>
              <a:rPr lang="es-ES" sz="1200" b="0" dirty="0"/>
              <a:t> </a:t>
            </a:r>
            <a:r>
              <a:rPr lang="es-ES" sz="1200" b="0" dirty="0" err="1"/>
              <a:t>care</a:t>
            </a:r>
            <a:r>
              <a:rPr lang="es-ES" sz="1200" b="0" dirty="0"/>
              <a:t> in </a:t>
            </a:r>
            <a:r>
              <a:rPr lang="es-ES" sz="1200" b="0" dirty="0" err="1"/>
              <a:t>America</a:t>
            </a:r>
            <a:r>
              <a:rPr lang="es-ES" sz="1200" b="0" dirty="0"/>
              <a:t>. </a:t>
            </a:r>
            <a:r>
              <a:rPr lang="es-ES" sz="1200" b="0" dirty="0" err="1"/>
              <a:t>Hosp</a:t>
            </a:r>
            <a:r>
              <a:rPr lang="es-ES" sz="1200" b="0" dirty="0"/>
              <a:t> </a:t>
            </a:r>
            <a:r>
              <a:rPr lang="es-ES" sz="1200" b="0" dirty="0" err="1"/>
              <a:t>Health</a:t>
            </a:r>
            <a:r>
              <a:rPr lang="es-ES" sz="1200" b="0" dirty="0"/>
              <a:t> </a:t>
            </a:r>
            <a:r>
              <a:rPr lang="es-ES" sz="1200" b="0" dirty="0" err="1"/>
              <a:t>Netw</a:t>
            </a:r>
            <a:r>
              <a:rPr lang="es-ES" sz="1200" b="0" dirty="0"/>
              <a:t>. 1996. p. 70:43-4. 46, </a:t>
            </a:r>
            <a:r>
              <a:rPr lang="es-ES" sz="1200" b="0" dirty="0" smtClean="0"/>
              <a:t>48</a:t>
            </a:r>
          </a:p>
          <a:p>
            <a:pPr marL="171450" indent="-171450" algn="just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es-ES" sz="1200" b="0" dirty="0" smtClean="0"/>
              <a:t>Baxter </a:t>
            </a:r>
            <a:r>
              <a:rPr lang="es-ES" sz="1200" b="0" dirty="0"/>
              <a:t>S, Johnson M, </a:t>
            </a:r>
            <a:r>
              <a:rPr lang="es-ES" sz="1200" b="0" dirty="0" err="1"/>
              <a:t>Chambers</a:t>
            </a:r>
            <a:r>
              <a:rPr lang="es-ES" sz="1200" b="0" dirty="0"/>
              <a:t> D, Sutton A, </a:t>
            </a:r>
            <a:r>
              <a:rPr lang="es-ES" sz="1200" b="0" dirty="0" err="1"/>
              <a:t>Goyder</a:t>
            </a:r>
            <a:r>
              <a:rPr lang="es-ES" sz="1200" b="0" dirty="0"/>
              <a:t> E, </a:t>
            </a:r>
            <a:r>
              <a:rPr lang="es-ES" sz="1200" b="0" dirty="0" err="1"/>
              <a:t>Booth</a:t>
            </a:r>
            <a:r>
              <a:rPr lang="es-ES" sz="1200" b="0" dirty="0"/>
              <a:t> A. </a:t>
            </a:r>
            <a:r>
              <a:rPr lang="es-ES" sz="1200" b="0" dirty="0" err="1"/>
              <a:t>Understanding</a:t>
            </a:r>
            <a:r>
              <a:rPr lang="es-ES" sz="1200" b="0" dirty="0"/>
              <a:t> new </a:t>
            </a:r>
            <a:r>
              <a:rPr lang="es-ES" sz="1200" b="0" dirty="0" err="1"/>
              <a:t>models</a:t>
            </a:r>
            <a:r>
              <a:rPr lang="es-ES" sz="1200" b="0" dirty="0"/>
              <a:t> of </a:t>
            </a:r>
            <a:r>
              <a:rPr lang="es-ES" sz="1200" b="0" dirty="0" err="1"/>
              <a:t>integrated</a:t>
            </a:r>
            <a:r>
              <a:rPr lang="es-ES" sz="1200" b="0" dirty="0"/>
              <a:t> </a:t>
            </a:r>
            <a:r>
              <a:rPr lang="es-ES" sz="1200" b="0" dirty="0" err="1"/>
              <a:t>care</a:t>
            </a:r>
            <a:r>
              <a:rPr lang="es-ES" sz="1200" b="0" dirty="0"/>
              <a:t> in </a:t>
            </a:r>
            <a:r>
              <a:rPr lang="es-ES" sz="1200" b="0" dirty="0" err="1"/>
              <a:t>developed</a:t>
            </a:r>
            <a:r>
              <a:rPr lang="es-ES" sz="1200" b="0" dirty="0"/>
              <a:t> </a:t>
            </a:r>
            <a:r>
              <a:rPr lang="es-ES" sz="1200" b="0" dirty="0" err="1"/>
              <a:t>countries</a:t>
            </a:r>
            <a:r>
              <a:rPr lang="es-ES" sz="1200" b="0" dirty="0"/>
              <a:t>: a </a:t>
            </a:r>
            <a:r>
              <a:rPr lang="es-ES" sz="1200" b="0" dirty="0" err="1"/>
              <a:t>systematic</a:t>
            </a:r>
            <a:r>
              <a:rPr lang="es-ES" sz="1200" b="0" dirty="0"/>
              <a:t> </a:t>
            </a:r>
            <a:r>
              <a:rPr lang="es-ES" sz="1200" b="0" dirty="0" err="1"/>
              <a:t>review</a:t>
            </a:r>
            <a:r>
              <a:rPr lang="es-ES" sz="1200" b="0" dirty="0"/>
              <a:t>. </a:t>
            </a:r>
            <a:r>
              <a:rPr lang="es-ES" sz="1200" b="0" dirty="0" err="1"/>
              <a:t>Heal</a:t>
            </a:r>
            <a:r>
              <a:rPr lang="es-ES" sz="1200" b="0" dirty="0"/>
              <a:t> </a:t>
            </a:r>
            <a:r>
              <a:rPr lang="es-ES" sz="1200" b="0" dirty="0" err="1"/>
              <a:t>Serv</a:t>
            </a:r>
            <a:r>
              <a:rPr lang="es-ES" sz="1200" b="0" dirty="0"/>
              <a:t> </a:t>
            </a:r>
            <a:r>
              <a:rPr lang="es-ES" sz="1200" b="0" dirty="0" err="1"/>
              <a:t>Deliv</a:t>
            </a:r>
            <a:r>
              <a:rPr lang="es-ES" sz="1200" b="0" dirty="0"/>
              <a:t> </a:t>
            </a:r>
            <a:r>
              <a:rPr lang="es-ES" sz="1200" b="0" dirty="0" smtClean="0"/>
              <a:t>Res</a:t>
            </a:r>
            <a:endParaRPr lang="es-ES" sz="1200" b="0" dirty="0"/>
          </a:p>
          <a:p>
            <a:pPr marL="171450" indent="-171450" algn="just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es-ES" sz="1200" b="0" dirty="0" smtClean="0"/>
              <a:t>Breton </a:t>
            </a:r>
            <a:r>
              <a:rPr lang="es-ES" sz="1200" b="0" dirty="0"/>
              <a:t>M, </a:t>
            </a:r>
            <a:r>
              <a:rPr lang="es-ES" sz="1200" b="0" dirty="0" err="1"/>
              <a:t>Pineault</a:t>
            </a:r>
            <a:r>
              <a:rPr lang="es-ES" sz="1200" b="0" dirty="0"/>
              <a:t> R, </a:t>
            </a:r>
            <a:r>
              <a:rPr lang="es-ES" sz="1200" b="0" dirty="0" err="1"/>
              <a:t>Levesque</a:t>
            </a:r>
            <a:r>
              <a:rPr lang="es-ES" sz="1200" b="0" dirty="0"/>
              <a:t> J, </a:t>
            </a:r>
            <a:r>
              <a:rPr lang="es-ES" sz="1200" b="0" dirty="0" err="1"/>
              <a:t>Roberge</a:t>
            </a:r>
            <a:r>
              <a:rPr lang="es-ES" sz="1200" b="0" dirty="0"/>
              <a:t> D, </a:t>
            </a:r>
            <a:r>
              <a:rPr lang="es-ES" sz="1200" b="0" dirty="0" err="1"/>
              <a:t>Borgès</a:t>
            </a:r>
            <a:r>
              <a:rPr lang="es-ES" sz="1200" b="0" dirty="0"/>
              <a:t> R, Silva D, et al. </a:t>
            </a:r>
            <a:r>
              <a:rPr lang="es-ES" sz="1200" b="0" dirty="0" err="1"/>
              <a:t>Reforming</a:t>
            </a:r>
            <a:r>
              <a:rPr lang="es-ES" sz="1200" b="0" dirty="0"/>
              <a:t> </a:t>
            </a:r>
            <a:r>
              <a:rPr lang="es-ES" sz="1200" b="0" dirty="0" err="1"/>
              <a:t>healthcare</a:t>
            </a:r>
            <a:r>
              <a:rPr lang="es-ES" sz="1200" b="0" dirty="0"/>
              <a:t> </a:t>
            </a:r>
            <a:r>
              <a:rPr lang="es-ES" sz="1200" b="0" dirty="0" err="1"/>
              <a:t>systems</a:t>
            </a:r>
            <a:r>
              <a:rPr lang="es-ES" sz="1200" b="0" dirty="0"/>
              <a:t> </a:t>
            </a:r>
            <a:r>
              <a:rPr lang="es-ES" sz="1200" b="0" dirty="0" err="1"/>
              <a:t>on</a:t>
            </a:r>
            <a:r>
              <a:rPr lang="es-ES" sz="1200" b="0" dirty="0"/>
              <a:t> a </a:t>
            </a:r>
            <a:r>
              <a:rPr lang="es-ES" sz="1200" b="0" dirty="0" err="1"/>
              <a:t>locally</a:t>
            </a:r>
            <a:r>
              <a:rPr lang="es-ES" sz="1200" b="0" dirty="0"/>
              <a:t> </a:t>
            </a:r>
            <a:r>
              <a:rPr lang="es-ES" sz="1200" b="0" dirty="0" err="1"/>
              <a:t>integrated</a:t>
            </a:r>
            <a:r>
              <a:rPr lang="es-ES" sz="1200" b="0" dirty="0"/>
              <a:t> </a:t>
            </a:r>
            <a:r>
              <a:rPr lang="es-ES" sz="1200" b="0" dirty="0" err="1"/>
              <a:t>basis</a:t>
            </a:r>
            <a:r>
              <a:rPr lang="es-ES" sz="1200" b="0" dirty="0"/>
              <a:t> : </a:t>
            </a:r>
            <a:r>
              <a:rPr lang="es-ES" sz="1200" b="0" dirty="0" err="1"/>
              <a:t>is</a:t>
            </a:r>
            <a:r>
              <a:rPr lang="es-ES" sz="1200" b="0" dirty="0"/>
              <a:t> </a:t>
            </a:r>
            <a:r>
              <a:rPr lang="es-ES" sz="1200" b="0" dirty="0" err="1"/>
              <a:t>there</a:t>
            </a:r>
            <a:r>
              <a:rPr lang="es-ES" sz="1200" b="0" dirty="0"/>
              <a:t> a </a:t>
            </a:r>
            <a:r>
              <a:rPr lang="es-ES" sz="1200" b="0" dirty="0" err="1"/>
              <a:t>potential</a:t>
            </a:r>
            <a:r>
              <a:rPr lang="es-ES" sz="1200" b="0" dirty="0"/>
              <a:t> </a:t>
            </a:r>
            <a:r>
              <a:rPr lang="es-ES" sz="1200" b="0" dirty="0" err="1"/>
              <a:t>for</a:t>
            </a:r>
            <a:r>
              <a:rPr lang="es-ES" sz="1200" b="0" dirty="0"/>
              <a:t> </a:t>
            </a:r>
            <a:r>
              <a:rPr lang="es-ES" sz="1200" b="0" dirty="0" err="1"/>
              <a:t>increasing</a:t>
            </a:r>
            <a:r>
              <a:rPr lang="es-ES" sz="1200" b="0" dirty="0"/>
              <a:t> </a:t>
            </a:r>
            <a:r>
              <a:rPr lang="es-ES" sz="1200" b="0" dirty="0" err="1"/>
              <a:t>collaborations</a:t>
            </a:r>
            <a:r>
              <a:rPr lang="es-ES" sz="1200" b="0" dirty="0"/>
              <a:t> in </a:t>
            </a:r>
            <a:r>
              <a:rPr lang="es-ES" sz="1200" b="0" dirty="0" err="1"/>
              <a:t>primary</a:t>
            </a:r>
            <a:r>
              <a:rPr lang="es-ES" sz="1200" b="0" dirty="0"/>
              <a:t> </a:t>
            </a:r>
            <a:r>
              <a:rPr lang="es-ES" sz="1200" b="0" dirty="0" err="1"/>
              <a:t>healthcare</a:t>
            </a:r>
            <a:r>
              <a:rPr lang="es-ES" sz="1200" b="0" dirty="0"/>
              <a:t> ? BMC </a:t>
            </a:r>
            <a:r>
              <a:rPr lang="es-ES" sz="1200" b="0" dirty="0" err="1"/>
              <a:t>Health</a:t>
            </a:r>
            <a:r>
              <a:rPr lang="es-ES" sz="1200" b="0" dirty="0"/>
              <a:t> </a:t>
            </a:r>
            <a:r>
              <a:rPr lang="es-ES" sz="1200" b="0" dirty="0" err="1"/>
              <a:t>Serv</a:t>
            </a:r>
            <a:r>
              <a:rPr lang="es-ES" sz="1200" b="0" dirty="0"/>
              <a:t> Res. 2013;13(262). </a:t>
            </a:r>
            <a:endParaRPr lang="es-ES" sz="1200" b="0" dirty="0" smtClean="0"/>
          </a:p>
          <a:p>
            <a:pPr marL="171450" indent="-171450" algn="just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es-ES" sz="1200" b="0" dirty="0"/>
              <a:t>Bayona X, Romano J, Peris A. Modelos de gestión según el proveedor y sus efectos en la dinámica de los equipos de atención primaria en Cataluña. </a:t>
            </a:r>
            <a:r>
              <a:rPr lang="es-ES" sz="1200" b="0" dirty="0" err="1"/>
              <a:t>Rev</a:t>
            </a:r>
            <a:r>
              <a:rPr lang="es-ES" sz="1200" b="0" dirty="0"/>
              <a:t> </a:t>
            </a:r>
            <a:r>
              <a:rPr lang="es-ES" sz="1200" b="0" dirty="0" err="1"/>
              <a:t>Esp</a:t>
            </a:r>
            <a:r>
              <a:rPr lang="es-ES" sz="1200" b="0" dirty="0"/>
              <a:t> Salud Pública. 2019;93:1–16. </a:t>
            </a:r>
          </a:p>
          <a:p>
            <a:pPr marL="171450" indent="-171450" algn="just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es-ES" sz="1200" b="0" dirty="0" err="1" smtClean="0"/>
              <a:t>Marimon-Suñol</a:t>
            </a:r>
            <a:r>
              <a:rPr lang="es-ES" sz="1200" b="0" dirty="0" smtClean="0"/>
              <a:t> </a:t>
            </a:r>
            <a:r>
              <a:rPr lang="es-ES" sz="1200" b="0" dirty="0"/>
              <a:t>S, Rovira-</a:t>
            </a:r>
            <a:r>
              <a:rPr lang="es-ES" sz="1200" b="0" dirty="0" err="1"/>
              <a:t>Barberà</a:t>
            </a:r>
            <a:r>
              <a:rPr lang="es-ES" sz="1200" b="0" dirty="0"/>
              <a:t> M, Acedo-Anta M, </a:t>
            </a:r>
            <a:r>
              <a:rPr lang="es-ES" sz="1200" b="0" dirty="0" err="1"/>
              <a:t>Nozal-Baldajos</a:t>
            </a:r>
            <a:r>
              <a:rPr lang="es-ES" sz="1200" b="0" dirty="0"/>
              <a:t> MA, </a:t>
            </a:r>
            <a:r>
              <a:rPr lang="es-ES" sz="1200" b="0" dirty="0" err="1"/>
              <a:t>Guanyabens</a:t>
            </a:r>
            <a:r>
              <a:rPr lang="es-ES" sz="1200" b="0" dirty="0"/>
              <a:t>-Calvet J. Historia Clínica Compartida en Cataluña. </a:t>
            </a:r>
            <a:r>
              <a:rPr lang="es-ES" sz="1200" b="0" dirty="0" err="1"/>
              <a:t>Med</a:t>
            </a:r>
            <a:r>
              <a:rPr lang="es-ES" sz="1200" b="0" dirty="0"/>
              <a:t> </a:t>
            </a:r>
            <a:r>
              <a:rPr lang="es-ES" sz="1200" b="0" dirty="0" err="1"/>
              <a:t>Clin</a:t>
            </a:r>
            <a:r>
              <a:rPr lang="es-ES" sz="1200" b="0" dirty="0"/>
              <a:t> (</a:t>
            </a:r>
            <a:r>
              <a:rPr lang="es-ES" sz="1200" b="0" dirty="0" err="1"/>
              <a:t>Barc</a:t>
            </a:r>
            <a:r>
              <a:rPr lang="es-ES" sz="1200" b="0" dirty="0"/>
              <a:t>). 2010;134(</a:t>
            </a:r>
            <a:r>
              <a:rPr lang="es-ES" sz="1200" b="0" dirty="0" err="1"/>
              <a:t>Supl</a:t>
            </a:r>
            <a:r>
              <a:rPr lang="es-ES" sz="1200" b="0" dirty="0"/>
              <a:t> 1):45–8. </a:t>
            </a:r>
          </a:p>
          <a:p>
            <a:pPr marL="171450" indent="-171450" algn="just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es-ES" sz="1200" b="0" dirty="0" err="1" smtClean="0"/>
              <a:t>Kneck</a:t>
            </a:r>
            <a:r>
              <a:rPr lang="es-ES" sz="1200" b="0" dirty="0" smtClean="0"/>
              <a:t> </a:t>
            </a:r>
            <a:r>
              <a:rPr lang="es-ES" sz="1200" b="0" dirty="0"/>
              <a:t>Å, </a:t>
            </a:r>
            <a:r>
              <a:rPr lang="es-ES" sz="1200" b="0" dirty="0" err="1"/>
              <a:t>Flink</a:t>
            </a:r>
            <a:r>
              <a:rPr lang="es-ES" sz="1200" b="0" dirty="0"/>
              <a:t> M, </a:t>
            </a:r>
            <a:r>
              <a:rPr lang="es-ES" sz="1200" b="0" dirty="0" err="1"/>
              <a:t>Frykholm</a:t>
            </a:r>
            <a:r>
              <a:rPr lang="es-ES" sz="1200" b="0" dirty="0"/>
              <a:t> O, </a:t>
            </a:r>
            <a:r>
              <a:rPr lang="es-ES" sz="1200" b="0" dirty="0" err="1"/>
              <a:t>Kirsebom</a:t>
            </a:r>
            <a:r>
              <a:rPr lang="es-ES" sz="1200" b="0" dirty="0"/>
              <a:t> M, </a:t>
            </a:r>
            <a:r>
              <a:rPr lang="es-ES" sz="1200" b="0" dirty="0" err="1"/>
              <a:t>Ekstedt</a:t>
            </a:r>
            <a:r>
              <a:rPr lang="es-ES" sz="1200" b="0" dirty="0"/>
              <a:t> M. </a:t>
            </a:r>
            <a:r>
              <a:rPr lang="es-ES" sz="1200" b="0" dirty="0" err="1"/>
              <a:t>The</a:t>
            </a:r>
            <a:r>
              <a:rPr lang="es-ES" sz="1200" b="0" dirty="0"/>
              <a:t> </a:t>
            </a:r>
            <a:r>
              <a:rPr lang="es-ES" sz="1200" b="0" dirty="0" err="1"/>
              <a:t>Information</a:t>
            </a:r>
            <a:r>
              <a:rPr lang="es-ES" sz="1200" b="0" dirty="0"/>
              <a:t> </a:t>
            </a:r>
            <a:r>
              <a:rPr lang="es-ES" sz="1200" b="0" dirty="0" err="1"/>
              <a:t>Flow</a:t>
            </a:r>
            <a:r>
              <a:rPr lang="es-ES" sz="1200" b="0" dirty="0"/>
              <a:t> in a </a:t>
            </a:r>
            <a:r>
              <a:rPr lang="es-ES" sz="1200" b="0" dirty="0" err="1"/>
              <a:t>Healthcare</a:t>
            </a:r>
            <a:r>
              <a:rPr lang="es-ES" sz="1200" b="0" dirty="0"/>
              <a:t> </a:t>
            </a:r>
            <a:r>
              <a:rPr lang="es-ES" sz="1200" b="0" dirty="0" err="1"/>
              <a:t>Organisation</a:t>
            </a:r>
            <a:r>
              <a:rPr lang="es-ES" sz="1200" b="0" dirty="0"/>
              <a:t> </a:t>
            </a:r>
            <a:r>
              <a:rPr lang="es-ES" sz="1200" b="0" dirty="0" err="1"/>
              <a:t>with</a:t>
            </a:r>
            <a:r>
              <a:rPr lang="es-ES" sz="1200" b="0" dirty="0"/>
              <a:t> </a:t>
            </a:r>
            <a:r>
              <a:rPr lang="es-ES" sz="1200" b="0" dirty="0" err="1"/>
              <a:t>Integrated</a:t>
            </a:r>
            <a:r>
              <a:rPr lang="es-ES" sz="1200" b="0" dirty="0"/>
              <a:t> </a:t>
            </a:r>
            <a:r>
              <a:rPr lang="es-ES" sz="1200" b="0" dirty="0" err="1"/>
              <a:t>Units</a:t>
            </a:r>
            <a:r>
              <a:rPr lang="es-ES" sz="1200" b="0" dirty="0"/>
              <a:t>. </a:t>
            </a:r>
            <a:r>
              <a:rPr lang="es-ES" sz="1200" b="0" dirty="0" err="1"/>
              <a:t>Int</a:t>
            </a:r>
            <a:r>
              <a:rPr lang="es-ES" sz="1200" b="0" dirty="0"/>
              <a:t> J </a:t>
            </a:r>
            <a:r>
              <a:rPr lang="es-ES" sz="1200" b="0" dirty="0" err="1"/>
              <a:t>Integr</a:t>
            </a:r>
            <a:r>
              <a:rPr lang="es-ES" sz="1200" b="0" dirty="0"/>
              <a:t> </a:t>
            </a:r>
            <a:r>
              <a:rPr lang="es-ES" sz="1200" b="0" dirty="0" err="1"/>
              <a:t>Care</a:t>
            </a:r>
            <a:r>
              <a:rPr lang="es-ES" sz="1200" b="0" dirty="0"/>
              <a:t>. 2019;19(3):1–10. </a:t>
            </a:r>
          </a:p>
          <a:p>
            <a:pPr marL="171450" indent="-171450" algn="just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es-ES" sz="1200" b="0" dirty="0" smtClean="0"/>
              <a:t>Mitchell </a:t>
            </a:r>
            <a:r>
              <a:rPr lang="es-ES" sz="1200" b="0" dirty="0"/>
              <a:t>GK, </a:t>
            </a:r>
            <a:r>
              <a:rPr lang="es-ES" sz="1200" b="0" dirty="0" err="1"/>
              <a:t>Burridge</a:t>
            </a:r>
            <a:r>
              <a:rPr lang="es-ES" sz="1200" b="0" dirty="0"/>
              <a:t> L, Zhang J, Donald M, Scott IA, </a:t>
            </a:r>
            <a:r>
              <a:rPr lang="es-ES" sz="1200" b="0" dirty="0" err="1"/>
              <a:t>Dart</a:t>
            </a:r>
            <a:r>
              <a:rPr lang="es-ES" sz="1200" b="0" dirty="0"/>
              <a:t> J, et al. </a:t>
            </a:r>
            <a:r>
              <a:rPr lang="es-ES" sz="1200" b="0" dirty="0" err="1"/>
              <a:t>Systematic</a:t>
            </a:r>
            <a:r>
              <a:rPr lang="es-ES" sz="1200" b="0" dirty="0"/>
              <a:t> </a:t>
            </a:r>
            <a:r>
              <a:rPr lang="es-ES" sz="1200" b="0" dirty="0" err="1"/>
              <a:t>review</a:t>
            </a:r>
            <a:r>
              <a:rPr lang="es-ES" sz="1200" b="0" dirty="0"/>
              <a:t> of </a:t>
            </a:r>
            <a:r>
              <a:rPr lang="es-ES" sz="1200" b="0" dirty="0" err="1"/>
              <a:t>integrated</a:t>
            </a:r>
            <a:r>
              <a:rPr lang="es-ES" sz="1200" b="0" dirty="0"/>
              <a:t> </a:t>
            </a:r>
            <a:r>
              <a:rPr lang="es-ES" sz="1200" b="0" dirty="0" err="1"/>
              <a:t>models</a:t>
            </a:r>
            <a:r>
              <a:rPr lang="es-ES" sz="1200" b="0" dirty="0"/>
              <a:t> of </a:t>
            </a:r>
            <a:r>
              <a:rPr lang="es-ES" sz="1200" b="0" dirty="0" err="1"/>
              <a:t>health</a:t>
            </a:r>
            <a:r>
              <a:rPr lang="es-ES" sz="1200" b="0" dirty="0"/>
              <a:t> </a:t>
            </a:r>
            <a:r>
              <a:rPr lang="es-ES" sz="1200" b="0" dirty="0" err="1"/>
              <a:t>care</a:t>
            </a:r>
            <a:r>
              <a:rPr lang="es-ES" sz="1200" b="0" dirty="0"/>
              <a:t> </a:t>
            </a:r>
            <a:r>
              <a:rPr lang="es-ES" sz="1200" b="0" dirty="0" err="1"/>
              <a:t>delivered</a:t>
            </a:r>
            <a:r>
              <a:rPr lang="es-ES" sz="1200" b="0" dirty="0"/>
              <a:t> at </a:t>
            </a:r>
            <a:r>
              <a:rPr lang="es-ES" sz="1200" b="0" dirty="0" err="1"/>
              <a:t>the</a:t>
            </a:r>
            <a:r>
              <a:rPr lang="es-ES" sz="1200" b="0" dirty="0"/>
              <a:t> </a:t>
            </a:r>
            <a:r>
              <a:rPr lang="es-ES" sz="1200" b="0" dirty="0" err="1"/>
              <a:t>primary</a:t>
            </a:r>
            <a:r>
              <a:rPr lang="es-ES" sz="1200" b="0" dirty="0"/>
              <a:t>–</a:t>
            </a:r>
            <a:r>
              <a:rPr lang="es-ES" sz="1200" b="0" dirty="0" err="1"/>
              <a:t>secondary</a:t>
            </a:r>
            <a:r>
              <a:rPr lang="es-ES" sz="1200" b="0" dirty="0"/>
              <a:t> interface: </a:t>
            </a:r>
            <a:r>
              <a:rPr lang="es-ES" sz="1200" b="0" dirty="0" err="1"/>
              <a:t>how</a:t>
            </a:r>
            <a:r>
              <a:rPr lang="es-ES" sz="1200" b="0" dirty="0"/>
              <a:t> </a:t>
            </a:r>
            <a:r>
              <a:rPr lang="es-ES" sz="1200" b="0" dirty="0" err="1"/>
              <a:t>effective</a:t>
            </a:r>
            <a:r>
              <a:rPr lang="es-ES" sz="1200" b="0" dirty="0"/>
              <a:t> </a:t>
            </a:r>
            <a:r>
              <a:rPr lang="es-ES" sz="1200" b="0" dirty="0" err="1"/>
              <a:t>is</a:t>
            </a:r>
            <a:r>
              <a:rPr lang="es-ES" sz="1200" b="0" dirty="0"/>
              <a:t> </a:t>
            </a:r>
            <a:r>
              <a:rPr lang="es-ES" sz="1200" b="0" dirty="0" err="1"/>
              <a:t>it</a:t>
            </a:r>
            <a:r>
              <a:rPr lang="es-ES" sz="1200" b="0" dirty="0"/>
              <a:t> and </a:t>
            </a:r>
            <a:r>
              <a:rPr lang="es-ES" sz="1200" b="0" dirty="0" err="1"/>
              <a:t>what</a:t>
            </a:r>
            <a:r>
              <a:rPr lang="es-ES" sz="1200" b="0" dirty="0"/>
              <a:t> determines </a:t>
            </a:r>
            <a:r>
              <a:rPr lang="es-ES" sz="1200" b="0" dirty="0" err="1"/>
              <a:t>effectiveness</a:t>
            </a:r>
            <a:r>
              <a:rPr lang="es-ES" sz="1200" b="0" dirty="0"/>
              <a:t>? </a:t>
            </a:r>
            <a:r>
              <a:rPr lang="es-ES" sz="1200" b="0" dirty="0" err="1"/>
              <a:t>Aust</a:t>
            </a:r>
            <a:r>
              <a:rPr lang="es-ES" sz="1200" b="0" dirty="0"/>
              <a:t> J Prim </a:t>
            </a:r>
            <a:r>
              <a:rPr lang="es-ES" sz="1200" b="0" dirty="0" err="1"/>
              <a:t>Health</a:t>
            </a:r>
            <a:r>
              <a:rPr lang="es-ES" sz="1200" b="0" dirty="0"/>
              <a:t>. 2015;21(4):391</a:t>
            </a:r>
            <a:r>
              <a:rPr lang="es-ES" sz="1200" b="0" dirty="0" smtClean="0"/>
              <a:t>.</a:t>
            </a:r>
          </a:p>
          <a:p>
            <a:pPr marL="171450" indent="-171450" algn="just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es-ES" sz="1200" b="0" dirty="0" err="1"/>
              <a:t>Prætorius</a:t>
            </a:r>
            <a:r>
              <a:rPr lang="es-ES" sz="1200" b="0" dirty="0"/>
              <a:t> T, Becker MC. </a:t>
            </a:r>
            <a:r>
              <a:rPr lang="es-ES" sz="1200" b="0" dirty="0" err="1"/>
              <a:t>How</a:t>
            </a:r>
            <a:r>
              <a:rPr lang="es-ES" sz="1200" b="0" dirty="0"/>
              <a:t> to </a:t>
            </a:r>
            <a:r>
              <a:rPr lang="es-ES" sz="1200" b="0" dirty="0" err="1"/>
              <a:t>achieve</a:t>
            </a:r>
            <a:r>
              <a:rPr lang="es-ES" sz="1200" b="0" dirty="0"/>
              <a:t> </a:t>
            </a:r>
            <a:r>
              <a:rPr lang="es-ES" sz="1200" b="0" dirty="0" err="1"/>
              <a:t>care</a:t>
            </a:r>
            <a:r>
              <a:rPr lang="es-ES" sz="1200" b="0" dirty="0"/>
              <a:t> </a:t>
            </a:r>
            <a:r>
              <a:rPr lang="es-ES" sz="1200" b="0" dirty="0" err="1"/>
              <a:t>coordination</a:t>
            </a:r>
            <a:r>
              <a:rPr lang="es-ES" sz="1200" b="0" dirty="0"/>
              <a:t> </a:t>
            </a:r>
            <a:r>
              <a:rPr lang="es-ES" sz="1200" b="0" dirty="0" err="1"/>
              <a:t>inside</a:t>
            </a:r>
            <a:r>
              <a:rPr lang="es-ES" sz="1200" b="0" dirty="0"/>
              <a:t> </a:t>
            </a:r>
            <a:r>
              <a:rPr lang="es-ES" sz="1200" b="0" dirty="0" err="1"/>
              <a:t>health</a:t>
            </a:r>
            <a:r>
              <a:rPr lang="es-ES" sz="1200" b="0" dirty="0"/>
              <a:t> </a:t>
            </a:r>
            <a:r>
              <a:rPr lang="es-ES" sz="1200" b="0" dirty="0" err="1"/>
              <a:t>care</a:t>
            </a:r>
            <a:r>
              <a:rPr lang="es-ES" sz="1200" b="0" dirty="0"/>
              <a:t> </a:t>
            </a:r>
            <a:r>
              <a:rPr lang="es-ES" sz="1200" b="0" dirty="0" err="1"/>
              <a:t>organizations</a:t>
            </a:r>
            <a:r>
              <a:rPr lang="es-ES" sz="1200" b="0" dirty="0"/>
              <a:t>: </a:t>
            </a:r>
            <a:r>
              <a:rPr lang="es-ES" sz="1200" b="0" dirty="0" err="1"/>
              <a:t>Insights</a:t>
            </a:r>
            <a:r>
              <a:rPr lang="es-ES" sz="1200" b="0" dirty="0"/>
              <a:t> </a:t>
            </a:r>
            <a:r>
              <a:rPr lang="es-ES" sz="1200" b="0" dirty="0" err="1"/>
              <a:t>from</a:t>
            </a:r>
            <a:r>
              <a:rPr lang="es-ES" sz="1200" b="0" dirty="0"/>
              <a:t> </a:t>
            </a:r>
            <a:r>
              <a:rPr lang="es-ES" sz="1200" b="0" dirty="0" err="1"/>
              <a:t>organization</a:t>
            </a:r>
            <a:r>
              <a:rPr lang="es-ES" sz="1200" b="0" dirty="0"/>
              <a:t> </a:t>
            </a:r>
            <a:r>
              <a:rPr lang="es-ES" sz="1200" b="0" dirty="0" err="1"/>
              <a:t>theory</a:t>
            </a:r>
            <a:r>
              <a:rPr lang="es-ES" sz="1200" b="0" dirty="0"/>
              <a:t> </a:t>
            </a:r>
            <a:r>
              <a:rPr lang="es-ES" sz="1200" b="0" dirty="0" err="1"/>
              <a:t>on</a:t>
            </a:r>
            <a:r>
              <a:rPr lang="es-ES" sz="1200" b="0" dirty="0"/>
              <a:t> </a:t>
            </a:r>
            <a:r>
              <a:rPr lang="es-ES" sz="1200" b="0" dirty="0" err="1"/>
              <a:t>coordination</a:t>
            </a:r>
            <a:r>
              <a:rPr lang="es-ES" sz="1200" b="0" dirty="0"/>
              <a:t> in </a:t>
            </a:r>
            <a:r>
              <a:rPr lang="es-ES" sz="1200" b="0" dirty="0" err="1"/>
              <a:t>theory</a:t>
            </a:r>
            <a:r>
              <a:rPr lang="es-ES" sz="1200" b="0" dirty="0"/>
              <a:t> and in </a:t>
            </a:r>
            <a:r>
              <a:rPr lang="es-ES" sz="1200" b="0" dirty="0" err="1"/>
              <a:t>action</a:t>
            </a:r>
            <a:r>
              <a:rPr lang="es-ES" sz="1200" b="0" dirty="0"/>
              <a:t>. </a:t>
            </a:r>
            <a:r>
              <a:rPr lang="es-ES" sz="1200" b="0" dirty="0" err="1"/>
              <a:t>Int</a:t>
            </a:r>
            <a:r>
              <a:rPr lang="es-ES" sz="1200" b="0" dirty="0"/>
              <a:t> J </a:t>
            </a:r>
            <a:r>
              <a:rPr lang="es-ES" sz="1200" b="0" dirty="0" err="1"/>
              <a:t>Care</a:t>
            </a:r>
            <a:r>
              <a:rPr lang="es-ES" sz="1200" b="0" dirty="0"/>
              <a:t> Coord. 2015;18(4):85–92. </a:t>
            </a:r>
            <a:endParaRPr lang="es-ES" sz="1200" b="0" dirty="0" smtClean="0"/>
          </a:p>
          <a:p>
            <a:pPr marL="171450" indent="-171450" algn="just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es-ES" sz="1200" b="0" dirty="0" smtClean="0"/>
              <a:t>Vázquez </a:t>
            </a:r>
            <a:r>
              <a:rPr lang="es-ES" sz="1200" b="0" dirty="0"/>
              <a:t>M-L, Vargas I. </a:t>
            </a:r>
            <a:r>
              <a:rPr lang="es-ES" sz="1200" b="0" dirty="0" smtClean="0"/>
              <a:t>Organizaciones </a:t>
            </a:r>
            <a:r>
              <a:rPr lang="es-ES" sz="1200" b="0" dirty="0"/>
              <a:t>sanitarias integradas: Un estudio de casos. 1a </a:t>
            </a:r>
            <a:r>
              <a:rPr lang="es-ES" sz="1200" b="0" dirty="0" err="1"/>
              <a:t>Edcición</a:t>
            </a:r>
            <a:r>
              <a:rPr lang="es-ES" sz="1200" b="0" dirty="0"/>
              <a:t>. Barcelona: </a:t>
            </a:r>
            <a:r>
              <a:rPr lang="es-ES" sz="1200" b="0" dirty="0" err="1"/>
              <a:t>Consorci</a:t>
            </a:r>
            <a:r>
              <a:rPr lang="es-ES" sz="1200" b="0" dirty="0"/>
              <a:t> </a:t>
            </a:r>
            <a:r>
              <a:rPr lang="es-ES" sz="1200" b="0" dirty="0" err="1"/>
              <a:t>Hospitalari</a:t>
            </a:r>
            <a:r>
              <a:rPr lang="es-ES" sz="1200" b="0" dirty="0"/>
              <a:t> de Catalunya. 2007</a:t>
            </a:r>
            <a:r>
              <a:rPr lang="es-ES" sz="1200" b="0" dirty="0" smtClean="0"/>
              <a:t>. 260 p.</a:t>
            </a:r>
            <a:endParaRPr lang="es-ES" sz="1200" b="0" dirty="0"/>
          </a:p>
          <a:p>
            <a:pPr marL="171450" indent="-171450" algn="just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es-ES" sz="1200" b="0" dirty="0"/>
              <a:t>Henao D, Vázquez ML, Vargas I. Factores que influyen en la coordinación entre niveles asistenciales según la opinión de directivos y profesionales sanitarios. </a:t>
            </a:r>
            <a:r>
              <a:rPr lang="es-ES" sz="1200" b="0" dirty="0" err="1"/>
              <a:t>Gac</a:t>
            </a:r>
            <a:r>
              <a:rPr lang="es-ES" sz="1200" b="0" dirty="0"/>
              <a:t> </a:t>
            </a:r>
            <a:r>
              <a:rPr lang="es-ES" sz="1200" b="0" dirty="0" err="1"/>
              <a:t>Sanit</a:t>
            </a:r>
            <a:r>
              <a:rPr lang="es-ES" sz="1200" b="0" dirty="0"/>
              <a:t>. 2009;23(4):280–6. </a:t>
            </a:r>
          </a:p>
          <a:p>
            <a:pPr marL="171450" indent="-171450" algn="just">
              <a:buClr>
                <a:srgbClr val="94142F"/>
              </a:buClr>
              <a:buFont typeface="Arial" panose="020B0604020202020204" pitchFamily="34" charset="0"/>
              <a:buChar char="•"/>
            </a:pPr>
            <a:r>
              <a:rPr lang="es-ES" sz="1200" b="0" dirty="0"/>
              <a:t>Esteve-Matalí L, Vargas I, Sánchez E, </a:t>
            </a:r>
            <a:r>
              <a:rPr lang="es-ES" sz="1200" b="0" dirty="0" err="1"/>
              <a:t>Ramon</a:t>
            </a:r>
            <a:r>
              <a:rPr lang="es-ES" sz="1200" b="0" dirty="0"/>
              <a:t> I, </a:t>
            </a:r>
            <a:r>
              <a:rPr lang="es-ES" sz="1200" b="0" dirty="0" err="1"/>
              <a:t>Plaja</a:t>
            </a:r>
            <a:r>
              <a:rPr lang="es-ES" sz="1200" b="0" dirty="0"/>
              <a:t> P, Vázquez ML. </a:t>
            </a:r>
            <a:r>
              <a:rPr lang="en-US" sz="1200" b="0" dirty="0"/>
              <a:t>Differences in clinical coordination across healthcare levels experienced by primary and secondary care doctors of the Catalan National Health System and associated factors. BMC Health Services Research. 2019, under review</a:t>
            </a:r>
            <a:r>
              <a:rPr lang="en-US" sz="1200" b="0" dirty="0" smtClean="0"/>
              <a:t>.</a:t>
            </a:r>
            <a:endParaRPr lang="ca-ES" sz="1600" b="0" dirty="0">
              <a:solidFill>
                <a:prstClr val="black"/>
              </a:solidFill>
            </a:endParaRPr>
          </a:p>
        </p:txBody>
      </p:sp>
      <p:sp>
        <p:nvSpPr>
          <p:cNvPr id="5" name="Rectangle 50"/>
          <p:cNvSpPr txBox="1">
            <a:spLocks noChangeArrowheads="1"/>
          </p:cNvSpPr>
          <p:nvPr/>
        </p:nvSpPr>
        <p:spPr bwMode="auto">
          <a:xfrm>
            <a:off x="215687" y="184394"/>
            <a:ext cx="8425184" cy="6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sz="2800" kern="0" dirty="0" smtClean="0">
                <a:solidFill>
                  <a:prstClr val="white"/>
                </a:solidFill>
              </a:rPr>
              <a:t>Referències</a:t>
            </a:r>
          </a:p>
          <a:p>
            <a:endParaRPr lang="es-ES" altLang="ca-ES" sz="18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3"/>
          <p:cNvSpPr txBox="1">
            <a:spLocks/>
          </p:cNvSpPr>
          <p:nvPr/>
        </p:nvSpPr>
        <p:spPr bwMode="auto">
          <a:xfrm>
            <a:off x="964354" y="1650938"/>
            <a:ext cx="7112249" cy="35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3926" indent="-323926" algn="l" defTabSz="1295705" rtl="0" eaLnBrk="1" latinLnBrk="0" hangingPunct="1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779" indent="-323926" algn="l" defTabSz="1295705" rtl="0" eaLnBrk="1" latinLnBrk="0" hangingPunct="1">
              <a:lnSpc>
                <a:spcPct val="90000"/>
              </a:lnSpc>
              <a:spcBef>
                <a:spcPts val="709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9631" indent="-323926" algn="l" defTabSz="1295705" rtl="0" eaLnBrk="1" latinLnBrk="0" hangingPunct="1">
              <a:lnSpc>
                <a:spcPct val="90000"/>
              </a:lnSpc>
              <a:spcBef>
                <a:spcPts val="709"/>
              </a:spcBef>
              <a:buFont typeface="Arial" panose="020B0604020202020204" pitchFamily="34" charset="0"/>
              <a:buChar char="•"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483" indent="-323926" algn="l" defTabSz="1295705" rtl="0" eaLnBrk="1" latinLnBrk="0" hangingPunct="1">
              <a:lnSpc>
                <a:spcPct val="90000"/>
              </a:lnSpc>
              <a:spcBef>
                <a:spcPts val="709"/>
              </a:spcBef>
              <a:buFont typeface="Arial" panose="020B0604020202020204" pitchFamily="34" charset="0"/>
              <a:buChar char="•"/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15336" indent="-323926" algn="l" defTabSz="1295705" rtl="0" eaLnBrk="1" latinLnBrk="0" hangingPunct="1">
              <a:lnSpc>
                <a:spcPct val="90000"/>
              </a:lnSpc>
              <a:spcBef>
                <a:spcPts val="709"/>
              </a:spcBef>
              <a:buFont typeface="Arial" panose="020B0604020202020204" pitchFamily="34" charset="0"/>
              <a:buChar char="•"/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188" indent="-323926" algn="l" defTabSz="1295705" rtl="0" eaLnBrk="1" latinLnBrk="0" hangingPunct="1">
              <a:lnSpc>
                <a:spcPct val="90000"/>
              </a:lnSpc>
              <a:spcBef>
                <a:spcPts val="709"/>
              </a:spcBef>
              <a:buFont typeface="Arial" panose="020B0604020202020204" pitchFamily="34" charset="0"/>
              <a:buChar char="•"/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11041" indent="-323926" algn="l" defTabSz="1295705" rtl="0" eaLnBrk="1" latinLnBrk="0" hangingPunct="1">
              <a:lnSpc>
                <a:spcPct val="90000"/>
              </a:lnSpc>
              <a:spcBef>
                <a:spcPts val="709"/>
              </a:spcBef>
              <a:buFont typeface="Arial" panose="020B0604020202020204" pitchFamily="34" charset="0"/>
              <a:buChar char="•"/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58893" indent="-323926" algn="l" defTabSz="1295705" rtl="0" eaLnBrk="1" latinLnBrk="0" hangingPunct="1">
              <a:lnSpc>
                <a:spcPct val="90000"/>
              </a:lnSpc>
              <a:spcBef>
                <a:spcPts val="709"/>
              </a:spcBef>
              <a:buFont typeface="Arial" panose="020B0604020202020204" pitchFamily="34" charset="0"/>
              <a:buChar char="•"/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6745" indent="-323926" algn="l" defTabSz="1295705" rtl="0" eaLnBrk="1" latinLnBrk="0" hangingPunct="1">
              <a:lnSpc>
                <a:spcPct val="90000"/>
              </a:lnSpc>
              <a:spcBef>
                <a:spcPts val="709"/>
              </a:spcBef>
              <a:buFont typeface="Arial" panose="020B0604020202020204" pitchFamily="34" charset="0"/>
              <a:buChar char="•"/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ca-ES" altLang="ca-ES" sz="2799" b="0" dirty="0">
                <a:solidFill>
                  <a:prstClr val="white"/>
                </a:solidFill>
              </a:rPr>
              <a:t>MOLTES GRÀCIES PER L’ATENCIÓ</a:t>
            </a:r>
          </a:p>
        </p:txBody>
      </p:sp>
    </p:spTree>
    <p:extLst>
      <p:ext uri="{BB962C8B-B14F-4D97-AF65-F5344CB8AC3E}">
        <p14:creationId xmlns:p14="http://schemas.microsoft.com/office/powerpoint/2010/main" val="34693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pic>
        <p:nvPicPr>
          <p:cNvPr id="34820" name="Picture 7" descr="ppt-cs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9" r="15241" b="934"/>
          <a:stretch/>
        </p:blipFill>
        <p:spPr bwMode="auto">
          <a:xfrm>
            <a:off x="0" y="-9358"/>
            <a:ext cx="9205929" cy="686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304136" y="378573"/>
            <a:ext cx="8839864" cy="59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2800" dirty="0" err="1" smtClean="0">
                <a:solidFill>
                  <a:schemeClr val="bg1"/>
                </a:solidFill>
                <a:ea typeface="ＭＳ Ｐゴシック" charset="-128"/>
              </a:rPr>
              <a:t>Participants</a:t>
            </a:r>
            <a:r>
              <a:rPr lang="es-ES" sz="2800" dirty="0" smtClean="0">
                <a:solidFill>
                  <a:schemeClr val="bg1"/>
                </a:solidFill>
                <a:ea typeface="ＭＳ Ｐゴシック" charset="-128"/>
              </a:rPr>
              <a:t> en </a:t>
            </a:r>
            <a:r>
              <a:rPr lang="es-ES" sz="2800" dirty="0" err="1" smtClean="0">
                <a:solidFill>
                  <a:schemeClr val="bg1"/>
                </a:solidFill>
                <a:ea typeface="ＭＳ Ｐゴシック" charset="-128"/>
              </a:rPr>
              <a:t>l’enquesta</a:t>
            </a:r>
            <a:r>
              <a:rPr lang="es-ES" sz="2800" dirty="0" smtClean="0">
                <a:solidFill>
                  <a:schemeClr val="bg1"/>
                </a:solidFill>
                <a:ea typeface="ＭＳ Ｐゴシック" charset="-128"/>
              </a:rPr>
              <a:t>:</a:t>
            </a:r>
          </a:p>
          <a:p>
            <a:pPr algn="ctr" fontAlgn="base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endParaRPr lang="es-ES" sz="2000" b="0" dirty="0" smtClean="0">
              <a:solidFill>
                <a:prstClr val="white"/>
              </a:solidFill>
              <a:ea typeface="ＭＳ Ｐゴシック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>
                <a:solidFill>
                  <a:prstClr val="white"/>
                </a:solidFill>
              </a:rPr>
              <a:t>Institut </a:t>
            </a:r>
            <a:r>
              <a:rPr lang="es-ES" altLang="ca-ES" sz="1600" dirty="0" err="1">
                <a:solidFill>
                  <a:prstClr val="white"/>
                </a:solidFill>
              </a:rPr>
              <a:t>Català</a:t>
            </a:r>
            <a:r>
              <a:rPr lang="es-ES" altLang="ca-ES" sz="1600" dirty="0">
                <a:solidFill>
                  <a:prstClr val="white"/>
                </a:solidFill>
              </a:rPr>
              <a:t> de la </a:t>
            </a:r>
            <a:r>
              <a:rPr lang="es-ES" altLang="ca-ES" sz="1600" dirty="0" err="1">
                <a:solidFill>
                  <a:prstClr val="white"/>
                </a:solidFill>
              </a:rPr>
              <a:t>Salut</a:t>
            </a:r>
            <a:r>
              <a:rPr lang="es-ES" altLang="ca-ES" sz="1600" dirty="0">
                <a:solidFill>
                  <a:prstClr val="white"/>
                </a:solidFill>
              </a:rPr>
              <a:t> (ICS</a:t>
            </a:r>
            <a:r>
              <a:rPr lang="es-ES" altLang="ca-ES" sz="1600" dirty="0" smtClean="0">
                <a:solidFill>
                  <a:prstClr val="white"/>
                </a:solidFill>
              </a:rPr>
              <a:t>): Rosa Morral, Clara Pareja, Núria Martínez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err="1" smtClean="0">
                <a:solidFill>
                  <a:prstClr val="white"/>
                </a:solidFill>
              </a:rPr>
              <a:t>DAPGirona</a:t>
            </a:r>
            <a:r>
              <a:rPr lang="es-ES" altLang="ca-ES" sz="1600" dirty="0" smtClean="0">
                <a:solidFill>
                  <a:prstClr val="white"/>
                </a:solidFill>
              </a:rPr>
              <a:t>: Esteve Avellana, Concepció Morera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DAP Metro Nord: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Victòria</a:t>
            </a:r>
            <a:r>
              <a:rPr lang="es-ES" altLang="ca-ES" sz="1600" dirty="0" smtClean="0">
                <a:solidFill>
                  <a:prstClr val="white"/>
                </a:solidFill>
              </a:rPr>
              <a:t>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Sabaté</a:t>
            </a:r>
            <a:r>
              <a:rPr lang="es-ES" altLang="ca-ES" sz="1600" dirty="0" smtClean="0">
                <a:solidFill>
                  <a:prstClr val="white"/>
                </a:solidFill>
              </a:rPr>
              <a:t>, Esther Badia, Alexandra Martínez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DAP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Terres</a:t>
            </a:r>
            <a:r>
              <a:rPr lang="es-ES" altLang="ca-ES" sz="1600" dirty="0" smtClean="0">
                <a:solidFill>
                  <a:prstClr val="white"/>
                </a:solidFill>
              </a:rPr>
              <a:t> de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l’Ebre</a:t>
            </a:r>
            <a:r>
              <a:rPr lang="es-ES" altLang="ca-ES" sz="1600" dirty="0" smtClean="0">
                <a:solidFill>
                  <a:prstClr val="white"/>
                </a:solidFill>
              </a:rPr>
              <a:t>: Carina Aguilar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DAP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Alt</a:t>
            </a:r>
            <a:r>
              <a:rPr lang="es-ES" altLang="ca-ES" sz="1600" dirty="0" smtClean="0">
                <a:solidFill>
                  <a:prstClr val="white"/>
                </a:solidFill>
              </a:rPr>
              <a:t>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Pirineu</a:t>
            </a:r>
            <a:r>
              <a:rPr lang="es-ES" altLang="ca-ES" sz="1600" dirty="0" smtClean="0">
                <a:solidFill>
                  <a:prstClr val="white"/>
                </a:solidFill>
              </a:rPr>
              <a:t>: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Victòria</a:t>
            </a:r>
            <a:r>
              <a:rPr lang="es-ES" altLang="ca-ES" sz="1600" dirty="0" smtClean="0">
                <a:solidFill>
                  <a:prstClr val="white"/>
                </a:solidFill>
              </a:rPr>
              <a:t> Estrada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DAP Tarragona: Josep Basora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DAP Catalunya Central: Joaquim Verdaguer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SAP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Dreta</a:t>
            </a:r>
            <a:r>
              <a:rPr lang="es-ES" altLang="ca-ES" sz="1600" dirty="0" smtClean="0">
                <a:solidFill>
                  <a:prstClr val="white"/>
                </a:solidFill>
              </a:rPr>
              <a:t> (BCN):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MªAntònia</a:t>
            </a:r>
            <a:r>
              <a:rPr lang="es-ES" altLang="ca-ES" sz="1600" dirty="0" smtClean="0">
                <a:solidFill>
                  <a:prstClr val="white"/>
                </a:solidFill>
              </a:rPr>
              <a:t>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Llauger</a:t>
            </a:r>
            <a:endParaRPr lang="es-ES" altLang="ca-ES" sz="1600" dirty="0" smtClean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SAP Litoral (BCN): Mireia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Boixadera</a:t>
            </a:r>
            <a:endParaRPr lang="es-ES" altLang="ca-ES" sz="1600" dirty="0" smtClean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SAP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Muntanya</a:t>
            </a:r>
            <a:r>
              <a:rPr lang="es-ES" altLang="ca-ES" sz="1600" dirty="0" smtClean="0">
                <a:solidFill>
                  <a:prstClr val="white"/>
                </a:solidFill>
              </a:rPr>
              <a:t> (BCN):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MªJosep</a:t>
            </a:r>
            <a:r>
              <a:rPr lang="es-ES" altLang="ca-ES" sz="1600" dirty="0" smtClean="0">
                <a:solidFill>
                  <a:prstClr val="white"/>
                </a:solidFill>
              </a:rPr>
              <a:t> López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Dolcet</a:t>
            </a:r>
            <a:endParaRPr lang="es-ES" altLang="ca-ES" sz="1600" dirty="0" smtClean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SAP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Baix</a:t>
            </a:r>
            <a:r>
              <a:rPr lang="es-ES" altLang="ca-ES" sz="1600" dirty="0" smtClean="0">
                <a:solidFill>
                  <a:prstClr val="white"/>
                </a:solidFill>
              </a:rPr>
              <a:t> Llobregat Centre: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MªJesús</a:t>
            </a:r>
            <a:r>
              <a:rPr lang="es-ES" altLang="ca-ES" sz="1600" dirty="0" smtClean="0">
                <a:solidFill>
                  <a:prstClr val="white"/>
                </a:solidFill>
              </a:rPr>
              <a:t> Megido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prstClr val="white"/>
                </a:solidFill>
              </a:rPr>
              <a:t>SAP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Alt</a:t>
            </a:r>
            <a:r>
              <a:rPr lang="es-ES" altLang="ca-ES" sz="1600" dirty="0" smtClean="0">
                <a:solidFill>
                  <a:prstClr val="white"/>
                </a:solidFill>
              </a:rPr>
              <a:t>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Penedès-Garraf-Baix</a:t>
            </a:r>
            <a:r>
              <a:rPr lang="es-ES" altLang="ca-ES" sz="1600" dirty="0" smtClean="0">
                <a:solidFill>
                  <a:prstClr val="white"/>
                </a:solidFill>
              </a:rPr>
              <a:t> Llobregat Nord: Miquel Perona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altLang="ca-ES" sz="1600" b="0" dirty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 sz="1600" dirty="0" smtClean="0">
                <a:solidFill>
                  <a:prstClr val="white"/>
                </a:solidFill>
              </a:rPr>
              <a:t>Institut </a:t>
            </a:r>
            <a:r>
              <a:rPr lang="ca-ES" altLang="ca-ES" sz="1600" dirty="0">
                <a:solidFill>
                  <a:prstClr val="white"/>
                </a:solidFill>
              </a:rPr>
              <a:t>d’Assistència Mèdica Empleats Municipals (PAMEM</a:t>
            </a:r>
            <a:r>
              <a:rPr lang="ca-ES" altLang="ca-ES" sz="1600" dirty="0" smtClean="0">
                <a:solidFill>
                  <a:prstClr val="white"/>
                </a:solidFill>
              </a:rPr>
              <a:t>): Mercè Abizanda</a:t>
            </a:r>
          </a:p>
          <a:p>
            <a:pPr lvl="1"/>
            <a:r>
              <a:rPr lang="ca-ES" altLang="ca-ES" sz="1600" dirty="0" smtClean="0">
                <a:solidFill>
                  <a:prstClr val="white"/>
                </a:solidFill>
              </a:rPr>
              <a:t>Consorci </a:t>
            </a:r>
            <a:r>
              <a:rPr lang="ca-ES" altLang="ca-ES" sz="1600" dirty="0">
                <a:solidFill>
                  <a:prstClr val="white"/>
                </a:solidFill>
              </a:rPr>
              <a:t>de Salut i Social de Catalunya (</a:t>
            </a:r>
            <a:r>
              <a:rPr lang="ca-ES" altLang="ca-ES" sz="1600" dirty="0" smtClean="0">
                <a:solidFill>
                  <a:prstClr val="white"/>
                </a:solidFill>
              </a:rPr>
              <a:t>CSC): Anna Ribera, Benito Fontecha</a:t>
            </a:r>
          </a:p>
          <a:p>
            <a:pPr lvl="1"/>
            <a:r>
              <a:rPr lang="es-ES" altLang="ca-ES" sz="1600" dirty="0" smtClean="0">
                <a:solidFill>
                  <a:prstClr val="white"/>
                </a:solidFill>
              </a:rPr>
              <a:t>Albera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Salut</a:t>
            </a:r>
            <a:endParaRPr lang="es-ES" altLang="ca-ES" sz="1600" dirty="0" smtClean="0">
              <a:solidFill>
                <a:prstClr val="white"/>
              </a:solidFill>
            </a:endParaRPr>
          </a:p>
          <a:p>
            <a:pPr lvl="1"/>
            <a:r>
              <a:rPr lang="es-ES" altLang="ca-ES" sz="1600" dirty="0" smtClean="0">
                <a:solidFill>
                  <a:prstClr val="white"/>
                </a:solidFill>
              </a:rPr>
              <a:t>EAP </a:t>
            </a:r>
            <a:r>
              <a:rPr lang="es-ES" altLang="ca-ES" sz="1600" dirty="0" err="1" smtClean="0">
                <a:solidFill>
                  <a:prstClr val="white"/>
                </a:solidFill>
              </a:rPr>
              <a:t>Sardenya</a:t>
            </a:r>
            <a:r>
              <a:rPr lang="es-ES" altLang="ca-ES" sz="1600" dirty="0" smtClean="0">
                <a:solidFill>
                  <a:prstClr val="white"/>
                </a:solidFill>
              </a:rPr>
              <a:t>: </a:t>
            </a:r>
            <a:r>
              <a:rPr lang="ca-ES" sz="1600" dirty="0">
                <a:solidFill>
                  <a:prstClr val="white"/>
                </a:solidFill>
              </a:rPr>
              <a:t>Jaume Sellarés </a:t>
            </a:r>
            <a:r>
              <a:rPr lang="ca-ES" sz="1600" dirty="0" err="1">
                <a:solidFill>
                  <a:prstClr val="white"/>
                </a:solidFill>
              </a:rPr>
              <a:t>Sallas</a:t>
            </a:r>
            <a:r>
              <a:rPr lang="ca-ES" sz="1600" dirty="0">
                <a:solidFill>
                  <a:prstClr val="white"/>
                </a:solidFill>
              </a:rPr>
              <a:t>.</a:t>
            </a:r>
          </a:p>
          <a:p>
            <a:r>
              <a:rPr lang="ca-ES" dirty="0"/>
              <a:t> </a:t>
            </a:r>
          </a:p>
          <a:p>
            <a:pPr lvl="1"/>
            <a:endParaRPr lang="ca-ES" altLang="ca-ES" sz="1600" dirty="0">
              <a:solidFill>
                <a:prstClr val="white"/>
              </a:solidFill>
            </a:endParaRPr>
          </a:p>
          <a:p>
            <a:pPr algn="ctr" fontAlgn="base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endParaRPr lang="es-ES" sz="2000" b="0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2" name="AutoShape 6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155575" y="-8985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3" name="AutoShape 8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307975" y="-7461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4" name="AutoShape 12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155575" y="-9223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5" name="AutoShape 14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307975" y="-7699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pic>
        <p:nvPicPr>
          <p:cNvPr id="34820" name="Picture 7" descr="ppt-cs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9" r="15241" b="934"/>
          <a:stretch/>
        </p:blipFill>
        <p:spPr bwMode="auto">
          <a:xfrm>
            <a:off x="-76679" y="18854"/>
            <a:ext cx="9205929" cy="686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21719" y="345139"/>
            <a:ext cx="8839864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2800" dirty="0" err="1" smtClean="0">
                <a:solidFill>
                  <a:prstClr val="white"/>
                </a:solidFill>
                <a:ea typeface="ＭＳ Ｐゴシック" charset="-128"/>
              </a:rPr>
              <a:t>Participants</a:t>
            </a:r>
            <a:r>
              <a:rPr lang="es-ES" sz="2800" dirty="0" smtClean="0">
                <a:solidFill>
                  <a:prstClr val="white"/>
                </a:solidFill>
                <a:ea typeface="ＭＳ Ｐゴシック" charset="-128"/>
              </a:rPr>
              <a:t> </a:t>
            </a:r>
            <a:r>
              <a:rPr lang="es-ES" sz="2800" dirty="0">
                <a:solidFill>
                  <a:schemeClr val="bg1"/>
                </a:solidFill>
                <a:ea typeface="ＭＳ Ｐゴシック" charset="-128"/>
              </a:rPr>
              <a:t>en </a:t>
            </a:r>
            <a:r>
              <a:rPr lang="es-ES" sz="2800" dirty="0" err="1" smtClean="0">
                <a:solidFill>
                  <a:schemeClr val="bg1"/>
                </a:solidFill>
                <a:ea typeface="ＭＳ Ｐゴシック" charset="-128"/>
              </a:rPr>
              <a:t>l’enquesta</a:t>
            </a:r>
            <a:r>
              <a:rPr lang="es-ES" sz="2800" dirty="0" smtClean="0">
                <a:solidFill>
                  <a:schemeClr val="bg1"/>
                </a:solidFill>
                <a:ea typeface="ＭＳ Ｐゴシック" charset="-128"/>
              </a:rPr>
              <a:t>:</a:t>
            </a:r>
            <a:endParaRPr lang="es-ES" sz="2800" dirty="0" smtClean="0">
              <a:solidFill>
                <a:prstClr val="white"/>
              </a:solidFill>
              <a:ea typeface="ＭＳ Ｐゴシック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s-ES" sz="800" dirty="0" smtClean="0">
              <a:solidFill>
                <a:srgbClr val="FF0000"/>
              </a:solidFill>
              <a:ea typeface="ＭＳ Ｐゴシック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 sz="1600" dirty="0" smtClean="0">
                <a:solidFill>
                  <a:schemeClr val="bg1"/>
                </a:solidFill>
              </a:rPr>
              <a:t>Serveis </a:t>
            </a:r>
            <a:r>
              <a:rPr lang="ca-ES" altLang="ca-ES" sz="1600" dirty="0">
                <a:solidFill>
                  <a:schemeClr val="bg1"/>
                </a:solidFill>
              </a:rPr>
              <a:t>de Salut Integrats Baix Empordà (SSIBE</a:t>
            </a:r>
            <a:r>
              <a:rPr lang="ca-ES" altLang="ca-ES" sz="1600" dirty="0" smtClean="0">
                <a:solidFill>
                  <a:schemeClr val="bg1"/>
                </a:solidFill>
              </a:rPr>
              <a:t>): Elvira Sánchez, Jordi Coderch</a:t>
            </a:r>
            <a:endParaRPr lang="ca-ES" altLang="ca-ES" sz="16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 sz="1600" dirty="0">
                <a:solidFill>
                  <a:schemeClr val="bg1"/>
                </a:solidFill>
              </a:rPr>
              <a:t>Parc de Salut </a:t>
            </a:r>
            <a:r>
              <a:rPr lang="ca-ES" altLang="ca-ES" sz="1600" dirty="0" smtClean="0">
                <a:solidFill>
                  <a:schemeClr val="bg1"/>
                </a:solidFill>
              </a:rPr>
              <a:t>Mar (PS-Mar): Francesc Cots</a:t>
            </a:r>
            <a:endParaRPr lang="ca-ES" altLang="ca-ES" sz="16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 sz="1600" dirty="0" smtClean="0">
                <a:solidFill>
                  <a:schemeClr val="bg1"/>
                </a:solidFill>
              </a:rPr>
              <a:t>Badalona </a:t>
            </a:r>
            <a:r>
              <a:rPr lang="ca-ES" altLang="ca-ES" sz="1600" dirty="0">
                <a:solidFill>
                  <a:schemeClr val="bg1"/>
                </a:solidFill>
              </a:rPr>
              <a:t>Serveis Assistencials (BSA</a:t>
            </a:r>
            <a:r>
              <a:rPr lang="ca-ES" altLang="ca-ES" sz="1600" dirty="0" smtClean="0">
                <a:solidFill>
                  <a:schemeClr val="bg1"/>
                </a:solidFill>
              </a:rPr>
              <a:t>): Àngels </a:t>
            </a:r>
            <a:r>
              <a:rPr lang="ca-ES" altLang="ca-ES" sz="1600" dirty="0" err="1" smtClean="0">
                <a:solidFill>
                  <a:schemeClr val="bg1"/>
                </a:solidFill>
              </a:rPr>
              <a:t>Avecilla</a:t>
            </a:r>
            <a:r>
              <a:rPr lang="ca-ES" altLang="ca-ES" sz="1600" dirty="0" smtClean="0">
                <a:solidFill>
                  <a:schemeClr val="bg1"/>
                </a:solidFill>
              </a:rPr>
              <a:t>, Santiago Tomàs</a:t>
            </a:r>
            <a:endParaRPr lang="ca-ES" altLang="ca-ES" sz="16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 sz="1600" dirty="0">
                <a:solidFill>
                  <a:schemeClr val="bg1"/>
                </a:solidFill>
              </a:rPr>
              <a:t>Fundació Salut Empordà (FSE</a:t>
            </a:r>
            <a:r>
              <a:rPr lang="ca-ES" altLang="ca-ES" sz="1600" dirty="0" smtClean="0">
                <a:solidFill>
                  <a:schemeClr val="bg1"/>
                </a:solidFill>
              </a:rPr>
              <a:t>): Pere </a:t>
            </a:r>
            <a:r>
              <a:rPr lang="ca-ES" altLang="ca-ES" sz="1600" dirty="0" err="1" smtClean="0">
                <a:solidFill>
                  <a:schemeClr val="bg1"/>
                </a:solidFill>
              </a:rPr>
              <a:t>Plaja</a:t>
            </a:r>
            <a:endParaRPr lang="ca-ES" altLang="ca-ES" sz="1600" dirty="0" smtClean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err="1" smtClean="0">
                <a:solidFill>
                  <a:schemeClr val="bg1"/>
                </a:solidFill>
              </a:rPr>
              <a:t>Consorci</a:t>
            </a:r>
            <a:r>
              <a:rPr lang="es-ES" altLang="ca-ES" sz="1600" dirty="0" smtClean="0">
                <a:solidFill>
                  <a:schemeClr val="bg1"/>
                </a:solidFill>
              </a:rPr>
              <a:t> </a:t>
            </a:r>
            <a:r>
              <a:rPr lang="es-ES" altLang="ca-ES" sz="1600" dirty="0" err="1" smtClean="0">
                <a:solidFill>
                  <a:schemeClr val="bg1"/>
                </a:solidFill>
              </a:rPr>
              <a:t>Sanitari</a:t>
            </a:r>
            <a:r>
              <a:rPr lang="es-ES" altLang="ca-ES" sz="1600" dirty="0" smtClean="0">
                <a:solidFill>
                  <a:schemeClr val="bg1"/>
                </a:solidFill>
              </a:rPr>
              <a:t> de </a:t>
            </a:r>
            <a:r>
              <a:rPr lang="es-ES" altLang="ca-ES" sz="1600" dirty="0" err="1" smtClean="0">
                <a:solidFill>
                  <a:schemeClr val="bg1"/>
                </a:solidFill>
              </a:rPr>
              <a:t>l’Anoia</a:t>
            </a:r>
            <a:r>
              <a:rPr lang="es-ES" altLang="ca-ES" sz="1600" dirty="0" smtClean="0">
                <a:solidFill>
                  <a:schemeClr val="bg1"/>
                </a:solidFill>
              </a:rPr>
              <a:t>: Marta Banqué</a:t>
            </a:r>
            <a:endParaRPr lang="ca-ES" altLang="ca-ES" sz="1600" dirty="0" smtClean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schemeClr val="bg1"/>
                </a:solidFill>
              </a:rPr>
              <a:t>Consorci </a:t>
            </a:r>
            <a:r>
              <a:rPr lang="it-IT" altLang="ca-ES" sz="1600" dirty="0">
                <a:solidFill>
                  <a:schemeClr val="bg1"/>
                </a:solidFill>
              </a:rPr>
              <a:t>Sanitari de Terrassa (CST</a:t>
            </a:r>
            <a:r>
              <a:rPr lang="it-IT" altLang="ca-ES" sz="1600" dirty="0" smtClean="0">
                <a:solidFill>
                  <a:schemeClr val="bg1"/>
                </a:solidFill>
              </a:rPr>
              <a:t>): Elena Medarde</a:t>
            </a:r>
            <a:endParaRPr lang="it-IT" altLang="ca-ES" sz="16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 sz="1600" dirty="0">
                <a:solidFill>
                  <a:schemeClr val="bg1"/>
                </a:solidFill>
              </a:rPr>
              <a:t>Consorci Hospitalari de Vic (CHV</a:t>
            </a:r>
            <a:r>
              <a:rPr lang="ca-ES" altLang="ca-ES" sz="1600" dirty="0" smtClean="0">
                <a:solidFill>
                  <a:schemeClr val="bg1"/>
                </a:solidFill>
              </a:rPr>
              <a:t>): Isabel Ramon, Pere Roure</a:t>
            </a:r>
            <a:endParaRPr lang="ca-ES" altLang="ca-ES" sz="16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ca-ES" altLang="ca-ES" sz="1600" dirty="0">
                <a:solidFill>
                  <a:schemeClr val="bg1"/>
                </a:solidFill>
              </a:rPr>
              <a:t>Grup SAGESSA, </a:t>
            </a:r>
            <a:r>
              <a:rPr lang="ca-ES" altLang="ca-ES" sz="1600" dirty="0" smtClean="0">
                <a:solidFill>
                  <a:schemeClr val="bg1"/>
                </a:solidFill>
              </a:rPr>
              <a:t>S.A: Lluís </a:t>
            </a:r>
            <a:r>
              <a:rPr lang="ca-ES" altLang="ca-ES" sz="1600" dirty="0" err="1" smtClean="0">
                <a:solidFill>
                  <a:schemeClr val="bg1"/>
                </a:solidFill>
              </a:rPr>
              <a:t>Colomés</a:t>
            </a:r>
            <a:endParaRPr lang="ca-ES" altLang="ca-ES" sz="1600" dirty="0" smtClean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smtClean="0">
                <a:solidFill>
                  <a:schemeClr val="bg1"/>
                </a:solidFill>
              </a:rPr>
              <a:t>Institut </a:t>
            </a:r>
            <a:r>
              <a:rPr lang="es-ES" altLang="ca-ES" sz="1600" dirty="0" err="1">
                <a:solidFill>
                  <a:schemeClr val="bg1"/>
                </a:solidFill>
              </a:rPr>
              <a:t>d’Assistència</a:t>
            </a:r>
            <a:r>
              <a:rPr lang="es-ES" altLang="ca-ES" sz="1600" dirty="0">
                <a:solidFill>
                  <a:schemeClr val="bg1"/>
                </a:solidFill>
              </a:rPr>
              <a:t> </a:t>
            </a:r>
            <a:r>
              <a:rPr lang="es-ES" altLang="ca-ES" sz="1600" dirty="0" err="1">
                <a:solidFill>
                  <a:schemeClr val="bg1"/>
                </a:solidFill>
              </a:rPr>
              <a:t>Sanitària</a:t>
            </a:r>
            <a:r>
              <a:rPr lang="es-ES" altLang="ca-ES" sz="1600" dirty="0">
                <a:solidFill>
                  <a:schemeClr val="bg1"/>
                </a:solidFill>
              </a:rPr>
              <a:t> (IAS</a:t>
            </a:r>
            <a:r>
              <a:rPr lang="es-ES" altLang="ca-ES" sz="1600" dirty="0" smtClean="0">
                <a:solidFill>
                  <a:schemeClr val="bg1"/>
                </a:solidFill>
              </a:rPr>
              <a:t>): Josep Costa</a:t>
            </a:r>
            <a:endParaRPr lang="ca-ES" altLang="ca-ES" sz="16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altLang="ca-ES" sz="1600" dirty="0" err="1">
                <a:solidFill>
                  <a:schemeClr val="bg1"/>
                </a:solidFill>
              </a:rPr>
              <a:t>Fundació</a:t>
            </a:r>
            <a:r>
              <a:rPr lang="es-ES" altLang="ca-ES" sz="1600" dirty="0">
                <a:solidFill>
                  <a:schemeClr val="bg1"/>
                </a:solidFill>
              </a:rPr>
              <a:t> Hospital </a:t>
            </a:r>
            <a:r>
              <a:rPr lang="es-ES" altLang="ca-ES" sz="1600" dirty="0" err="1">
                <a:solidFill>
                  <a:schemeClr val="bg1"/>
                </a:solidFill>
              </a:rPr>
              <a:t>d’Olot</a:t>
            </a:r>
            <a:r>
              <a:rPr lang="es-ES" altLang="ca-ES" sz="1600" dirty="0">
                <a:solidFill>
                  <a:schemeClr val="bg1"/>
                </a:solidFill>
              </a:rPr>
              <a:t> Comarcal de la </a:t>
            </a:r>
            <a:r>
              <a:rPr lang="es-ES" altLang="ca-ES" sz="1600" dirty="0" err="1">
                <a:solidFill>
                  <a:schemeClr val="bg1"/>
                </a:solidFill>
              </a:rPr>
              <a:t>Garrotxa</a:t>
            </a:r>
            <a:r>
              <a:rPr lang="es-ES" altLang="ca-ES" sz="1600" dirty="0">
                <a:solidFill>
                  <a:schemeClr val="bg1"/>
                </a:solidFill>
              </a:rPr>
              <a:t> (FHOCG</a:t>
            </a:r>
            <a:r>
              <a:rPr lang="es-ES" altLang="ca-ES" sz="1600" dirty="0" smtClean="0">
                <a:solidFill>
                  <a:schemeClr val="bg1"/>
                </a:solidFill>
              </a:rPr>
              <a:t>): </a:t>
            </a:r>
            <a:r>
              <a:rPr lang="es-ES" altLang="ca-ES" sz="1600" dirty="0" err="1" smtClean="0">
                <a:solidFill>
                  <a:schemeClr val="bg1"/>
                </a:solidFill>
              </a:rPr>
              <a:t>Glòria</a:t>
            </a:r>
            <a:r>
              <a:rPr lang="es-ES" altLang="ca-ES" sz="1600" dirty="0" smtClean="0">
                <a:solidFill>
                  <a:schemeClr val="bg1"/>
                </a:solidFill>
              </a:rPr>
              <a:t> </a:t>
            </a:r>
            <a:r>
              <a:rPr lang="es-ES" altLang="ca-ES" sz="1600" dirty="0" err="1" smtClean="0">
                <a:solidFill>
                  <a:schemeClr val="bg1"/>
                </a:solidFill>
              </a:rPr>
              <a:t>Bassets</a:t>
            </a:r>
            <a:endParaRPr lang="ca-ES" altLang="ca-ES" sz="16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>
                <a:solidFill>
                  <a:schemeClr val="bg1"/>
                </a:solidFill>
              </a:rPr>
              <a:t>Consorci Sanitari del Maresme (CSM</a:t>
            </a:r>
            <a:r>
              <a:rPr lang="it-IT" altLang="ca-ES" sz="1600" dirty="0" smtClean="0">
                <a:solidFill>
                  <a:schemeClr val="bg1"/>
                </a:solidFill>
              </a:rPr>
              <a:t>): Emili Burdoy</a:t>
            </a:r>
            <a:endParaRPr lang="it-IT" altLang="ca-ES" sz="16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>
                <a:solidFill>
                  <a:schemeClr val="bg1"/>
                </a:solidFill>
              </a:rPr>
              <a:t>Consorci Sanitari del Garraf (CSG</a:t>
            </a:r>
            <a:r>
              <a:rPr lang="it-IT" altLang="ca-ES" sz="1600" dirty="0" smtClean="0">
                <a:solidFill>
                  <a:schemeClr val="bg1"/>
                </a:solidFill>
              </a:rPr>
              <a:t>): Laura Giménez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schemeClr val="bg1"/>
                </a:solidFill>
              </a:rPr>
              <a:t>Hospital de Campdevànol: Antoni Radovan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schemeClr val="bg1"/>
                </a:solidFill>
              </a:rPr>
              <a:t>Consorci Sanitari del Maresme i la Selva (CSMS): Marcel Prats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schemeClr val="bg1"/>
                </a:solidFill>
              </a:rPr>
              <a:t>Consorci Sanitari Integral (CSI): Juan Francisco Pajares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schemeClr val="bg1"/>
                </a:solidFill>
              </a:rPr>
              <a:t>Corporació Sanitària Parc Taulí: Núria Fernández, Cristina Carod, Encarna Ramos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schemeClr val="bg1"/>
                </a:solidFill>
              </a:rPr>
              <a:t>Fundació Privada Hospital de Granollers: Isabel Jiménez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schemeClr val="bg1"/>
                </a:solidFill>
              </a:rPr>
              <a:t>Fundació Althaia: Anna Arnau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schemeClr val="bg1"/>
                </a:solidFill>
              </a:rPr>
              <a:t>Hospital Sant Bernabé: Miquel vila</a:t>
            </a:r>
          </a:p>
          <a:p>
            <a:pPr lvl="1"/>
            <a:r>
              <a:rPr lang="it-IT" altLang="ca-ES" sz="1600" dirty="0" smtClean="0">
                <a:solidFill>
                  <a:schemeClr val="bg1"/>
                </a:solidFill>
              </a:rPr>
              <a:t>Hospital </a:t>
            </a:r>
            <a:r>
              <a:rPr lang="it-IT" altLang="ca-ES" sz="1600" dirty="0">
                <a:solidFill>
                  <a:schemeClr val="bg1"/>
                </a:solidFill>
              </a:rPr>
              <a:t>de Puigerdà: Xavier </a:t>
            </a:r>
            <a:r>
              <a:rPr lang="it-IT" altLang="ca-ES" sz="1600" dirty="0" smtClean="0">
                <a:solidFill>
                  <a:schemeClr val="bg1"/>
                </a:solidFill>
              </a:rPr>
              <a:t>Albalat, Anna Hernández</a:t>
            </a:r>
          </a:p>
          <a:p>
            <a:pPr lvl="1"/>
            <a:r>
              <a:rPr lang="ca-ES" sz="1600" dirty="0" smtClean="0">
                <a:solidFill>
                  <a:schemeClr val="bg1"/>
                </a:solidFill>
              </a:rPr>
              <a:t>Fundació </a:t>
            </a:r>
            <a:r>
              <a:rPr lang="ca-ES" sz="1600" dirty="0">
                <a:solidFill>
                  <a:schemeClr val="bg1"/>
                </a:solidFill>
              </a:rPr>
              <a:t>Hospital Sant Joan de </a:t>
            </a:r>
            <a:r>
              <a:rPr lang="ca-ES" sz="1600" dirty="0" smtClean="0">
                <a:solidFill>
                  <a:schemeClr val="bg1"/>
                </a:solidFill>
              </a:rPr>
              <a:t>Déu- Martorell: Rafael Gómez</a:t>
            </a:r>
          </a:p>
          <a:p>
            <a:pPr lvl="1"/>
            <a:r>
              <a:rPr lang="es-ES" sz="1600" dirty="0" err="1" smtClean="0">
                <a:solidFill>
                  <a:schemeClr val="bg1"/>
                </a:solidFill>
              </a:rPr>
              <a:t>Gestió</a:t>
            </a:r>
            <a:r>
              <a:rPr lang="es-ES" sz="1600" dirty="0" smtClean="0">
                <a:solidFill>
                  <a:schemeClr val="bg1"/>
                </a:solidFill>
              </a:rPr>
              <a:t> i </a:t>
            </a:r>
            <a:r>
              <a:rPr lang="es-ES" sz="1600" dirty="0" err="1" smtClean="0">
                <a:solidFill>
                  <a:schemeClr val="bg1"/>
                </a:solidFill>
              </a:rPr>
              <a:t>Prestació</a:t>
            </a:r>
            <a:r>
              <a:rPr lang="es-ES" sz="1600" dirty="0" smtClean="0">
                <a:solidFill>
                  <a:schemeClr val="bg1"/>
                </a:solidFill>
              </a:rPr>
              <a:t> de </a:t>
            </a:r>
            <a:r>
              <a:rPr lang="es-ES" sz="1600" dirty="0" err="1" smtClean="0">
                <a:solidFill>
                  <a:schemeClr val="bg1"/>
                </a:solidFill>
              </a:rPr>
              <a:t>Serveis</a:t>
            </a:r>
            <a:r>
              <a:rPr lang="es-ES" sz="1600" dirty="0" smtClean="0">
                <a:solidFill>
                  <a:schemeClr val="bg1"/>
                </a:solidFill>
              </a:rPr>
              <a:t> de </a:t>
            </a:r>
            <a:r>
              <a:rPr lang="es-ES" sz="1600" dirty="0" err="1" smtClean="0">
                <a:solidFill>
                  <a:schemeClr val="bg1"/>
                </a:solidFill>
              </a:rPr>
              <a:t>Salut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smtClean="0">
                <a:solidFill>
                  <a:schemeClr val="bg1"/>
                </a:solidFill>
              </a:rPr>
              <a:t>(</a:t>
            </a:r>
            <a:r>
              <a:rPr lang="es-ES" sz="1600" dirty="0" err="1" smtClean="0">
                <a:solidFill>
                  <a:schemeClr val="bg1"/>
                </a:solidFill>
              </a:rPr>
              <a:t>GiPSS</a:t>
            </a:r>
            <a:r>
              <a:rPr lang="es-ES" sz="1600" dirty="0" smtClean="0">
                <a:solidFill>
                  <a:schemeClr val="bg1"/>
                </a:solidFill>
              </a:rPr>
              <a:t>): Rami </a:t>
            </a:r>
            <a:r>
              <a:rPr lang="es-ES" sz="1600" dirty="0" err="1" smtClean="0">
                <a:solidFill>
                  <a:schemeClr val="bg1"/>
                </a:solidFill>
              </a:rPr>
              <a:t>Qanneta</a:t>
            </a:r>
            <a:endParaRPr lang="ca-ES" sz="1600" dirty="0" smtClean="0">
              <a:solidFill>
                <a:schemeClr val="bg1"/>
              </a:solidFill>
            </a:endParaRPr>
          </a:p>
          <a:p>
            <a:pPr lvl="1"/>
            <a:endParaRPr lang="it-IT" altLang="ca-ES" sz="1600" b="0" dirty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it-IT" altLang="ca-ES" sz="1600" dirty="0" smtClean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it-IT" altLang="ca-ES" sz="1600" b="0" dirty="0">
              <a:solidFill>
                <a:prstClr val="white"/>
              </a:solidFill>
            </a:endParaRPr>
          </a:p>
        </p:txBody>
      </p:sp>
      <p:sp>
        <p:nvSpPr>
          <p:cNvPr id="2" name="AutoShape 6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155575" y="-8985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3" name="AutoShape 8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307975" y="-7461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4" name="AutoShape 12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155575" y="-9223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5" name="AutoShape 14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307975" y="-7699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9543" y="253829"/>
            <a:ext cx="2824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ca-ES" sz="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ca-ES" altLang="ca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a-ES" altLang="ca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980928"/>
          </a:xfrm>
        </p:spPr>
        <p:txBody>
          <a:bodyPr/>
          <a:lstStyle/>
          <a:p>
            <a:pPr>
              <a:buNone/>
            </a:pPr>
            <a:r>
              <a:rPr lang="ca-ES" sz="2400" b="1" dirty="0">
                <a:solidFill>
                  <a:srgbClr val="9A2637"/>
                </a:solidFill>
              </a:rPr>
              <a:t>Què aportem</a:t>
            </a:r>
            <a:r>
              <a:rPr lang="ca-ES" sz="2400" b="1" dirty="0" smtClean="0">
                <a:solidFill>
                  <a:srgbClr val="9A2637"/>
                </a:solidFill>
              </a:rPr>
              <a:t>:</a:t>
            </a:r>
          </a:p>
          <a:p>
            <a:pPr>
              <a:buNone/>
            </a:pPr>
            <a:endParaRPr lang="ca-ES" sz="2400" b="1" dirty="0">
              <a:solidFill>
                <a:srgbClr val="9A2637"/>
              </a:solidFill>
            </a:endParaRPr>
          </a:p>
          <a:p>
            <a:pPr>
              <a:buClr>
                <a:srgbClr val="9A2637"/>
              </a:buClr>
              <a:buFont typeface="Wingdings" panose="05000000000000000000" pitchFamily="2" charset="2"/>
              <a:buChar char="v"/>
            </a:pPr>
            <a:r>
              <a:rPr lang="ca-ES" sz="1800" dirty="0"/>
              <a:t>Coneixement de la situació de la coordinació / integració assistencial a Catalunya </a:t>
            </a:r>
          </a:p>
          <a:p>
            <a:pPr>
              <a:buClr>
                <a:srgbClr val="9A2637"/>
              </a:buClr>
              <a:buFont typeface="Wingdings" panose="05000000000000000000" pitchFamily="2" charset="2"/>
              <a:buChar char="v"/>
            </a:pPr>
            <a:r>
              <a:rPr lang="ca-ES" sz="1800" dirty="0"/>
              <a:t>Instruments i eines  de mesura (qüestionari, indicadors..)</a:t>
            </a:r>
          </a:p>
          <a:p>
            <a:pPr>
              <a:buClr>
                <a:srgbClr val="9A2637"/>
              </a:buClr>
              <a:buFont typeface="Wingdings" panose="05000000000000000000" pitchFamily="2" charset="2"/>
              <a:buChar char="v"/>
            </a:pPr>
            <a:r>
              <a:rPr lang="ca-ES" sz="1800" dirty="0"/>
              <a:t>Identificació i validació d’indicadors de coordinació assistencial  </a:t>
            </a:r>
            <a:endParaRPr lang="es-ES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494117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rgbClr val="9A2637"/>
                </a:solidFill>
                <a:latin typeface="Arial"/>
              </a:rPr>
              <a:t>Finalitat: </a:t>
            </a:r>
            <a:r>
              <a:rPr lang="ca-ES" sz="2400" b="0" dirty="0">
                <a:solidFill>
                  <a:prstClr val="black"/>
                </a:solidFill>
                <a:latin typeface="Arial"/>
              </a:rPr>
              <a:t>millorar les estratègies de </a:t>
            </a:r>
            <a:r>
              <a:rPr lang="ca-ES" sz="2400" b="0" dirty="0" smtClean="0">
                <a:solidFill>
                  <a:prstClr val="black"/>
                </a:solidFill>
                <a:latin typeface="Arial"/>
              </a:rPr>
              <a:t>coordinació i </a:t>
            </a:r>
            <a:r>
              <a:rPr lang="ca-ES" sz="2400" b="0" dirty="0">
                <a:solidFill>
                  <a:prstClr val="black"/>
                </a:solidFill>
                <a:latin typeface="Arial"/>
              </a:rPr>
              <a:t>integració en el nostre entorn </a:t>
            </a:r>
            <a:endParaRPr lang="es-ES" sz="24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9 Rectángulo"/>
          <p:cNvSpPr/>
          <p:nvPr/>
        </p:nvSpPr>
        <p:spPr>
          <a:xfrm>
            <a:off x="247565" y="24042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prstClr val="white"/>
                </a:solidFill>
                <a:latin typeface="Arial"/>
              </a:rPr>
              <a:t>GAIA:  </a:t>
            </a:r>
            <a:r>
              <a:rPr lang="es-ES" sz="2400" dirty="0" err="1">
                <a:solidFill>
                  <a:prstClr val="white"/>
                </a:solidFill>
                <a:latin typeface="Arial"/>
              </a:rPr>
              <a:t>Grup</a:t>
            </a:r>
            <a:r>
              <a:rPr lang="es-ES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prstClr val="white"/>
                </a:solidFill>
                <a:latin typeface="Arial"/>
              </a:rPr>
              <a:t>d’Avaluació</a:t>
            </a:r>
            <a:r>
              <a:rPr lang="es-ES" sz="2400" dirty="0">
                <a:solidFill>
                  <a:prstClr val="white"/>
                </a:solidFill>
                <a:latin typeface="Arial"/>
              </a:rPr>
              <a:t> de la </a:t>
            </a:r>
            <a:r>
              <a:rPr lang="es-ES" sz="2400" dirty="0" err="1">
                <a:solidFill>
                  <a:prstClr val="white"/>
                </a:solidFill>
                <a:latin typeface="Arial"/>
              </a:rPr>
              <a:t>integració</a:t>
            </a:r>
            <a:r>
              <a:rPr lang="es-ES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es-ES" sz="2400" dirty="0" err="1">
                <a:solidFill>
                  <a:prstClr val="white"/>
                </a:solidFill>
                <a:latin typeface="Arial"/>
              </a:rPr>
              <a:t>assistèncial</a:t>
            </a:r>
            <a:endParaRPr lang="es-ES" sz="24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a-ES" smtClean="0"/>
          </a:p>
        </p:txBody>
      </p:sp>
      <p:pic>
        <p:nvPicPr>
          <p:cNvPr id="34820" name="Picture 7" descr="ppt-cs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9" r="15241" b="934"/>
          <a:stretch/>
        </p:blipFill>
        <p:spPr bwMode="auto">
          <a:xfrm>
            <a:off x="0" y="-9358"/>
            <a:ext cx="9205929" cy="686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83032" y="590480"/>
            <a:ext cx="8839864" cy="38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2800" dirty="0" err="1">
                <a:solidFill>
                  <a:prstClr val="white"/>
                </a:solidFill>
                <a:ea typeface="ＭＳ Ｐゴシック" charset="-128"/>
              </a:rPr>
              <a:t>P</a:t>
            </a:r>
            <a:r>
              <a:rPr lang="es-ES" sz="2800" dirty="0" err="1" smtClean="0">
                <a:solidFill>
                  <a:prstClr val="white"/>
                </a:solidFill>
                <a:ea typeface="ＭＳ Ｐゴシック" charset="-128"/>
              </a:rPr>
              <a:t>articipants</a:t>
            </a:r>
            <a:r>
              <a:rPr lang="es-ES" sz="2800" dirty="0" smtClean="0">
                <a:solidFill>
                  <a:prstClr val="white"/>
                </a:solidFill>
                <a:ea typeface="ＭＳ Ｐゴシック" charset="-128"/>
              </a:rPr>
              <a:t> </a:t>
            </a:r>
            <a:r>
              <a:rPr lang="es-ES" sz="2800" dirty="0">
                <a:solidFill>
                  <a:schemeClr val="bg1"/>
                </a:solidFill>
                <a:ea typeface="ＭＳ Ｐゴシック" charset="-128"/>
              </a:rPr>
              <a:t>en </a:t>
            </a:r>
            <a:r>
              <a:rPr lang="es-ES" sz="2800" dirty="0" err="1" smtClean="0">
                <a:solidFill>
                  <a:schemeClr val="bg1"/>
                </a:solidFill>
                <a:ea typeface="ＭＳ Ｐゴシック" charset="-128"/>
              </a:rPr>
              <a:t>l’enquesta</a:t>
            </a:r>
            <a:r>
              <a:rPr lang="es-ES" sz="2800" dirty="0" smtClean="0">
                <a:solidFill>
                  <a:schemeClr val="bg1"/>
                </a:solidFill>
                <a:ea typeface="ＭＳ Ｐゴシック" charset="-128"/>
              </a:rPr>
              <a:t>:</a:t>
            </a:r>
            <a:endParaRPr lang="es-ES" sz="2800" dirty="0" smtClean="0">
              <a:solidFill>
                <a:srgbClr val="FF0000"/>
              </a:solidFill>
              <a:ea typeface="ＭＳ Ｐゴシック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altLang="ca-ES" sz="1600" b="0" dirty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it-IT" altLang="ca-ES" sz="1600" dirty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prstClr val="white"/>
                </a:solidFill>
              </a:rPr>
              <a:t>Hospital Josep Trueta: Elena Álvarez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prstClr val="white"/>
                </a:solidFill>
              </a:rPr>
              <a:t>Hospital Germans Trias i Pujol: Josep Mª Mòdol, Agustín Urrutia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prstClr val="white"/>
                </a:solidFill>
              </a:rPr>
              <a:t>Hospital Vall d’Hebron: César Velasco, Yolima Cossio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prstClr val="white"/>
                </a:solidFill>
              </a:rPr>
              <a:t>Hospital de Bellvitge: Ana Álvarez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prstClr val="white"/>
                </a:solidFill>
              </a:rPr>
              <a:t>Hospital Joan XXIII: Alfredo García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prstClr val="white"/>
                </a:solidFill>
              </a:rPr>
              <a:t>Hospital Verge de la Cinta: Josep Solé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altLang="ca-ES" sz="1600" dirty="0" smtClean="0">
                <a:solidFill>
                  <a:prstClr val="white"/>
                </a:solidFill>
              </a:rPr>
              <a:t>Hospital Arnau de Vilanova: Glòria Falcon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it-IT" altLang="ca-ES" sz="1600" b="0" dirty="0" smtClean="0">
              <a:solidFill>
                <a:prstClr val="white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it-IT" altLang="ca-ES" sz="1600" b="0" dirty="0">
              <a:solidFill>
                <a:prstClr val="white"/>
              </a:solidFill>
            </a:endParaRPr>
          </a:p>
          <a:p>
            <a:pPr lvl="1"/>
            <a:endParaRPr lang="ca-ES" altLang="ca-ES" sz="1600" dirty="0" smtClean="0">
              <a:solidFill>
                <a:prstClr val="white"/>
              </a:solidFill>
            </a:endParaRPr>
          </a:p>
          <a:p>
            <a:pPr algn="ctr" fontAlgn="base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endParaRPr lang="es-ES" sz="2000" b="0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2" name="AutoShape 6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155575" y="-8985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3" name="AutoShape 8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307975" y="-7461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4" name="AutoShape 12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155575" y="-9223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  <p:sp>
        <p:nvSpPr>
          <p:cNvPr id="5" name="AutoShape 14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307975" y="-7699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ppt-c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80512" cy="6885384"/>
          </a:xfrm>
          <a:prstGeom prst="rect">
            <a:avLst/>
          </a:prstGeom>
          <a:solidFill>
            <a:srgbClr val="8F17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 sz="3600">
              <a:solidFill>
                <a:srgbClr val="FFB953"/>
              </a:solidFill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320558" y="4010728"/>
            <a:ext cx="86439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3200" dirty="0" smtClean="0">
                <a:solidFill>
                  <a:srgbClr val="FFFFFF"/>
                </a:solidFill>
                <a:ea typeface="ＭＳ Ｐゴシック" charset="-128"/>
              </a:rPr>
              <a:t>Resultats parcials, estudi COORDENA-CAT</a:t>
            </a:r>
          </a:p>
          <a:p>
            <a:pPr algn="ctr" eaLnBrk="1" hangingPunct="1"/>
            <a:endParaRPr lang="es-ES" sz="4400" dirty="0" err="1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AutoShape 6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155575" y="-8985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AutoShape 8" descr="data:image/png;base64,iVBORw0KGgoAAAANSUhEUgAAAcwAAABtCAMAAAAbMqFLAAABIFBMVEX///8ANLPR/xkB//8AJ7AAL7IAMrMAH68AMLIAK7EAIq8AKrEAHa8AGq4AJLCGm9XU2O4+YcCVn9UAEa3P/wCapdi4x+exwOT0+PyruuE2W74mTrrEyuji6vfc4PFuh87t8/ptfMgAAKsADq0AOLRbecjI1e2qst1kdca3//4APbb09fq6wOOKltKA//7q//90//7J//9Tccbe//7y/9GVrNyv//7b/mr4/+fx//9R//93jtBTaMJmg82ott8gSbksVb3T/zH6//QB0ekAaMGb//57lNIB3O8B8vkAXb8Bv+MAccUAhs4B5vRWdsiv/v6GpNrz/97p/7Hg/4vv/8Tc/2ns/73V/07p/6bg/4TU/0Pj/5rP/3DG/1EAotd6iM1gOoILAAAWU0lEQVR4nO1dC3vauLa1G0u2bMtAXN4vF4g7oU2a0NJHgJh2Tpiec+/JtDOd6bQ998z//xdXkl+SsYGQpgwdr2/mawBZSFp67L2190aScuTIkSNHjhw5cuTIkeN7w7NnL158evHxt2fvd92SHLfFl/sR7n188WzXzclxG3y+F4MS+seuG5Rja7y8f0/E/Xu/vNx1o3Jsh49JMun6/Phm183KsQ0+L3FJ6Xz9YdftynFzLO2y0Waby7Z7h/cZZBI6f99123LcEL9kkpmzuXf4I5vMe6933bgcBE7NkaROtbNB0VVk3s/Z3D1afcO8HvVVszRpS87qsr+vIPPe61zh3DlcE0IEZBkCBVv9UaXt1LOKfljF5b37uXFv5xhbcgQoo36hfZRVdIX8Q8nMtc2dY2HIAtTrR1lFX6wmM5dnd41aX04A9bpu0Ukp+ubX1WR++tZtz5FAESfJlGXDxHajWEsWzTYZBGzmNtodw0khkwL0Z8miz9aRme+zO8Y7JZ1MGUyTRb+sIfPe/V10IEeMBsggE+JEyZe/5WT+xVHXM8iUcTFRdA2VhMzcbLBbuGYmmQkD37P1ZL7YTR9yBGhnCECybI3FkqvtPz6buTy7U3QyyYRDseRqLdMnM7fo7RTZK1M2q0LJTcjM7QY7RZaeSQBKfME3a6nM99mdQ4aZbFpdrlyW/49IZm5s3yn0bDLhgCu3GZlfdtaPHOm22RBGgSsYXEy/zqLxPnNxz8ncJVYIQDJUuIJ/3H/N8UbdK3kmP3/67f5vv335km+zu8SqlalccwXfvPn9MyXw8+tfX7z+eO/ep2CR3n/9+fPvX34nS1fKpZ8dw8kWgKAnlPzw/tdPhLvPv354//L9vY/v//hImfzy5dOb3AP6L4K6mrkwwYgv+OzNs2cvn7148ceH//zff96/IC9fvv/w6y+7avd+ouYWi+7dVc+7ACVhV9Ofef/y5fe2o3bKmW5st6/7MBrHds80e85WtbTLl2vLXGaTCQfbfe0eoo11O9OP7ZYo9i17En2PDHVnm1pqQMdLN8xJlLPJRL78s+Q+8h1irJNBvqOOFqz4bnh7Ml0iqPYyXe0CVDPvM2X0oD0/kkawWVm4xQ5jtnXZ2sTzfe9Q6WuGt77YVqjbmhLWvT2ZnR5AWdPtEa2xJtUej0C2BQiZAGEEga6oJjZs28YDtdTvLi5HjvR4mxb9dbHwSncmmEy8Ujv4c3sypbHXTG/h5aRne82hNRiaWV4j4bkpvoIygEixFG9ij/8eG/DXxS3IFNBpkY33ZKZ7uOSpBiFGgwSrqczmGEFcdqVad/335uDg4K9xNrtD2S7JWEGyRljckkIRil24fDBe/9U8OpeLyck46VwkOe54XOc3EbcxLflarlMtl8eJ/aVN3itXnKVKLseXYtWH5fIhHbpOsdKqtOP3Ow9PJosxd/q3m42GoFVHqLnjcrleTHkzxEP6TqVRKi38quqHZaGHLqm7ETRnQlYROCwf8p87lbiuwxZ7q0gaTs8xp1NptSp+KVLL3J8G7/psh/wqJHJ0WqhfSR2CdFSa2FIMxcJDQWWqzLFpWTpGEyd6CwMk04Eo2bpFH6gKtajkPRV7vBrsTrGpk0r0Lkdaz1J6TmdmYVNVe9F3Vj2sJ5rRsQFKE4CcLmmaoghtk9ozk74ZQJ2zOjGwfvD7otPyXjz/WqQvyG+OwkJBFKUf97/SoL0JYR+yN+t9BT+QLj2MVdXs+V+KATAZme3eV6YxglVOpS0V13Z4QEOzEQ15rYSDt6GCQs29otL7t9pR+ATsR1vAOKpFw/OokpmN/KkKDRzvFiaU0Uw12Cd6UHdthLWwGTi8fu9gWWsut9gZKjBsmxrSMzYNflUAtuqIUoB+kNqlsG4QG1xapC+QfbMdPqNHFoprLAgtSkAm0ZQanqr5Y+WTSWqxKJmF6RoxZ3vom8uADYsNiq7QxiDohONFZytENKpQhvY4JnPYGVAHbWiwB8LBcWlsDASsuBHq+bWmFbwLKUWRLz4hU0ZsbIlY7g9gbUgr1YgQR4dKadZWkdmkD2uA1aoG0+8IQ/ZVDIAn84GrIL/BGu1KODIRmVIPAL8xOJxYTUWOK4M8mTKTZyAAwBbIbPXvjEvoOZtyOVLoLPMWDwtzOn2Rf4xIHqIDNRgdNTCVyuzLkEx5AOmYqMNJoWHK4XhII0SXZGPatBWoh8t7SuvW0ehoqtLRMcN7WJMtIWjZ8+l0Wombgf1mkE+NxgoyqaIum8NpyTA1JTDivKOuqQouHTGQVRKRCT26YjXsTQpNPSRZILM0oqtKm46Ctkhz2mUdjvzK5pAnk7KOB6TdU4HMIyObjduSOdxUNKuSgdGQv7yKA9InzEZ8QbsN2dvOTKUr1wnJpGqRMWAfVckImv4AkHc1tpycAg4X5hjT9cCmQW1CK7E7HJmaOnaiZtRJUSD7VblDQIoWssmk1jGdla00A4tqx6ZTchH2umjGZLK1pHisfIG8tItJMpPS7Jh0CxjR+VlQRDJ1XvUNycyMQLg9RJ+vVZiTgdPCleQMgdmgA+7oRC7zwt5RUhSm7VT8uxy9FHw0AuTwo3/UiCiOArmzHVYna2SfDmXTS1JJWIKSSbZrrhlDUlTmmoFL7NNsMs2gcDCudGPAsU1eIJNADXf4piYrwf7AkynomTXCvjaM5bUEmfpE4hCQ2Vpx/XxbqJsKs3RGq/EgdAKBZmyRJsbdOSJDxQQ/n0w9UmPpGepLm4QN2eoK+0ElXrdsTEidpj9glExTUHnIWOC4qBvs6hlkXpIx1YS54JCt2eKcaRJkmtH4k46FEz2TTNpulWudSCYSVaWAzMfZ1tdbww6+6tWTpZFYGheNd6oOVxySDS500FGDEBdGJoqXPR0EwJ4Z008UY8INAlHe+B2CLl7V389NmBgTstYE0pzg33QyHZUegva0HhZjkwpwM0kkU4kvXlw1crrJJLNryIi/CBHJtDkVS/oWZEL91ZPz49Ozg4OD51dLY8GDDLjx5/LbniarLe41ORGY2E7JhCgaQzas2H/pC8UGHrwLPyRShcUrrmR9BxoTIVPcO06UaPcTkCHN1vv00EWqPgqWJ5kMwuwQz0xOgKCuVbr/ZyaZUyS2WyAz2ZyAzOwAhNsD/fOngxDH5xcH5ykDxfAnWopdodAT8UmUF8oDJVMoP4jIJOoq8ifSoBM9xO9W0iEZFN8aQ8gUw59mhmw9TGleBplSFTFFEyJfTqJkCpNBIFPljBhEp4TryCwB2eRNQQKZ6IHYkoDMR0tZC74aoNL71wGP05QBYSArEy2FYjOOhP6Q/jEOKZmKIxYMyaTGHosqiQD5O9EUcFo4QRfJSrQysbBbkWbcZGWSLWEBVGaO8DVgujL5bhAOY9UE8Q9mkEn6pYb9IJ0V9o0ZWk8mfehuoHn//e/bzcgkZ6YQiPQo6g8/uDWinjOBxbcAceDJJD0be1S2UfxxnSUmigdl3d++lsgkconGm+3CKjPJJKhe06slyDigphn+eTL+EZliqHk6mVSAjfYK8jDi3RuGcAMyF1mR7reFJS5LgrOMAUlKs27fP/HIzgLl+KShF/5s0NaQSUePauj+cNGJwi1jKiQGA7ZEZtEW4qHc0Eq4ikwykA0UtJ4ehdxuWiObMG/O45BOJhUSouOD9tYS272ezE5mPO0tgZNcZq9MKtpAKzzZiIKnsqtWep5HRjmpbcHAJXAFmZE+SQQhm80DKh2FBiVSiQEjYpbIpIMJIa/uzlfomVI7mGc1stP6HFB1GURVUpJvRibZ56MdKtFuGW5CZnak+y2h/DdJZrZIW6FWmuBoo6aXwAJUIsOhXzt+EUBOwj4jPJtMtxes74oekil1ydajNPxK3AGpBAeLZ5lMZogCfhUVaojyz8IMMr1pwKYWklkhS1uT/UnpNOiWdzMyXfK8FWqjE6Hd9DBcT+admfNAM0nm8fKAhJhRlUKVu+OJR42iwZRsMwOp0a1Xx8xWGtgJssn0NLNZrnbcMpnI0PI/rNHJgfCsXnlYsml9ofawTCazzcrmcDJeeNRErKyyzY5VpHYv3U6d2n2C3ZnZdu3Sw2q9q/o2/BuRycxxljd+TBWymkwN9arfbnZFsp7Myl2tTHNpZa4gszZnCiKy2AWSoQVz3qWjDw1dt+jMtALlP5NMavTUFN00qcqgLoJPXZPa5JGuskqMoZNNZqin+s1YeWviWHRiWCbWqXFf8UvWPLYcLd1itz03JrND+6tZvtukqwLWbr/zG5HZviMywT+Wzsyn2WSS3ZC7iSxFUo9rRfKZhsPglkwyGzi+S7Tm0cfuMPIYhbjkhG+nkSkdRfeZWuSJmkpm3Vdo/b7i6LwfRU2AVHy7IZlk9tJRCKIFSLujyqxNpFnnq3sYhB38x8HbBJmrrXru3NYVRbFswUfAmfV1AwCk4EH0dqWvWIB/FFGfAfrHJcAK0DQNKUIKsdoCq6QSoGCDM6rYAPSXyJQqy83o9BR92dOgOOpbiHwXMPCAs0rQJiAADNUstDDwL9GqfcUUDIc9RQlsnS3SF0scBctQgsK1Ams36TyslHWgBmRioCTJ7FsKERHcO7MA2T8muLxYGo8E2tWTk5PLpOutczkpNUYFbrw6J4eHh3wR8vIk0E3dRcNretNCgqValVay4I2D0rzRaDppzbhMNMMh35fmM9EeXzebzXk3cZ/gLkaN0qRakzrNRoPtJsWTwxPBF4ZUeBL3RTRUFMvdeTQTabvnowXpfL3ZmPtqS5X8tRAeYS0ktbTuzDZr/5Qgc7V9NsftMbkbYRbq/f85OPjfG+yyOW6PP++CTKia/3pLTsx/32iXzXFb3N5mAGEyIhd6S5Y8gue77ur3j2Jva2kWYBMgw/AQHmLVxCb5D9vkH9P+ZwqXp6923dW/AYoyWs9bGvDIceejyUx6/tPBv3/86eDHH9/++Pbg7U/k3xQusy8zc3xFuCV7CzqtXiSQX6Rxl8TFSotBjq+GzggjBUXbLYsYopFD2VRC+zJW5DYhM5d+vh3G08VM0y3TUHTVNIYGxspc8bIXrM7p0E834TJXS74tauWyO5s8btHoZ7dNDSCZcQsGH6x3vgGZ2TeZOb4RDrOcEAS3p01W5j4fmPXR0Wh9Ko8QfdvuLQUl/hVQzHJC0HnL6PqVud+b7KGJzDQ3r3QoCSe0r4y6N98yIL+d4bkHPd60fPxdr0vfN/OvQma7BwDeMrZ6lH5oiq7D68i8Os7J/FqguQxTru02Qoa7u1nsOHGh0zVkPn/1tyRz1siKnb8NkKVum8Qmg0y92uUm32oyL86fPNlvQ96WZE4VgLL9M7dFu/DO2fLRanoeRNDgV/rVSjJP9/4Wc0syR0jWGutKf0s4/XQrkMmTebZqXT6XXu33upSk8nZk0mCo1blzahQ3bMwWj0RIT4QIAe+ls2plnl3sq33dGT8o+fCgQKZzeVTySg/GGWJIRCadAyfcYw/D+ggazP/jqGf3mMLuThrWYMpFcPtwF+QR8YtqPaLGci8rkxKHNV3KiBHTeSV6hZ55sa/3XrWZqiPgg7qSx2QWLPIBBEQQmTlpT0ZkPtRDbzoC5yiuj0Bl9XUNWX9IXbiwASAEuhDBJ1U85hiGrCB8228XjqNeJWksm0ZcKdDW9So9q6WQEyybzIvTq/0ks6MowvkSkdnx9NiTEqap7xGZl3ocN+LqRkp9XRZBGCXAIUoHF6Y4s0OXTxnY0fs8mbWSqckC1nVrlupVstGZeXF8Lu2nd0FH912vTQYUk9k2mFuyarLsQUBNYTMis9pXwpxWHeqLCw01UR8hUykzr2tAvorUCON46CMqegLLVOmsgnYYOsyR6SeWIUUYrE3ILNopXPKhWdkrk4qxe7kwa5QppHQrRQYaGBmQSTP/AOuoUmxNAPVj15aFkYhMokQE/p6+73tU3wMUkymz2WHOL4vFrsVF5ReoIdWcj4utAnXghqGTNUcmDeiA5nTsskqZcLO2Z6OUezAxyjnd0H5xvJdEUtCIHWsaLZJYmqUZE4xmwNDUikJAeaRYgOjupo+c8GWk6nT9XQ8EAVPvrChumsbYwDC4cEJTyASWgphMlyXEibYG9tuYa3uWJgKJrU0j8+x8f23rLJaOkwxjPROGWYYYrkFaQtFlMtuJRBgJMlGU+SpOnUE/ifOg0AiaIAlKTGaJfDuKt/nNyJTUJVWTT+dC8GrZ0+DnfVVIKKqq2MNo8FlmmWD8nE69i2QxwJ5hmcyHZAkbTkp9jMw4zxFNnRHMGiBqQ00tSqIeklnrizrFhmSeLAm0SEw+/yq5wf68x8tS8hMs8D2MBr/sZ+9pVwvXA50FfwmZbXwsk0k4MvgMTCKZ3LQpKEFAEI3A5iPBaXi9z1REJo034rMkbEimM0wuTU009T7xKST/n16cnR9fHUtP93lhLuWaiQaf/AG9hop1BcEwSeaSor5MJs2QwV8zCWSq3DdF0V2tRJSbE+U5isgcW2KWoA3JpBmIVq5M6er09Or0/Or04Il09eTV1dNX+23BmybSfPBkynFuZWBYWJc3WJm0Pj5g6YQjU0jLwZMpZKp7tEwmkZaEIMFNyaxZSYf1nnBmPjk/Ozs/PXt6dXr89AlZnBfnxyuiav/6GIk5TliumYhM2n0NKaqNGpOHrrP8dCqZgvh/zakmBh/NFZNpylDlPuhQMtlfEZnkYNfmXBGWtGyT3k3EpQlRRVSvCItnZIO9OpAIoWenF0+lvT4zydEF5vFLms/FH3wWyQGw4T0otzIviJfJnIh502g6C94CFCMi07GX0uYFR1tEJr2l5iOFaV7BjciUfhAdu/qO+PHx89OzC7Isn5JV+vNTaa+XpeQLrVwCmXdWaLFx+jSmOcwxIrmpaR6XyWyJ6RVZ3gneNhshjohuahDE12eOEgm3sWpiwFDCpeiwdKsbdc/xeCPg0n3QOaHy9OrVnjsUxKAJZKIc1hUcG9qpAUUJaekg3Ez5hbAUo8EAcgllaF6VtWRS60SUN7E2R1Hiw5jMCZljamjlaw8YQZt1rxLnCgBAXXJxefqErMq9FnoEVGkKYJ3d6DsT1vOATGpAgXhGx9UpE/1b6y0vzhQyaY5bqLJjU6gvm0w/1WqJ1VMZotjUFJPpaKSIecQ4rgN/sW3Yv3HodGmU5NTjYq9PySSOaBJKC5Vmc0URNqMCXVaG7h01FSoV6tfLz6Y5dFHLH1TBdDb3s5isJ9OlXgFI9WajATXagDAjJmebrdDEJEgnRWB4k7Np/0Z+rzJyO39XVBKUmMjn5+2HgDtZ2MKCEFEFBZpp/lqp3nklnVXkPwY2IFOq2yznOMuzL6NBuID4K7B3mCsCbkKm5AeerHGE+G4wsYMLSKigKa+qjLES2gvsRdqT6a6W3ei3OBQY1beKTMnVwvUGcJCmS0pcTleQFcgyCDOn2M37N8S6oeKNU+jvOTrXCtZ1HYOJU+7r/Zi39mRgq7qK0Sz9Bwl76eEJ7shi9Q0WtcOwvshtJMAleR0bAmpjj3wR+aYSn6i2h3HsNlIrDGkRUx+5tZ6u8xlo1qFV/7Py+G/CpUR/BOrx48csHSP5V6CnTd7I/GnJRwTZ9RX5+mqkKD+eteSz9IvE38GqddrtTrKISyqpkX+/s59GzJHje8H/A4eAHq+fUg/EAAAAAElFTkSuQmCC"/>
          <p:cNvSpPr>
            <a:spLocks noChangeAspect="1" noChangeArrowheads="1"/>
          </p:cNvSpPr>
          <p:nvPr/>
        </p:nvSpPr>
        <p:spPr bwMode="auto">
          <a:xfrm>
            <a:off x="307975" y="-746125"/>
            <a:ext cx="786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AutoShape 12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155575" y="-9223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AutoShape 14" descr="data:image/png;base64,iVBORw0KGgoAAAANSUhEUgAAAWwAAACKCAMAAAC5K4CgAAAA8FBMVEX///98IycAAABpXFN7IyV8Iif4+Pi8vLz7+/t6IyX29fZMS0sWEA7b29soJCRqXFHw8PDV1NU9OzyhoaFyAADJyMgcFxUXExTj4+OGhYYIAABgX2Dq6up2dHVYVlcfGxxCQEGRkJBta2x4Gh2zs7OrqqozMDFhU0kTDQ8iHh1UUlOHh4d5eHjLysqZmJhzAAgrKSp1EBbaxMXf0dGknZns4eLMsrPhz9DDo6Spe3yCLzHLra6PSk2yiYuhZ2qaXF18cWmJPkFaSj9yZVyUjIaicnSaYWOHf3eMREivgoS6lJadlY90AACRU1V6b2eEMjmLx7LhAAAc70lEQVR4nO1daXuiOhTWFMUFFVwAEUUFFdzRsbV2t+10mbbz///NTcIWEKxd7kw7j+98mAoxhJfDydkSY7F3QB7dFQ4OLkfv+e4eb0Kyc907KBQOetepvz2Ufx65g97BwQGU7N5esv9viAWb6nXlbw/l34e2xlQf/BJjMZb7dQ11d0f824P6VyH/Kqx7lzQXi6Xolx7WKL29Qvl0JGVZRlNiMplE/6XuENOIbDhX5v724P4x0Dfrde+H9/mHzTVCj/t74/oHkbvDKmPNOgfEa6S7bdm+lP/m2P41jBDVBfgv6RyRL3sW2VCJHOxnyE9ExTL3Cj3C3KtcY7bhU7ixuU7tnZxPgLjGxnXBMq1ZUczg/7W76+vLX5pFtUhrNzdaZT9TfhQ/LBk+QFxzN5cvL5caFuKMLLOWNCdvrnsY1zd7lfIxVNbImP4FJ0fxco2NkN61r4H40rPUN/Is6b02+RBGd3cdEXLIuSZIjybPw8myYJ8o7O3Ad4PlCOrEnmPtFUiLG+p01wjEuv2Pj/LfAH3Z82hN3Xh+jE+yKz2b5QMs4Ou/MNDvj9QNFlkn8pHrOYzC/33t1rZQW9577y8M9fvDjn44iiTnagvvAVjorG2ykWSvtT8/0m8PW2sU7pwD7F3P9m1eguY0jT1MzHevs7dG3g6th/zzg7U3Q8qWMb3+YYVCKj8g7GD26G5tnbveW37vQKpnCyr6AL0X9F+Svrm5qVhs0rYb07vD/mQsQ0PqtX1E6l0YYQ3du4FUjn5dX78EsmBehLV3yYb3sMfO4NZotoMKmP1x0EMJgg55ll57Edbey98a47+Du/X6EurrjG2TFNaEALN3LtVowtz7jB9FSpZR9PqHE/boESYdR6RpCr4ze7wVOdrV0JbqRp4M6TRWeoRk78n+COiDnqsZLh3x9amRUY8Q7H2+9wOAk587HbKerrgjmogvbpQPPobr0G722AFc4cAjO+eFTn3i21kfOC7jfn58P9iXAqmGr22u14FCnB92pO+gd7Dn+t2wvZWM72PPnh2T9I/OyPIgc7YH+WOfB3s/sBb2PJjUj96617vBOoS9sQIgtlki0xq9nxo/Ag7L9bVneSRzo1EOC7P8Yht8vjTNHu8HjQgt5FDJ03r9QsaV2LU7WfozkHu8F1yv0EOT4Qgb0DdEvPSH58j07vaxp0/BTeEuh7IyVoDVs0FyB4TTuHdjPgcpDhoi7GUhGA8Z9Qi213uyPwyuYxdO0jazvV/uuQ4Ze9pL9ofB9daWyZe8s3PohGRrDtnYl9mT/UFArdy7wX+xa6fwydPZ3NolGzZLRnWyx274BXWHZWbIDrFExkt+8Yrf94toPgoWFX9Ykm2TXfAFqmm3bMSW/z3eDxQFsSfEjF0gcr3RAFc8/dorkQ8idXfglfBhB8auxcmMtIqlTSovhULh+nIf5fswciiY6pTpyZfr3tqqa+/g2JNV/R4TK6NP8B1lujMejzv0xlNLcgQCBo8YNIDEjPe3TH7x4wP838E5MQ+8NIalf+Swsvhl6Q7C4HaRXJ4tF2+/ENsqGvl+I1tUpu0AgZVp0UW322iRxVWtmr/Uim0QtRVV8ov96pcvykJkQ1tEvluTORmtZ5dMbvqMJ+bEnJQv3ko3B5SxFQJPajUw9p2jdTrDWsjktKqUJV6jat8/U7BN4rv1Pmt/MSNWBkL2q4du2MseJBQVT/Ze3BdUfnFqgX0xKYSZScXjccq8ehvbnNL2sg3Jlp9tWvfZlDQYeB+qjQDZWZLsmu8aoPqmMf0F0L+g8OLKVS+CSpQsBJzG5LmaiCOoibeIkQjavs9jQNJLM/4ityrw9PIG2T7JbkR+7+sig6PZXpUwUfgUSOvOba7jcfPhDf3Xgm94m5TJINncO8nmwFfXIwi2Ke0W711Heo2zsk02RT3Ndu6fBkHfkwYEv0Gyc+8kWwTfwST5haN9hUvncy9Ssg8naUe01eed+28rwSOZCpENCpKtvZvsb1C6LF9a8+Glc+CFINuvsw8nVNwR7fLOHiVobT0dIDvVrXsf3qSzpW/g44pYbRS82McvZ0+Rg4NAJuxwErfYptJx82TH/tkNLeKH3xpJDouEgG4n22eN5F55pl8D4rWVh3E1hmgnEYLl2XCCdNQIIvtxx/5lQpfKog2fGunkHNDVaY20KbaT3Rc9DEHtO8yPdtl1wb3J1K9ewQ5hB4ypxcpRI2+wRwiyUw0goX8S3/YMeJrhBQQd/gNg6nu+W8ke6hKwIEnQafoOXFvWiK9QIXlpr1XfqHt6MNM212l1V7JZUrItARabDZLsSixlI5kaT4eEI7Wd7Kz7RuTYL++s2xDRlgCXSIgzFavaSUZVUOuQvRbmNtlUPLGzGomB0sahIhHzoHXfBDkCxGN/gwf5XUBfX6MlSzHuutArWK8xW6lkwoTlp2rPkHHzcNfu+9PgEVao+SWbxJQ4N+j7FZncjbZGvgtkLMM5a1OzrWVm8m81jSwSKjHZ+cXVQDCe1QFbyK4RKqZU9H9VJMX+m5KNYWlqyPam9lgsb29PLANivlLTFGR7srMWicnZdiBQmlW2kD0seqpjBPznaDL+8Z3Jtvcp2kw2Lh7KpqpOyg/4Ruc/y6qq2h92Q4UM5EFUi8PGFrLzhJ6e+kNYTfKxfWeynRWlhYARwl6Y0KyGprV5jz9n5ucX53PrpuXlcr5D1xoYeM8m0xK46q5kV3yuylgim35nsu8KzrICv8f3CN1GpDjiafPUb8umHp8mZvlhB+Vd0XWNwxzmaCHPxXyS7bdGYiVAWiA0aNuBFLHSBL5C2u9MtrtELFAbDImGll4Cs33uO7M00SlzuUPnuSqYNtq1Wq0LWpC7bWRz/oASl9WbNYQmqPnDYt+a7EIo2SeQUduTSVPlI+JMqozMknTCdzAadKk6GIztvsm3Iaj9g66g2GkNBoOWtuEifhdHJgTOnrYBsh9N10OPU+YtceYQ6XL4HMyff3ik/wCcitVAxgCS7broFPWbmA+PoTsJdUw6kf4eYYmvBNFZQ33tcyTOzHTaZptKxFUiQXOsQvqRi6Pu7EzuYQPtWIQMkkC1yAl00K24aoKCStsje3Gv4qdAUequoe09XHCW6RcoFjlS3bBqGjrpBNnPeH6Eor0n+x3Qer1C7yC428Jvyk7PIMk2fWoE+TpQo+9ItizmchWazuVEMUrJoyYcTVdQGHZLRpHFzSqo0XaLJAU7hP1xW3pLyTmrSWSbjOi2iBo3GlCOtnvZMTvH/bq+2SiCOiy7icc4tSLMvDNcsbOrztZa/akd6xeKtXHIOj+2NGh2gZMPmGarpfB1xPS41mXsnprDkjPgTicoJmJp2FSshkp20AnjMjceNgX7ktPmIOSKo3G7qztj6g86m1Sm6Fat63QC8s122M2FIURQMheqo0cSKunVzCZpyDZUI6tXDd7kuMszjAQYw1B4SWIYhu+O/cOWh1NdFxhJUgzDgP8xAsPk+xs3z3a6gi4IksRbrXQ9n8X3lhGkLGmxpyr9vM7g/hQd9abn20G65YbBoCY8bINGBTur+a9YySo6o0uSoRhw3Gjg05a/RUrrKnjcjKLge0M5p6L23uTzYqU6kl32VYusVCoBLW31VTtbrgFeAv2WRiNonXoXMDyokfcuNiVFAMWqZrcp1Yvw0QiCvy4wNmoChQdCo4SbaeOaDnuShrAn1uBJssWhzvNAb3RQQ02rdoHOM4q/t7Ei8MCod6y+tFYDSDyTJ1MdLXgAdKtuiya62tRnGtclOKB8u+PcG25jgPob6irY2fn5+cPcGv3iykxQGz5NLDZHVjY0CHHh35YoYDIvCN0xoctSSa6e5xkijy52BSVfzxHykEqKQ0MwJB8/LUVQlEYn6bZLZuhaXpCaXIBsrqsrQrZENOSG8BJSjdCSY/h4s5Wk91om2U4TtvFqBlvwtWjniDtLyi3YMU+oiTaA1x0RncQymVaTMZjarrKdelRRHNUsX1jaePFoTkyzbJ4417U33z98go1wyoZdnp5F9Zap6UJ2YyoYFXndzaSnsoJS3NR0lb5gdL1vJodA0bMbzSoNSciLSZLsEcMLRifw/HNt+HXDVQIjRQEbGjg5ZAzd0f0doICNq+XquuFlQ1qSAcYbWlQewMOd4NEInFtBVaghnEwje/j4OLPnYvn4+fT0J3Yl5z/vz5FcJ+8najmK7QoUshC5F/OKK7YdKNdhv6SVURTJe61buiLVQwQm1dL1mpj3yOamvJDdLEZLaYYhNOzXKdUQ9MFGE6gWdKVo3yjUwmEbYdUZpm2PgtUVPaxcJdnmlWbI8RCgaF4ibZkakw0KF3FTRekDMpB9a0LDMB4RkGoLeuhT1iDD9pgbgjQOaxLrSErToTAHBbMe2goKmF6fumSn8gLfDLVkKsBwtIQMlGaYXk02eGBRrElCO6RBLCMZ0si5rhCuLsSpYuz0O2zyqYqNDBRbpahywK6D0yUOP1Err0b7CFmFiagU8FRRQksek32BsQYtSooSPqGIiiHZcsbWeD305hGquuGpEfhudyOqsDqMYWuGjhQq2KiJ0Md/DJhQqUUnGPtEnxcitEWW53faHm5ejuMQtmWBqKd+FfCsoiAJlU6YF+4xFBmEDs9xeH9QhMIN5qHOWPLckZiIVRoyNJRtsjVg6NGzsKK4ZHN5BURJVabG8w3crCRFUMlNhSL+o8pI4UxWGL6J/8h1+WmEn1MXpM0KjhAsTa/uCWXDfAJ7hNMIOBBYdo6lEtjJVC82+0IA5CRHogTs5GRNippO5CzvkN3nI+4dgwYu2UNGyEa2E4Eh4Ccx1iPIjhV1A7+JVUYP54uDPhX+Q9OlZsR1WsxuZN+6ZU84zOQXWCe8nU7EJ06Khi2jdmk1QrKLihT+RrG0vQPSuD6MqK2Ws4ZNNguUYvgzwxCLikM2fAO2VGpneQEX99BA6YdLZYWuYD08hhNhaIPUiLZUUaVej3r+wx0l+4xIFyBn/D4ZftKtiVpAsqF3M4nQ2VVd6b5yycjfcRINh+xOxHTlXcUmuwL4bTWW8BXQ0dUy8P/t1hmcTaev1NdH//5Ulo94LQI4mqRJtqkVSfaDS3badAyVRRmZLpQasRgh1zWE/jtXBYwlh+yqrocbLDZKgk320J2+QiEWDauGGc6pYHs1ZkOAyv99C3Vow9iN7EWCIslOPJOP74GQbEeNZHAyUn2OGlcJ6kml2nlzPidJD3RXsusM2Dq90w7ZbSFyesSdtnnrYbBN3WAa24JGnCBAT3D8djnJtZrQitqJbDRDIj88QeE408SXPX807YgrlSg77KXwsckJfE6zUEZLXThqBoB8o06PuFxUXDQj5jiO07RBu90sohChpAt5m+xkjd++QImzdTbbUICYi4Y4FATbWm9ICo+iY8XauMKFxU+5rGQIOgB6sV6C4xajpAnFYDlaG7fr2SKOWzJSfkfJjrGqCm0OaE3jgIhfO5yY8AwywuEM6R58nEA5X8Vis3g5PLQt9oEu8IoiCHDk3X59MN7MlXda7WIeBzMlXdcZhoePhyllCbK3xnYytgeZKyrGNB+Nad4Q7PLXjKYDRlDgsHQUYK1VW6WAeS6PIXE8b/CCBKRps11tdTbkfNSqNqc4kouCggwj6LC31lDYkezY4kpNW/p603q+x5WVVCJhei7k4rn8dLGAvqWqnkfEX+RxvdacCpBzhecZHGMlg8fiQIEMo+p2wcgXi/1auw3vLBdj+/yOZMuGRzZ4BV7BCVdt97uKBF8hRLmuC3rNr6VT2rDd7BpAEmALPHCDWEAbS2p5dAyOWzKMbrFZgwMftjQUWthC9tHj2cODuyx9sZpAnhHMRGAx76ysQgWToCa3mNYMlvvF4eEilrk1E9GKGw5MHFXoUj2bh7erQ4kC+ZKjT0ZdSdFBsd2h6UpllMuxziNz7exkTQBb9yStCC7ZoEJvh0+nyxxsPqgVLbWlCKAWtDBF2KJTbdiKjRf0oTMStgZ4KEC1FuoUKxrnjraQvfipmhiJC0t8Mse/J+jz6swhL8Pa1f2zlakmzAROIyxuV+pvx+KbT6DOuXh19k6lUrI2rvcVFPG0uqzoPFNshalkz6l5bYLUbLJF6HO+NoTwYbFcCXKuQ10XPsGmUplKaVjrwnm1aKmbTFZXpu3QCXQQSfbiN9TEFE4zqnF7PpwfLpfLQye2tFj+vD89PsTczB/vr86wQM9XcCpVKfv1vlWpN6xHSFbakmJ5kKKhMPVwsfXIfs30G9t29qv6ZjtyJaTEt209xrWAwufxb3XXIdcRtkpLj7BGUsemu5iUSoRVXj8kUKTPdOQ2Y73li98qnEMpZymTiv5+SwkJNOwEDg9MiCrb88iGTk1EyM+6hzph+n1oI1OuqOjDrYm+ytTKaeRA9GNpRfn6C2Tqxd2V0hvOSerWpBLpNFTUpk9LwMOoSIe6wp/Qehv16k3GNHSzBohQJXKppOxMkNDj2+6u5x13vaUz4eE8G8nQ9SsEoI+pbN+yuiTxDRZptojAYWyLuz57SuBcgV1itpHAfZyknaoo0iWflxM4EJtYWb1Aa3sz+o1+XDLyraYZ5MjnFGUaacFOHacm1owKsWC0dCcQxQG+v0WPcM0mmilEjovKW2Xg2wQfK8flIp8KwOqjySuR71Ajyl2fTeIO14jutD+tG2NXttxTqNrMG4BVykClVUuyZ2ZcXW3eAA1AM2pEXBdNZvBtbETdeAW4ZGuSYkR1FJMlL56tGPoWPVLT0XYnmSyINm5aDFJE0AeL9B27igHfxSI/jXojM90opwaR7dWGbKwnRQVoUIkg9UzFy64Mss920t1OA6dMNUxjV6DjGjVmZKZtJ7shuGRDbSNFBj3I5EFJ2pKSYoGCAr6pIRP9nox1RPZUUSLXgXeNV8juCFHu+nySRgukXbYDtQlu0TDyZsqu2b24V5EfmU4/2Yce78NmR6R1o2SoIhhQWHO6UoxQIyMoza6XDqWciYjTjRlm4KbFkPEXZbik2oz1xOB8GzUpp4YCmkPqWyLSeSOPyA5PnMZQ3CUyNrI4hV5hwi1VTav+igUvqgrZ9iR7cZ/AFcOeaR0+OdaFyAmLxncsFpWIsAekLe+RHWvrSj6U7Q7Q27KX8C0BzEUYSrxipXsqeSVqFmSh8y1aEdaIccPXo5nbopfhg8pHBqLw1k/u8oLgHgCPplPFmiAnzwxegAonSOi2z59XkbtGcUDJh+vQFByRhiUpPFQtTqUalDKX7ExbN6TqBkVcGwhFXykDfCrhkb8RMAR7LG140fAJsAOwrcE2eCli26mqLgxjOP9QDJuKM3XA01Lke3GOvHNHi1Blv5wtTa8+mwwBLnGuEs2mRyszKgEZQzVDfHj+tSXxOMHd0RUj5HGUijqQof70RpPpA0Uvtnw6Jzfs6qhIJ0OQLTYZIx+i30vQthk63wNGeP6Ym9rlExpQjNBJYpRX8Hp8+Arow83TXAMqIBkQZC8Oz3+vLs5mlkCmzrCpbVkcwZ1E2N9O+RmlnpICfPtklq/mKNtAQQs7UrTlGqOAVtBGTnF9qIOthwAlFgz8MiJqXSDAqazD+2S0k2cMHXQHlRHaOXFE1/NAEHCBA0k2nCgYQ+rSvi6TXMNXC0HDnop0UH+xGuAlu1FVMkCf21jiU4WPyRJ5Gk6DgVVVGa4GGFCKycBLYZz9nqjQNzcnz5blkZpNJip0t+Gh8jJoGszKqI4E1QY706P1/iVnt+hhLVao6OE+evc5tggUqVsvEcPKldp5xo12iE3J0LNVV/zlTjUr8ZIONYbG8/B+ubFbfzMEOsMzgEHhUgnogg6a+Ed0/OVn7BAIvNRv0cQFFUYAxBaNKRo1aQxo71vJyqAv8cCt4xkAgVFqLeKtY7VqkeFB3eomVYfyMq26P2DMaq2aIAhoZwR5qkw7GRHd80NZtYy9hGo6gnxye7qK//555pkbENZfR6tJOqGqT9bmiYuzcrl87jZLXZion2g1AtHpSjyDYtVdvL8kimozDOPtXZmpCohBoKOzeRxck7qYYBmadChKSPysy7iOm0gSAEy3NrA7yeR9hZUxuqYLPIrZ4g0tYQ8CwwTieWJd13ETBY8KRfXQdQldO2pI8MWBLfJFb2Sg783S8MYUwbsIimgbuGAUxU3QdihabEFRjl0N57wnx2JbzOcLd7wnx6dx6vnYikQtlr9Xq/MZPjlbmdDgs5f7os/ldAKahNuDIrlS146tW4DjqPv0+KgGqXMBn4pTd91B35P85koOxTw7Ha0y8koxcwrf910yQwe6rNEb1nxlSDbB1/X/5FGgE9Qi6/vN4lxVIs7DV63N2TvYTgGKz2toyzjKTjQiP32yuWz0CNWYpdNIzwTm27OyilM4brwKGiXptHkayjGJpDaot/Hy0Xa7WtoMcyTpat06Xa+S5c3ieNAKLWT3g+b5TcO50rIu2a63ovKS3HjYtoZVH7ZCf2V71Bo64x62QmZ65yI1/22lSoMB0iLQZUxTnvVBPQUf+VzFDgsyrM0Ln1DNkB0IZ1FPb5zCx6YmdlnCDpFEeOX8bj0FoQl8+GYvu3T52rBQg9Rr446IpMzLlJtBR86jGYgfLeJq3Mr2pgNyL1+p+GjcLclJncLn8qbI6jvBRi/FQWjpzNfcjBXZDwnLi0kjAQ6uHVhOnPA2rvojHunJxNL0RNXIqamG6KHPhwa2bW3L1j4Yxv7/sJxY8hnHAhxX/RsAxK7cVTSoRZmY5E/tM+nExDFHFqfPu28V+gGMJKW45Sx0Lr/qxrc/0Q59eKcFpL2D7t8q4XENaSVu4l615T0kcv0/A8WXoutlmor+NbUIRObMVDHVeLp7Cjgk92QZq3pBaH5n5Zh5Dp/A4vz0NNqV+XQM9Ohqv5KEI8xfFYf30IdEFjKlbmRpT8rpuCvc5DpTaIygXZ2pyW0mllmWVdXcff/bD0OEbnJEQLvEG1FBo6+BzCH0GBMqtXrekM7MOd50NY1yZBO/ijlZmaZ6dZLCC2+gd//8SkLvMzGWDCEsWpscC4rQ/aoa20HyaHY486I3R7PZkUV85uwJGnTQuzQpSzenUEtslbDLJbLzkscTpIXesLPzJwx3KBl6Vws4OCLdRYvIvsF+zh6Obk+hQbg6Pbbonj1D/UKtbq1Py+eVOUmQVsehiTV++Y8YIg6SQ12AvLbHFWedzWjcbuoKz0TUtX9NsGgDOeh2J1S1fGwP/MgR+tlqAuUcqhxvkbpcRsnfdGAV6v+PUUPScR0kANOuhCNHig5qOy3M+jI4myD9DMlGO2wFVMMsjqhGGV9PaTyaKH9mXvxBjW2B5eoKGdHSpfww99XVtR+LJ2tdEiqlTATmROi7UzjbiDZlcA6imngqsBnaH0NGK7WqA4hqqxTU4N8AR09uMQOyBX2i/WCm8Uo9qKG9GofZxDQnD99g3/sviKMnyiU7ESAbWyVpnBQjUl+z47M/6M/8U1isVKdwBOoL/7Sn4lgV2sDPCofMln/UAvkHMVupbq2fGvdNOGdWvZQ6QVnGxaMJ9cfpN96+8Cvg6ALZfglk+t37EwGpszLa/0Jdwqno6GqCJsuoRXh77IrZ8cXV1e/nWyv/Ky+W5xfHh9a+LcuHR5yLPDTxnonq1V6yP47F3Nk7Z3mF9sw2y4lDwuKYQU8GCnbiab9p4idivkIBWJSmpAhi5/Z+AIk9158IvAMXdifT5FYLh2WcAF7tFfZn4tG0DGvkUBJLDWZoo6jVW/bf3+N1nJlWahKtZjonwmlHy+XJ3pP5ZMwS1gIO1YyjBbupo4efP8++UwzzW+Ho4fdTuWw+n82RYUJhwySYp9zj04CKKhdImE/uJygUGFejq933+CQ8lnE1T9pc7fbDBnu8H3NUsg3NvcnFjrV8e7wfi+fypDy5Ot6L9Z8AO5/N5ntt/QH8BzFdEee6m//RAAAAAElFTkSuQmCC"/>
          <p:cNvSpPr>
            <a:spLocks noChangeAspect="1" noChangeArrowheads="1"/>
          </p:cNvSpPr>
          <p:nvPr/>
        </p:nvSpPr>
        <p:spPr bwMode="auto">
          <a:xfrm>
            <a:off x="307975" y="-769938"/>
            <a:ext cx="50768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07975" y="1387167"/>
            <a:ext cx="8519308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3600" dirty="0" smtClean="0">
                <a:solidFill>
                  <a:schemeClr val="bg1"/>
                </a:solidFill>
                <a:ea typeface="ＭＳ Ｐゴシック" charset="-128"/>
              </a:rPr>
              <a:t>És millor la coordinació assistencial en entorns sanitaris integrats que amb múltiples proveïdors? </a:t>
            </a:r>
          </a:p>
          <a:p>
            <a:pPr algn="ctr" eaLnBrk="1" hangingPunct="1"/>
            <a:endParaRPr lang="ca-ES" sz="2000" b="0" dirty="0">
              <a:solidFill>
                <a:schemeClr val="bg1"/>
              </a:solidFill>
              <a:ea typeface="ＭＳ Ｐゴシック" charset="-128"/>
            </a:endParaRPr>
          </a:p>
          <a:p>
            <a:pPr algn="ctr">
              <a:spcBef>
                <a:spcPct val="50000"/>
              </a:spcBef>
            </a:pPr>
            <a:r>
              <a:rPr lang="en-US" b="0" dirty="0" smtClean="0">
                <a:solidFill>
                  <a:schemeClr val="bg1"/>
                </a:solidFill>
                <a:ea typeface="ＭＳ Ｐゴシック" charset="-128"/>
              </a:rPr>
              <a:t>						</a:t>
            </a:r>
            <a:endParaRPr lang="en-US" b="0" dirty="0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3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0"/>
          <p:cNvSpPr/>
          <p:nvPr/>
        </p:nvSpPr>
        <p:spPr>
          <a:xfrm>
            <a:off x="233388" y="154508"/>
            <a:ext cx="6606319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Entitats participants</a:t>
            </a:r>
            <a:endParaRPr sz="2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70"/>
          <p:cNvSpPr txBox="1"/>
          <p:nvPr/>
        </p:nvSpPr>
        <p:spPr>
          <a:xfrm>
            <a:off x="4799718" y="4972321"/>
            <a:ext cx="10001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1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5" name="Google Shape;395;p70"/>
          <p:cNvPicPr preferRelativeResize="0"/>
          <p:nvPr/>
        </p:nvPicPr>
        <p:blipFill rotWithShape="1">
          <a:blip r:embed="rId3">
            <a:alphaModFix/>
          </a:blip>
          <a:srcRect l="37079" t="42191" r="17400" b="30883"/>
          <a:stretch/>
        </p:blipFill>
        <p:spPr>
          <a:xfrm>
            <a:off x="31794" y="945796"/>
            <a:ext cx="1999463" cy="66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70" descr="SSIBE logo"/>
          <p:cNvPicPr preferRelativeResize="0"/>
          <p:nvPr/>
        </p:nvPicPr>
        <p:blipFill rotWithShape="1">
          <a:blip r:embed="rId4">
            <a:alphaModFix/>
          </a:blip>
          <a:srcRect b="38815"/>
          <a:stretch/>
        </p:blipFill>
        <p:spPr>
          <a:xfrm>
            <a:off x="140080" y="1767632"/>
            <a:ext cx="1627769" cy="839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70"/>
          <p:cNvPicPr preferRelativeResize="0"/>
          <p:nvPr/>
        </p:nvPicPr>
        <p:blipFill rotWithShape="1">
          <a:blip r:embed="rId5">
            <a:alphaModFix/>
          </a:blip>
          <a:srcRect l="12074" t="11627" r="17585" b="18413"/>
          <a:stretch/>
        </p:blipFill>
        <p:spPr>
          <a:xfrm>
            <a:off x="274703" y="2699878"/>
            <a:ext cx="1096637" cy="7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70"/>
          <p:cNvPicPr preferRelativeResize="0"/>
          <p:nvPr/>
        </p:nvPicPr>
        <p:blipFill rotWithShape="1">
          <a:blip r:embed="rId6">
            <a:alphaModFix/>
          </a:blip>
          <a:srcRect l="36884" t="47295" r="51383" b="37870"/>
          <a:stretch/>
        </p:blipFill>
        <p:spPr>
          <a:xfrm>
            <a:off x="233388" y="3567403"/>
            <a:ext cx="1441155" cy="102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70"/>
          <p:cNvPicPr preferRelativeResize="0"/>
          <p:nvPr/>
        </p:nvPicPr>
        <p:blipFill rotWithShape="1">
          <a:blip r:embed="rId7">
            <a:alphaModFix/>
          </a:blip>
          <a:srcRect l="24542" t="40833" r="39038" b="30313"/>
          <a:stretch/>
        </p:blipFill>
        <p:spPr>
          <a:xfrm>
            <a:off x="165537" y="4776296"/>
            <a:ext cx="1714194" cy="76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70"/>
          <p:cNvPicPr preferRelativeResize="0"/>
          <p:nvPr/>
        </p:nvPicPr>
        <p:blipFill rotWithShape="1">
          <a:blip r:embed="rId8">
            <a:alphaModFix/>
          </a:blip>
          <a:srcRect l="23512" t="46061" r="38014" b="35952"/>
          <a:stretch/>
        </p:blipFill>
        <p:spPr>
          <a:xfrm>
            <a:off x="2273136" y="4882917"/>
            <a:ext cx="1663340" cy="43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70"/>
          <p:cNvPicPr preferRelativeResize="0"/>
          <p:nvPr/>
        </p:nvPicPr>
        <p:blipFill rotWithShape="1">
          <a:blip r:embed="rId9">
            <a:alphaModFix/>
          </a:blip>
          <a:srcRect l="25707" t="11659" r="56583" b="79953"/>
          <a:stretch/>
        </p:blipFill>
        <p:spPr>
          <a:xfrm>
            <a:off x="31794" y="5943142"/>
            <a:ext cx="2304256" cy="61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70"/>
          <p:cNvPicPr preferRelativeResize="0"/>
          <p:nvPr/>
        </p:nvPicPr>
        <p:blipFill rotWithShape="1">
          <a:blip r:embed="rId10">
            <a:alphaModFix/>
          </a:blip>
          <a:srcRect l="25418" t="45629" r="39765" b="35601"/>
          <a:stretch/>
        </p:blipFill>
        <p:spPr>
          <a:xfrm>
            <a:off x="4272304" y="934830"/>
            <a:ext cx="2039611" cy="61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7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06159" y="5194461"/>
            <a:ext cx="1257136" cy="68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70"/>
          <p:cNvPicPr preferRelativeResize="0"/>
          <p:nvPr/>
        </p:nvPicPr>
        <p:blipFill rotWithShape="1">
          <a:blip r:embed="rId12">
            <a:alphaModFix/>
          </a:blip>
          <a:srcRect l="24068" t="44349" r="38682" b="34249"/>
          <a:stretch/>
        </p:blipFill>
        <p:spPr>
          <a:xfrm>
            <a:off x="2111091" y="1802876"/>
            <a:ext cx="1744683" cy="56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70"/>
          <p:cNvPicPr preferRelativeResize="0"/>
          <p:nvPr/>
        </p:nvPicPr>
        <p:blipFill rotWithShape="1">
          <a:blip r:embed="rId13">
            <a:alphaModFix/>
          </a:blip>
          <a:srcRect l="57625" t="41830" r="25285" b="39283"/>
          <a:stretch/>
        </p:blipFill>
        <p:spPr>
          <a:xfrm>
            <a:off x="2663690" y="908720"/>
            <a:ext cx="1080120" cy="6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70"/>
          <p:cNvPicPr preferRelativeResize="0"/>
          <p:nvPr/>
        </p:nvPicPr>
        <p:blipFill rotWithShape="1">
          <a:blip r:embed="rId14">
            <a:alphaModFix/>
          </a:blip>
          <a:srcRect l="22037" t="38462" r="49297" b="40054"/>
          <a:stretch/>
        </p:blipFill>
        <p:spPr>
          <a:xfrm>
            <a:off x="4578513" y="2849050"/>
            <a:ext cx="1441366" cy="60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70"/>
          <p:cNvPicPr preferRelativeResize="0"/>
          <p:nvPr/>
        </p:nvPicPr>
        <p:blipFill rotWithShape="1">
          <a:blip r:embed="rId15">
            <a:alphaModFix/>
          </a:blip>
          <a:srcRect l="22488" t="55314" r="53128" b="28498"/>
          <a:stretch/>
        </p:blipFill>
        <p:spPr>
          <a:xfrm>
            <a:off x="2167798" y="3690459"/>
            <a:ext cx="1955357" cy="72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70"/>
          <p:cNvPicPr preferRelativeResize="0"/>
          <p:nvPr/>
        </p:nvPicPr>
        <p:blipFill rotWithShape="1">
          <a:blip r:embed="rId16">
            <a:alphaModFix/>
          </a:blip>
          <a:srcRect l="25832" t="14466" r="51602" b="71467"/>
          <a:stretch/>
        </p:blipFill>
        <p:spPr>
          <a:xfrm>
            <a:off x="2541060" y="5881481"/>
            <a:ext cx="1731244" cy="606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7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421278" y="1820075"/>
            <a:ext cx="1378565" cy="57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7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424344" y="3754823"/>
            <a:ext cx="1749704" cy="54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7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910152" y="2837637"/>
            <a:ext cx="1487553" cy="59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70"/>
          <p:cNvPicPr preferRelativeResize="0"/>
          <p:nvPr/>
        </p:nvPicPr>
        <p:blipFill rotWithShape="1">
          <a:blip r:embed="rId20">
            <a:alphaModFix/>
          </a:blip>
          <a:srcRect l="42801" t="30658" r="33034" b="48416"/>
          <a:stretch/>
        </p:blipFill>
        <p:spPr>
          <a:xfrm>
            <a:off x="4745158" y="5718220"/>
            <a:ext cx="1566757" cy="76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70"/>
          <p:cNvPicPr preferRelativeResize="0"/>
          <p:nvPr/>
        </p:nvPicPr>
        <p:blipFill rotWithShape="1">
          <a:blip r:embed="rId21">
            <a:alphaModFix/>
          </a:blip>
          <a:srcRect l="26723" t="13177" r="51297" b="76085"/>
          <a:stretch/>
        </p:blipFill>
        <p:spPr>
          <a:xfrm>
            <a:off x="4723287" y="4897434"/>
            <a:ext cx="1485950" cy="40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70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995217" y="3580953"/>
            <a:ext cx="1268078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70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190025" y="5926734"/>
            <a:ext cx="1231499" cy="67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70"/>
          <p:cNvPicPr preferRelativeResize="0"/>
          <p:nvPr/>
        </p:nvPicPr>
        <p:blipFill rotWithShape="1">
          <a:blip r:embed="rId24">
            <a:alphaModFix/>
          </a:blip>
          <a:srcRect l="13971" t="42224" r="67657" b="38839"/>
          <a:stretch/>
        </p:blipFill>
        <p:spPr>
          <a:xfrm>
            <a:off x="6983515" y="1663471"/>
            <a:ext cx="1555414" cy="90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70"/>
          <p:cNvPicPr preferRelativeResize="0"/>
          <p:nvPr/>
        </p:nvPicPr>
        <p:blipFill rotWithShape="1">
          <a:blip r:embed="rId25">
            <a:alphaModFix/>
          </a:blip>
          <a:srcRect l="4066" t="37203" r="26755" b="27021"/>
          <a:stretch/>
        </p:blipFill>
        <p:spPr>
          <a:xfrm>
            <a:off x="6839707" y="4379419"/>
            <a:ext cx="1932134" cy="56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70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265508" y="2740307"/>
            <a:ext cx="1524132" cy="60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70"/>
          <p:cNvPicPr preferRelativeResize="0"/>
          <p:nvPr/>
        </p:nvPicPr>
        <p:blipFill rotWithShape="1">
          <a:blip r:embed="rId27">
            <a:alphaModFix/>
          </a:blip>
          <a:srcRect t="24801" b="21649"/>
          <a:stretch/>
        </p:blipFill>
        <p:spPr>
          <a:xfrm>
            <a:off x="7006159" y="750280"/>
            <a:ext cx="1506113" cy="80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70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4272304" y="196197"/>
            <a:ext cx="23431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70"/>
          <p:cNvPicPr preferRelativeResize="0"/>
          <p:nvPr/>
        </p:nvPicPr>
        <p:blipFill rotWithShape="1">
          <a:blip r:embed="rId29">
            <a:alphaModFix/>
          </a:blip>
          <a:srcRect l="23682" t="52934" r="59955" b="34811"/>
          <a:stretch/>
        </p:blipFill>
        <p:spPr>
          <a:xfrm>
            <a:off x="6993706" y="116632"/>
            <a:ext cx="1682750" cy="709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6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ítulo 1"/>
          <p:cNvSpPr>
            <a:spLocks/>
          </p:cNvSpPr>
          <p:nvPr/>
        </p:nvSpPr>
        <p:spPr bwMode="auto">
          <a:xfrm>
            <a:off x="282575" y="166688"/>
            <a:ext cx="78867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a-ES" sz="3200" dirty="0">
                <a:solidFill>
                  <a:prstClr val="white"/>
                </a:solidFill>
                <a:cs typeface="Arial" panose="020B0604020202020204" pitchFamily="34" charset="0"/>
              </a:rPr>
              <a:t>Continguts</a:t>
            </a:r>
          </a:p>
        </p:txBody>
      </p:sp>
      <p:sp>
        <p:nvSpPr>
          <p:cNvPr id="78850" name="Rectangle 25"/>
          <p:cNvSpPr>
            <a:spLocks noChangeArrowheads="1"/>
          </p:cNvSpPr>
          <p:nvPr/>
        </p:nvSpPr>
        <p:spPr bwMode="auto">
          <a:xfrm>
            <a:off x="517525" y="1155700"/>
            <a:ext cx="8116888" cy="396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40000"/>
              </a:lnSpc>
              <a:spcBef>
                <a:spcPct val="15000"/>
              </a:spcBef>
              <a:buClr>
                <a:srgbClr val="71685A"/>
              </a:buClr>
              <a:buFont typeface="+mj-lt"/>
              <a:buAutoNum type="arabicPeriod"/>
            </a:pPr>
            <a:r>
              <a:rPr lang="ca-ES" sz="2800" dirty="0">
                <a:solidFill>
                  <a:prstClr val="black"/>
                </a:solidFill>
              </a:rPr>
              <a:t>Antecedents i marc conceptual</a:t>
            </a:r>
          </a:p>
          <a:p>
            <a:pPr marL="514350" indent="-514350">
              <a:lnSpc>
                <a:spcPct val="140000"/>
              </a:lnSpc>
              <a:spcBef>
                <a:spcPct val="15000"/>
              </a:spcBef>
              <a:buClr>
                <a:srgbClr val="71685A"/>
              </a:buClr>
              <a:buFont typeface="+mj-lt"/>
              <a:buAutoNum type="arabicPeriod"/>
            </a:pPr>
            <a:r>
              <a:rPr lang="ca-ES" sz="2800" dirty="0" smtClean="0">
                <a:solidFill>
                  <a:prstClr val="black"/>
                </a:solidFill>
              </a:rPr>
              <a:t>Objectiu </a:t>
            </a:r>
            <a:r>
              <a:rPr lang="ca-ES" sz="2800" dirty="0">
                <a:solidFill>
                  <a:prstClr val="black"/>
                </a:solidFill>
              </a:rPr>
              <a:t>i mètodes</a:t>
            </a:r>
          </a:p>
          <a:p>
            <a:pPr marL="514350" indent="-514350">
              <a:lnSpc>
                <a:spcPct val="140000"/>
              </a:lnSpc>
              <a:spcBef>
                <a:spcPct val="15000"/>
              </a:spcBef>
              <a:buClr>
                <a:srgbClr val="71685A"/>
              </a:buClr>
              <a:buFont typeface="+mj-lt"/>
              <a:buAutoNum type="arabicPeriod"/>
            </a:pPr>
            <a:r>
              <a:rPr lang="ca-ES" sz="2800" dirty="0" smtClean="0">
                <a:solidFill>
                  <a:prstClr val="black"/>
                </a:solidFill>
              </a:rPr>
              <a:t>Resultats </a:t>
            </a:r>
          </a:p>
          <a:p>
            <a:pPr marL="514350" indent="-514350">
              <a:lnSpc>
                <a:spcPct val="140000"/>
              </a:lnSpc>
              <a:spcBef>
                <a:spcPct val="15000"/>
              </a:spcBef>
              <a:buClr>
                <a:srgbClr val="71685A"/>
              </a:buClr>
              <a:buFont typeface="+mj-lt"/>
              <a:buAutoNum type="arabicPeriod"/>
            </a:pPr>
            <a:r>
              <a:rPr lang="ca-ES" sz="2800" dirty="0" smtClean="0">
                <a:solidFill>
                  <a:prstClr val="black"/>
                </a:solidFill>
              </a:rPr>
              <a:t>Discussió i conclusions</a:t>
            </a:r>
          </a:p>
          <a:p>
            <a:pPr marL="514350" indent="-514350">
              <a:lnSpc>
                <a:spcPct val="140000"/>
              </a:lnSpc>
              <a:spcBef>
                <a:spcPct val="15000"/>
              </a:spcBef>
              <a:buClr>
                <a:srgbClr val="71685A"/>
              </a:buClr>
              <a:buFont typeface="+mj-lt"/>
              <a:buAutoNum type="arabicPeriod"/>
            </a:pPr>
            <a:r>
              <a:rPr lang="ca-ES" sz="2800" dirty="0">
                <a:solidFill>
                  <a:prstClr val="black"/>
                </a:solidFill>
              </a:rPr>
              <a:t>Següents </a:t>
            </a:r>
            <a:r>
              <a:rPr lang="ca-ES" sz="2800" dirty="0" smtClean="0">
                <a:solidFill>
                  <a:prstClr val="black"/>
                </a:solidFill>
              </a:rPr>
              <a:t>passes </a:t>
            </a:r>
            <a:endParaRPr lang="ca-ES" sz="2800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spcBef>
                <a:spcPct val="15000"/>
              </a:spcBef>
              <a:buClr>
                <a:srgbClr val="71685A"/>
              </a:buClr>
            </a:pPr>
            <a:endParaRPr lang="ca-E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 bwMode="auto">
          <a:xfrm>
            <a:off x="314325" y="3097552"/>
            <a:ext cx="4563640" cy="1716112"/>
          </a:xfrm>
          <a:prstGeom prst="ellipse">
            <a:avLst/>
          </a:prstGeom>
          <a:solidFill>
            <a:srgbClr val="EBF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713" name="Text Box 3"/>
          <p:cNvSpPr txBox="1">
            <a:spLocks noChangeArrowheads="1"/>
          </p:cNvSpPr>
          <p:nvPr/>
        </p:nvSpPr>
        <p:spPr bwMode="auto">
          <a:xfrm>
            <a:off x="314325" y="222250"/>
            <a:ext cx="8399463" cy="449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a-ES" altLang="es-ES" sz="3200" dirty="0">
                <a:solidFill>
                  <a:prstClr val="white"/>
                </a:solidFill>
                <a:ea typeface="ＭＳ Ｐゴシック"/>
                <a:cs typeface="Arial" charset="0"/>
              </a:rPr>
              <a:t>Antecedents</a:t>
            </a: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5567475" y="2336766"/>
            <a:ext cx="3146313" cy="174356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buClr>
                <a:srgbClr val="71685A"/>
              </a:buClr>
              <a:defRPr/>
            </a:pPr>
            <a:r>
              <a:rPr lang="ca-ES" dirty="0" smtClean="0">
                <a:solidFill>
                  <a:srgbClr val="990033"/>
                </a:solidFill>
              </a:rPr>
              <a:t>Qualitat</a:t>
            </a:r>
            <a:endParaRPr lang="ca-ES" dirty="0">
              <a:solidFill>
                <a:srgbClr val="990033"/>
              </a:solidFill>
            </a:endParaRPr>
          </a:p>
          <a:p>
            <a:pPr marL="271463">
              <a:spcBef>
                <a:spcPct val="10000"/>
              </a:spcBef>
              <a:buClr>
                <a:srgbClr val="71685A"/>
              </a:buClr>
              <a:buFontTx/>
              <a:buChar char="•"/>
              <a:tabLst>
                <a:tab pos="271463" algn="l"/>
              </a:tabLst>
              <a:defRPr/>
            </a:pPr>
            <a:r>
              <a:rPr lang="ca-ES" sz="1200" dirty="0">
                <a:solidFill>
                  <a:srgbClr val="3E3D2D"/>
                </a:solidFill>
              </a:rPr>
              <a:t> </a:t>
            </a:r>
            <a:r>
              <a:rPr lang="ca-ES" sz="1200" b="0" dirty="0">
                <a:solidFill>
                  <a:srgbClr val="3E3D2D"/>
                </a:solidFill>
              </a:rPr>
              <a:t>medicacions </a:t>
            </a:r>
            <a:r>
              <a:rPr lang="ca-ES" sz="1200" b="0" dirty="0" smtClean="0">
                <a:solidFill>
                  <a:srgbClr val="3E3D2D"/>
                </a:solidFill>
              </a:rPr>
              <a:t>incompatibles</a:t>
            </a:r>
            <a:endParaRPr lang="ca-ES" sz="1200" b="0" dirty="0">
              <a:solidFill>
                <a:srgbClr val="3E3D2D"/>
              </a:solidFill>
            </a:endParaRPr>
          </a:p>
          <a:p>
            <a:pPr marL="271463">
              <a:spcBef>
                <a:spcPct val="10000"/>
              </a:spcBef>
              <a:buClr>
                <a:srgbClr val="71685A"/>
              </a:buClr>
              <a:buFontTx/>
              <a:buChar char="•"/>
              <a:tabLst>
                <a:tab pos="271463" algn="l"/>
              </a:tabLst>
              <a:defRPr/>
            </a:pPr>
            <a:r>
              <a:rPr lang="ca-ES" sz="1200" b="0" dirty="0">
                <a:solidFill>
                  <a:srgbClr val="3E3D2D"/>
                </a:solidFill>
              </a:rPr>
              <a:t> Retard en </a:t>
            </a:r>
            <a:r>
              <a:rPr lang="ca-ES" sz="1200" b="0" dirty="0" smtClean="0">
                <a:solidFill>
                  <a:srgbClr val="3E3D2D"/>
                </a:solidFill>
              </a:rPr>
              <a:t>diagnòstic i </a:t>
            </a:r>
            <a:r>
              <a:rPr lang="ca-ES" sz="1200" b="0" dirty="0">
                <a:solidFill>
                  <a:srgbClr val="3E3D2D"/>
                </a:solidFill>
              </a:rPr>
              <a:t>tractament</a:t>
            </a:r>
          </a:p>
          <a:p>
            <a:pPr marL="271463">
              <a:spcBef>
                <a:spcPct val="10000"/>
              </a:spcBef>
              <a:buClr>
                <a:srgbClr val="71685A"/>
              </a:buClr>
              <a:buFontTx/>
              <a:buChar char="•"/>
              <a:tabLst>
                <a:tab pos="271463" algn="l"/>
              </a:tabLst>
              <a:defRPr/>
            </a:pPr>
            <a:r>
              <a:rPr lang="ca-ES" sz="1200" b="0" dirty="0">
                <a:solidFill>
                  <a:srgbClr val="3E3D2D"/>
                </a:solidFill>
              </a:rPr>
              <a:t> Pèrdua continuïtat assistencial </a:t>
            </a:r>
          </a:p>
          <a:p>
            <a:pPr>
              <a:lnSpc>
                <a:spcPct val="90000"/>
              </a:lnSpc>
              <a:spcBef>
                <a:spcPct val="10000"/>
              </a:spcBef>
              <a:buClr>
                <a:srgbClr val="71685A"/>
              </a:buClr>
              <a:defRPr/>
            </a:pPr>
            <a:r>
              <a:rPr lang="ca-ES" dirty="0" smtClean="0">
                <a:solidFill>
                  <a:srgbClr val="990033"/>
                </a:solidFill>
              </a:rPr>
              <a:t>Eficiència</a:t>
            </a:r>
            <a:endParaRPr lang="ca-ES" dirty="0">
              <a:solidFill>
                <a:srgbClr val="990033"/>
              </a:solidFill>
            </a:endParaRPr>
          </a:p>
          <a:p>
            <a:pPr marL="271463">
              <a:lnSpc>
                <a:spcPct val="90000"/>
              </a:lnSpc>
              <a:spcBef>
                <a:spcPct val="30000"/>
              </a:spcBef>
              <a:buClr>
                <a:srgbClr val="71685A"/>
              </a:buClr>
              <a:buFont typeface="Wingdings" pitchFamily="2" charset="2"/>
              <a:buChar char="§"/>
              <a:tabLst>
                <a:tab pos="271463" algn="l"/>
              </a:tabLst>
              <a:defRPr/>
            </a:pPr>
            <a:r>
              <a:rPr lang="ca-ES" sz="1400" b="0" dirty="0">
                <a:solidFill>
                  <a:srgbClr val="3E3D2D"/>
                </a:solidFill>
              </a:rPr>
              <a:t> </a:t>
            </a:r>
            <a:r>
              <a:rPr lang="ca-ES" sz="1200" b="0" dirty="0">
                <a:solidFill>
                  <a:prstClr val="black"/>
                </a:solidFill>
              </a:rPr>
              <a:t>Proves (duplicació) </a:t>
            </a:r>
          </a:p>
          <a:p>
            <a:pPr marL="271463">
              <a:spcBef>
                <a:spcPct val="10000"/>
              </a:spcBef>
              <a:buClr>
                <a:srgbClr val="71685A"/>
              </a:buClr>
              <a:buFontTx/>
              <a:buChar char="•"/>
              <a:tabLst>
                <a:tab pos="271463" algn="l"/>
              </a:tabLst>
              <a:defRPr/>
            </a:pPr>
            <a:r>
              <a:rPr lang="ca-ES" sz="1200" b="0" dirty="0">
                <a:solidFill>
                  <a:prstClr val="black"/>
                </a:solidFill>
              </a:rPr>
              <a:t> Ús dels serveis (visites </a:t>
            </a:r>
            <a:r>
              <a:rPr lang="ca-ES" sz="1200" b="0" dirty="0" smtClean="0">
                <a:solidFill>
                  <a:prstClr val="black"/>
                </a:solidFill>
              </a:rPr>
              <a:t>innecessàries)</a:t>
            </a:r>
            <a:endParaRPr lang="ca-ES" altLang="es-ES" sz="1200" b="0" dirty="0">
              <a:solidFill>
                <a:prstClr val="black"/>
              </a:solidFill>
            </a:endParaRPr>
          </a:p>
        </p:txBody>
      </p:sp>
      <p:sp>
        <p:nvSpPr>
          <p:cNvPr id="115715" name="Text Box 10"/>
          <p:cNvSpPr txBox="1">
            <a:spLocks noChangeArrowheads="1"/>
          </p:cNvSpPr>
          <p:nvPr/>
        </p:nvSpPr>
        <p:spPr bwMode="auto">
          <a:xfrm>
            <a:off x="314325" y="787929"/>
            <a:ext cx="3829050" cy="17527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buClr>
                <a:srgbClr val="71685A"/>
              </a:buClr>
              <a:buFont typeface="Wingdings" pitchFamily="2" charset="2"/>
              <a:buChar char="§"/>
            </a:pPr>
            <a:r>
              <a:rPr lang="ca-ES" sz="1600" b="0" dirty="0" smtClean="0">
                <a:solidFill>
                  <a:prstClr val="black"/>
                </a:solidFill>
              </a:rPr>
              <a:t>Ràpids </a:t>
            </a:r>
            <a:r>
              <a:rPr lang="ca-ES" sz="1600" b="0" dirty="0">
                <a:solidFill>
                  <a:prstClr val="black"/>
                </a:solidFill>
              </a:rPr>
              <a:t>avenços en la tecnologia</a:t>
            </a:r>
          </a:p>
          <a:p>
            <a:pPr>
              <a:spcBef>
                <a:spcPct val="15000"/>
              </a:spcBef>
              <a:buClr>
                <a:srgbClr val="71685A"/>
              </a:buClr>
              <a:buFont typeface="Wingdings" pitchFamily="2" charset="2"/>
              <a:buChar char="§"/>
            </a:pPr>
            <a:r>
              <a:rPr lang="ca-ES" sz="1600" b="0" dirty="0" smtClean="0">
                <a:solidFill>
                  <a:prstClr val="black"/>
                </a:solidFill>
              </a:rPr>
              <a:t>Augment </a:t>
            </a:r>
            <a:r>
              <a:rPr lang="ca-ES" sz="1600" b="0" dirty="0">
                <a:solidFill>
                  <a:prstClr val="black"/>
                </a:solidFill>
              </a:rPr>
              <a:t>especialització</a:t>
            </a:r>
          </a:p>
          <a:p>
            <a:pPr>
              <a:spcBef>
                <a:spcPct val="15000"/>
              </a:spcBef>
              <a:buClr>
                <a:srgbClr val="71685A"/>
              </a:buClr>
              <a:buFont typeface="Wingdings" pitchFamily="2" charset="2"/>
              <a:buChar char="§"/>
            </a:pPr>
            <a:r>
              <a:rPr lang="ca-ES" sz="1600" b="0" dirty="0" smtClean="0">
                <a:solidFill>
                  <a:prstClr val="black"/>
                </a:solidFill>
              </a:rPr>
              <a:t>Canvis </a:t>
            </a:r>
            <a:r>
              <a:rPr lang="ca-ES" sz="1600" b="0" dirty="0">
                <a:solidFill>
                  <a:prstClr val="black"/>
                </a:solidFill>
              </a:rPr>
              <a:t>en l’organització de l’atenció</a:t>
            </a:r>
          </a:p>
          <a:p>
            <a:pPr>
              <a:spcBef>
                <a:spcPct val="15000"/>
              </a:spcBef>
              <a:buClr>
                <a:srgbClr val="71685A"/>
              </a:buClr>
              <a:buFont typeface="Wingdings" pitchFamily="2" charset="2"/>
              <a:buChar char="§"/>
            </a:pPr>
            <a:endParaRPr lang="ca-ES" sz="800" b="0" dirty="0" smtClean="0">
              <a:solidFill>
                <a:prstClr val="black"/>
              </a:solidFill>
            </a:endParaRPr>
          </a:p>
          <a:p>
            <a:pPr>
              <a:spcBef>
                <a:spcPct val="15000"/>
              </a:spcBef>
              <a:buClr>
                <a:srgbClr val="71685A"/>
              </a:buClr>
              <a:buFont typeface="Wingdings" pitchFamily="2" charset="2"/>
              <a:buChar char="§"/>
            </a:pPr>
            <a:endParaRPr lang="ca-ES" sz="800" b="0" dirty="0">
              <a:solidFill>
                <a:prstClr val="black"/>
              </a:solidFill>
            </a:endParaRPr>
          </a:p>
          <a:p>
            <a:pPr>
              <a:spcBef>
                <a:spcPct val="15000"/>
              </a:spcBef>
              <a:buClr>
                <a:srgbClr val="71685A"/>
              </a:buClr>
              <a:buFont typeface="Wingdings" pitchFamily="2" charset="2"/>
              <a:buChar char="§"/>
            </a:pPr>
            <a:r>
              <a:rPr lang="ca-ES" b="0" dirty="0" smtClean="0">
                <a:solidFill>
                  <a:prstClr val="black"/>
                </a:solidFill>
              </a:rPr>
              <a:t> </a:t>
            </a:r>
            <a:r>
              <a:rPr lang="ca-ES" sz="1600" b="0" dirty="0">
                <a:solidFill>
                  <a:prstClr val="black"/>
                </a:solidFill>
              </a:rPr>
              <a:t>Augment nombre professionals i serveis involucrats atenció al pacient</a:t>
            </a:r>
          </a:p>
        </p:txBody>
      </p:sp>
      <p:sp>
        <p:nvSpPr>
          <p:cNvPr id="115717" name="AutoShape 13"/>
          <p:cNvSpPr>
            <a:spLocks noChangeArrowheads="1"/>
          </p:cNvSpPr>
          <p:nvPr/>
        </p:nvSpPr>
        <p:spPr bwMode="auto">
          <a:xfrm>
            <a:off x="1873250" y="1700808"/>
            <a:ext cx="355600" cy="2635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ca-ES">
              <a:solidFill>
                <a:prstClr val="black"/>
              </a:solidFill>
            </a:endParaRPr>
          </a:p>
        </p:txBody>
      </p:sp>
      <p:sp>
        <p:nvSpPr>
          <p:cNvPr id="132110" name="AutoShape 14"/>
          <p:cNvSpPr>
            <a:spLocks noChangeArrowheads="1"/>
          </p:cNvSpPr>
          <p:nvPr/>
        </p:nvSpPr>
        <p:spPr bwMode="auto">
          <a:xfrm>
            <a:off x="4228269" y="1039962"/>
            <a:ext cx="762000" cy="516830"/>
          </a:xfrm>
          <a:prstGeom prst="rightArrow">
            <a:avLst>
              <a:gd name="adj1" fmla="val 50000"/>
              <a:gd name="adj2" fmla="val 45282"/>
            </a:avLst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ca-ES">
              <a:solidFill>
                <a:prstClr val="black"/>
              </a:solidFill>
            </a:endParaRPr>
          </a:p>
        </p:txBody>
      </p:sp>
      <p:sp>
        <p:nvSpPr>
          <p:cNvPr id="115719" name="Text Box 12"/>
          <p:cNvSpPr txBox="1">
            <a:spLocks noChangeArrowheads="1"/>
          </p:cNvSpPr>
          <p:nvPr/>
        </p:nvSpPr>
        <p:spPr bwMode="auto">
          <a:xfrm>
            <a:off x="161925" y="6566406"/>
            <a:ext cx="4228081" cy="2169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anchor="b">
            <a:spAutoFit/>
          </a:bodyPr>
          <a:lstStyle/>
          <a:p>
            <a:pPr marL="450850" indent="-450850">
              <a:lnSpc>
                <a:spcPct val="90000"/>
              </a:lnSpc>
              <a:buClr>
                <a:srgbClr val="DE7008"/>
              </a:buClr>
              <a:buFont typeface="Arial" charset="0"/>
              <a:buNone/>
            </a:pPr>
            <a:r>
              <a:rPr lang="ca-ES" altLang="es-ES" sz="900" dirty="0">
                <a:solidFill>
                  <a:srgbClr val="3E3D2D"/>
                </a:solidFill>
              </a:rPr>
              <a:t>Referències</a:t>
            </a:r>
            <a:r>
              <a:rPr lang="en-US" altLang="es-ES" sz="900" dirty="0">
                <a:solidFill>
                  <a:srgbClr val="3E3D2D"/>
                </a:solidFill>
              </a:rPr>
              <a:t>:</a:t>
            </a:r>
            <a:r>
              <a:rPr lang="en-US" altLang="es-ES" sz="900" dirty="0">
                <a:solidFill>
                  <a:srgbClr val="71685A"/>
                </a:solidFill>
              </a:rPr>
              <a:t> </a:t>
            </a:r>
            <a:r>
              <a:rPr lang="en-US" altLang="es-ES" sz="900" dirty="0" err="1">
                <a:solidFill>
                  <a:srgbClr val="71685A"/>
                </a:solidFill>
              </a:rPr>
              <a:t>Øvretveit</a:t>
            </a:r>
            <a:r>
              <a:rPr lang="en-US" altLang="es-ES" sz="900" dirty="0">
                <a:solidFill>
                  <a:srgbClr val="71685A"/>
                </a:solidFill>
              </a:rPr>
              <a:t> et al</a:t>
            </a:r>
            <a:r>
              <a:rPr lang="es-ES" altLang="es-ES" sz="900" dirty="0">
                <a:solidFill>
                  <a:srgbClr val="71685A"/>
                </a:solidFill>
              </a:rPr>
              <a:t>.</a:t>
            </a:r>
            <a:r>
              <a:rPr lang="en-US" altLang="es-ES" sz="900" dirty="0">
                <a:solidFill>
                  <a:srgbClr val="71685A"/>
                </a:solidFill>
              </a:rPr>
              <a:t> 20</a:t>
            </a:r>
            <a:r>
              <a:rPr lang="es-ES" altLang="es-ES" sz="900" dirty="0">
                <a:solidFill>
                  <a:srgbClr val="71685A"/>
                </a:solidFill>
              </a:rPr>
              <a:t>11</a:t>
            </a:r>
            <a:r>
              <a:rPr lang="en-US" altLang="es-ES" sz="900" dirty="0">
                <a:solidFill>
                  <a:srgbClr val="71685A"/>
                </a:solidFill>
              </a:rPr>
              <a:t>, McDonald </a:t>
            </a:r>
            <a:r>
              <a:rPr lang="es-ES" altLang="es-ES" sz="900" dirty="0">
                <a:solidFill>
                  <a:srgbClr val="71685A"/>
                </a:solidFill>
              </a:rPr>
              <a:t>et al.</a:t>
            </a:r>
            <a:r>
              <a:rPr lang="en-US" altLang="es-ES" sz="900" dirty="0">
                <a:solidFill>
                  <a:srgbClr val="71685A"/>
                </a:solidFill>
              </a:rPr>
              <a:t> 2007, </a:t>
            </a:r>
            <a:r>
              <a:rPr lang="en-US" altLang="es-ES" sz="900" dirty="0" err="1">
                <a:solidFill>
                  <a:srgbClr val="71685A"/>
                </a:solidFill>
              </a:rPr>
              <a:t>Saltman</a:t>
            </a:r>
            <a:r>
              <a:rPr lang="en-US" altLang="es-ES" sz="900" dirty="0">
                <a:solidFill>
                  <a:srgbClr val="71685A"/>
                </a:solidFill>
              </a:rPr>
              <a:t> et a</a:t>
            </a:r>
            <a:r>
              <a:rPr lang="es-ES" altLang="es-ES" sz="900" dirty="0">
                <a:solidFill>
                  <a:srgbClr val="71685A"/>
                </a:solidFill>
              </a:rPr>
              <a:t>l. </a:t>
            </a:r>
            <a:r>
              <a:rPr lang="en-US" altLang="es-ES" sz="900" dirty="0">
                <a:solidFill>
                  <a:srgbClr val="71685A"/>
                </a:solidFill>
              </a:rPr>
              <a:t>2002 </a:t>
            </a:r>
          </a:p>
        </p:txBody>
      </p:sp>
      <p:sp>
        <p:nvSpPr>
          <p:cNvPr id="115716" name="Text Box 11"/>
          <p:cNvSpPr txBox="1">
            <a:spLocks noChangeArrowheads="1"/>
          </p:cNvSpPr>
          <p:nvPr/>
        </p:nvSpPr>
        <p:spPr bwMode="auto">
          <a:xfrm>
            <a:off x="5029199" y="954207"/>
            <a:ext cx="3684589" cy="867930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ca-ES" sz="1600" dirty="0">
                <a:solidFill>
                  <a:srgbClr val="71685A"/>
                </a:solidFill>
              </a:rPr>
              <a:t>R</a:t>
            </a:r>
            <a:r>
              <a:rPr lang="ca-ES" sz="1600" dirty="0" smtClean="0">
                <a:solidFill>
                  <a:srgbClr val="71685A"/>
                </a:solidFill>
              </a:rPr>
              <a:t>isc </a:t>
            </a:r>
            <a:r>
              <a:rPr lang="ca-ES" sz="1600" dirty="0">
                <a:solidFill>
                  <a:srgbClr val="71685A"/>
                </a:solidFill>
              </a:rPr>
              <a:t>de fragmentació de l’atenció</a:t>
            </a:r>
          </a:p>
          <a:p>
            <a:pPr algn="ctr">
              <a:spcBef>
                <a:spcPct val="15000"/>
              </a:spcBef>
            </a:pPr>
            <a:r>
              <a:rPr lang="ca-ES" sz="1600" b="0" i="1" dirty="0" smtClean="0">
                <a:solidFill>
                  <a:prstClr val="black"/>
                </a:solidFill>
              </a:rPr>
              <a:t>Sobretot</a:t>
            </a:r>
            <a:r>
              <a:rPr lang="ca-ES" sz="1600" b="0" i="1" dirty="0">
                <a:solidFill>
                  <a:prstClr val="black"/>
                </a:solidFill>
              </a:rPr>
              <a:t>, pacients crònics, </a:t>
            </a:r>
            <a:r>
              <a:rPr lang="ca-ES" sz="1600" b="0" i="1" dirty="0" err="1" smtClean="0">
                <a:solidFill>
                  <a:prstClr val="black"/>
                </a:solidFill>
              </a:rPr>
              <a:t>pluri</a:t>
            </a:r>
            <a:r>
              <a:rPr lang="ca-ES" sz="1600" b="0" i="1" dirty="0" err="1">
                <a:solidFill>
                  <a:prstClr val="black"/>
                </a:solidFill>
              </a:rPr>
              <a:t>p</a:t>
            </a:r>
            <a:r>
              <a:rPr lang="ca-ES" sz="1600" b="0" i="1" dirty="0" err="1" smtClean="0">
                <a:solidFill>
                  <a:prstClr val="black"/>
                </a:solidFill>
              </a:rPr>
              <a:t>atològics</a:t>
            </a:r>
            <a:endParaRPr lang="ca-ES" sz="1600" b="0" i="1" dirty="0">
              <a:solidFill>
                <a:prstClr val="black"/>
              </a:solidFill>
            </a:endParaRPr>
          </a:p>
        </p:txBody>
      </p:sp>
      <p:sp>
        <p:nvSpPr>
          <p:cNvPr id="2" name="AutoShape 14"/>
          <p:cNvSpPr>
            <a:spLocks noChangeArrowheads="1"/>
          </p:cNvSpPr>
          <p:nvPr/>
        </p:nvSpPr>
        <p:spPr bwMode="auto">
          <a:xfrm rot="5400000">
            <a:off x="6664410" y="1912864"/>
            <a:ext cx="381000" cy="3889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ca-ES">
              <a:solidFill>
                <a:prstClr val="black"/>
              </a:solidFill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 rot="5400000">
            <a:off x="4991184" y="4489814"/>
            <a:ext cx="431800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ca-ES">
              <a:solidFill>
                <a:prstClr val="black"/>
              </a:solidFill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658502" y="5221806"/>
            <a:ext cx="4960937" cy="113261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71685A"/>
              </a:buClr>
              <a:defRPr/>
            </a:pPr>
            <a:r>
              <a:rPr lang="ca-ES" sz="2000" dirty="0">
                <a:solidFill>
                  <a:srgbClr val="990033"/>
                </a:solidFill>
              </a:rPr>
              <a:t>Integració assistencial </a:t>
            </a:r>
            <a:r>
              <a:rPr lang="ca-ES" sz="2000" dirty="0">
                <a:solidFill>
                  <a:srgbClr val="990033"/>
                </a:solidFill>
                <a:sym typeface="Wingdings" pitchFamily="2" charset="2"/>
              </a:rPr>
              <a:t> </a:t>
            </a:r>
            <a:r>
              <a:rPr lang="ca-ES" sz="2000" dirty="0">
                <a:solidFill>
                  <a:srgbClr val="990033"/>
                </a:solidFill>
              </a:rPr>
              <a:t>prioritat </a:t>
            </a:r>
          </a:p>
          <a:p>
            <a:pPr>
              <a:spcBef>
                <a:spcPct val="10000"/>
              </a:spcBef>
              <a:buClr>
                <a:srgbClr val="71685A"/>
              </a:buClr>
            </a:pPr>
            <a:r>
              <a:rPr lang="ca-ES" sz="1600" b="0" dirty="0">
                <a:solidFill>
                  <a:prstClr val="black"/>
                </a:solidFill>
              </a:rPr>
              <a:t>Proliferació estratègies </a:t>
            </a:r>
            <a:r>
              <a:rPr lang="ca-ES" sz="1600" b="0" dirty="0" smtClean="0">
                <a:solidFill>
                  <a:prstClr val="black"/>
                </a:solidFill>
              </a:rPr>
              <a:t>en col·laboració </a:t>
            </a:r>
            <a:r>
              <a:rPr lang="ca-ES" sz="1600" b="0" dirty="0">
                <a:solidFill>
                  <a:prstClr val="black"/>
                </a:solidFill>
              </a:rPr>
              <a:t>entre nivells (organitzacions sanitàries integrades, estratègies de gestió del pacient </a:t>
            </a:r>
            <a:r>
              <a:rPr lang="ca-ES" sz="1600" b="0" dirty="0" smtClean="0">
                <a:solidFill>
                  <a:prstClr val="black"/>
                </a:solidFill>
              </a:rPr>
              <a:t>crònic, </a:t>
            </a:r>
            <a:r>
              <a:rPr lang="ca-ES" sz="1600" b="0" dirty="0" err="1" smtClean="0">
                <a:solidFill>
                  <a:prstClr val="black"/>
                </a:solidFill>
              </a:rPr>
              <a:t>etc</a:t>
            </a:r>
            <a:r>
              <a:rPr lang="ca-ES" sz="1600" b="0" dirty="0" smtClean="0">
                <a:solidFill>
                  <a:prstClr val="black"/>
                </a:solidFill>
              </a:rPr>
              <a:t>)</a:t>
            </a:r>
            <a:endParaRPr lang="ca-ES" sz="1600" b="0" dirty="0">
              <a:solidFill>
                <a:prstClr val="black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32562" y="3161975"/>
            <a:ext cx="4302699" cy="144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buClr>
                <a:srgbClr val="71685A"/>
              </a:buClr>
              <a:defRPr/>
            </a:pPr>
            <a:r>
              <a:rPr lang="ca-ES" dirty="0" smtClean="0">
                <a:solidFill>
                  <a:srgbClr val="990033"/>
                </a:solidFill>
              </a:rPr>
              <a:t>		SNS</a:t>
            </a:r>
            <a:endParaRPr lang="ca-ES" dirty="0">
              <a:solidFill>
                <a:srgbClr val="990033"/>
              </a:solidFill>
            </a:endParaRPr>
          </a:p>
          <a:p>
            <a:pPr marL="271463">
              <a:spcBef>
                <a:spcPct val="10000"/>
              </a:spcBef>
              <a:buClr>
                <a:srgbClr val="71685A"/>
              </a:buClr>
              <a:tabLst>
                <a:tab pos="271463" algn="l"/>
              </a:tabLst>
              <a:defRPr/>
            </a:pPr>
            <a:r>
              <a:rPr lang="ca-ES" sz="1400" b="0" dirty="0" smtClean="0">
                <a:solidFill>
                  <a:srgbClr val="3E3D2D"/>
                </a:solidFill>
              </a:rPr>
              <a:t>basat en atenció primària (porta i coordinador)</a:t>
            </a:r>
          </a:p>
          <a:p>
            <a:pPr marL="271463">
              <a:spcBef>
                <a:spcPct val="10000"/>
              </a:spcBef>
              <a:buClr>
                <a:srgbClr val="71685A"/>
              </a:buClr>
              <a:tabLst>
                <a:tab pos="271463" algn="l"/>
              </a:tabLst>
              <a:defRPr/>
            </a:pPr>
            <a:endParaRPr lang="ca-ES" sz="1400" b="0" dirty="0" smtClean="0">
              <a:solidFill>
                <a:srgbClr val="3E3D2D"/>
              </a:solidFill>
            </a:endParaRPr>
          </a:p>
          <a:p>
            <a:pPr marL="557213" indent="-285750">
              <a:spcBef>
                <a:spcPct val="10000"/>
              </a:spcBef>
              <a:buClr>
                <a:srgbClr val="71685A"/>
              </a:buClr>
              <a:buFont typeface="Arial" panose="020B0604020202020204" pitchFamily="34" charset="0"/>
              <a:buChar char="→"/>
              <a:tabLst>
                <a:tab pos="271463" algn="l"/>
              </a:tabLst>
              <a:defRPr/>
            </a:pPr>
            <a:r>
              <a:rPr lang="ca-ES" sz="1400" b="0" dirty="0" smtClean="0">
                <a:solidFill>
                  <a:srgbClr val="3E3D2D"/>
                </a:solidFill>
              </a:rPr>
              <a:t>Intercanvi d’informació, comunicació fluida i acord entre professionals en gestió clínica del pacient</a:t>
            </a:r>
            <a:endParaRPr lang="ca-ES" dirty="0">
              <a:solidFill>
                <a:srgbClr val="990033"/>
              </a:solidFill>
            </a:endParaRPr>
          </a:p>
          <a:p>
            <a:pPr marL="271463">
              <a:lnSpc>
                <a:spcPct val="90000"/>
              </a:lnSpc>
              <a:spcBef>
                <a:spcPct val="30000"/>
              </a:spcBef>
              <a:buClr>
                <a:srgbClr val="71685A"/>
              </a:buClr>
              <a:buFont typeface="Wingdings" pitchFamily="2" charset="2"/>
              <a:buChar char="§"/>
              <a:tabLst>
                <a:tab pos="271463" algn="l"/>
              </a:tabLst>
              <a:defRPr/>
            </a:pPr>
            <a:endParaRPr lang="ca-ES" sz="14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3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756" grpId="0" animBg="1"/>
      <p:bldP spid="31757" grpId="0" animBg="1"/>
      <p:bldP spid="1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iseño predeterminad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iseño predeterminad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iseño predeterminad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6_Diseño predeterminad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iseño predeterminado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20817</TotalTime>
  <Words>3698</Words>
  <Application>Microsoft Office PowerPoint</Application>
  <PresentationFormat>Presentación en pantalla (4:3)</PresentationFormat>
  <Paragraphs>735</Paragraphs>
  <Slides>50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50</vt:i4>
      </vt:variant>
    </vt:vector>
  </HeadingPairs>
  <TitlesOfParts>
    <vt:vector size="75" baseType="lpstr">
      <vt:lpstr>MS Mincho</vt:lpstr>
      <vt:lpstr>ＭＳ Ｐゴシック</vt:lpstr>
      <vt:lpstr>宋体</vt:lpstr>
      <vt:lpstr>Arial</vt:lpstr>
      <vt:lpstr>Calibri</vt:lpstr>
      <vt:lpstr>Calibri Light</vt:lpstr>
      <vt:lpstr>Century Gothic</vt:lpstr>
      <vt:lpstr>Courier New</vt:lpstr>
      <vt:lpstr>Helvetica</vt:lpstr>
      <vt:lpstr>Noto Sans Symbols</vt:lpstr>
      <vt:lpstr>Times New Roman</vt:lpstr>
      <vt:lpstr>Verdana</vt:lpstr>
      <vt:lpstr>Wingdings</vt:lpstr>
      <vt:lpstr>Diseño predeterminado</vt:lpstr>
      <vt:lpstr>1_Diseño predeterminado</vt:lpstr>
      <vt:lpstr>Diseño personalizado</vt:lpstr>
      <vt:lpstr>1_Diseño personalizado</vt:lpstr>
      <vt:lpstr>Office Theme</vt:lpstr>
      <vt:lpstr>6_Diseño predeterminado</vt:lpstr>
      <vt:lpstr>7_Diseño predeterminado</vt:lpstr>
      <vt:lpstr>2_Diseño predeterminado</vt:lpstr>
      <vt:lpstr>5_Diseño predeterminado</vt:lpstr>
      <vt:lpstr>3_Diseño predeterminado</vt:lpstr>
      <vt:lpstr>4_Diseño predeterminado</vt:lpstr>
      <vt:lpstr>8_Diseño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Métodes: anàlisis</vt:lpstr>
      <vt:lpstr>Presentación de PowerPoint</vt:lpstr>
      <vt:lpstr>Presentación de PowerPoint</vt:lpstr>
      <vt:lpstr>Presentación de PowerPoint</vt:lpstr>
      <vt:lpstr>Percentatge participació, per àrea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Properes passes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maller</dc:creator>
  <cp:lastModifiedBy>Laura Esteve Matalí</cp:lastModifiedBy>
  <cp:revision>1478</cp:revision>
  <cp:lastPrinted>2019-11-13T09:48:43Z</cp:lastPrinted>
  <dcterms:created xsi:type="dcterms:W3CDTF">2015-03-02T08:49:28Z</dcterms:created>
  <dcterms:modified xsi:type="dcterms:W3CDTF">2019-11-20T10:42:50Z</dcterms:modified>
</cp:coreProperties>
</file>