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31.xml" ContentType="application/vnd.openxmlformats-officedocument.drawingml.chart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32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33.xml" ContentType="application/vnd.openxmlformats-officedocument.presentationml.notesSlide+xml"/>
  <Override PartName="/ppt/charts/chart40.xml" ContentType="application/vnd.openxmlformats-officedocument.drawingml.chart+xml"/>
  <Override PartName="/ppt/notesSlides/notesSlide34.xml" ContentType="application/vnd.openxmlformats-officedocument.presentationml.notesSlide+xml"/>
  <Override PartName="/ppt/charts/chart41.xml" ContentType="application/vnd.openxmlformats-officedocument.drawingml.chart+xml"/>
  <Override PartName="/ppt/notesSlides/notesSlide35.xml" ContentType="application/vnd.openxmlformats-officedocument.presentationml.notesSlide+xml"/>
  <Override PartName="/ppt/charts/chart42.xml" ContentType="application/vnd.openxmlformats-officedocument.drawingml.chart+xml"/>
  <Override PartName="/ppt/notesSlides/notesSlide36.xml" ContentType="application/vnd.openxmlformats-officedocument.presentationml.notesSlide+xml"/>
  <Override PartName="/ppt/charts/chart43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4105" r:id="rId5"/>
  </p:sldMasterIdLst>
  <p:notesMasterIdLst>
    <p:notesMasterId r:id="rId91"/>
  </p:notesMasterIdLst>
  <p:handoutMasterIdLst>
    <p:handoutMasterId r:id="rId92"/>
  </p:handoutMasterIdLst>
  <p:sldIdLst>
    <p:sldId id="257" r:id="rId6"/>
    <p:sldId id="688" r:id="rId7"/>
    <p:sldId id="690" r:id="rId8"/>
    <p:sldId id="692" r:id="rId9"/>
    <p:sldId id="691" r:id="rId10"/>
    <p:sldId id="683" r:id="rId11"/>
    <p:sldId id="693" r:id="rId12"/>
    <p:sldId id="657" r:id="rId13"/>
    <p:sldId id="658" r:id="rId14"/>
    <p:sldId id="659" r:id="rId15"/>
    <p:sldId id="601" r:id="rId16"/>
    <p:sldId id="687" r:id="rId17"/>
    <p:sldId id="664" r:id="rId18"/>
    <p:sldId id="602" r:id="rId19"/>
    <p:sldId id="603" r:id="rId20"/>
    <p:sldId id="665" r:id="rId21"/>
    <p:sldId id="610" r:id="rId22"/>
    <p:sldId id="697" r:id="rId23"/>
    <p:sldId id="673" r:id="rId24"/>
    <p:sldId id="674" r:id="rId25"/>
    <p:sldId id="467" r:id="rId26"/>
    <p:sldId id="612" r:id="rId27"/>
    <p:sldId id="491" r:id="rId28"/>
    <p:sldId id="597" r:id="rId29"/>
    <p:sldId id="613" r:id="rId30"/>
    <p:sldId id="411" r:id="rId31"/>
    <p:sldId id="517" r:id="rId32"/>
    <p:sldId id="492" r:id="rId33"/>
    <p:sldId id="516" r:id="rId34"/>
    <p:sldId id="518" r:id="rId35"/>
    <p:sldId id="476" r:id="rId36"/>
    <p:sldId id="522" r:id="rId37"/>
    <p:sldId id="523" r:id="rId38"/>
    <p:sldId id="528" r:id="rId39"/>
    <p:sldId id="526" r:id="rId40"/>
    <p:sldId id="678" r:id="rId41"/>
    <p:sldId id="531" r:id="rId42"/>
    <p:sldId id="536" r:id="rId43"/>
    <p:sldId id="535" r:id="rId44"/>
    <p:sldId id="538" r:id="rId45"/>
    <p:sldId id="541" r:id="rId46"/>
    <p:sldId id="537" r:id="rId47"/>
    <p:sldId id="542" r:id="rId48"/>
    <p:sldId id="544" r:id="rId49"/>
    <p:sldId id="546" r:id="rId50"/>
    <p:sldId id="545" r:id="rId51"/>
    <p:sldId id="549" r:id="rId52"/>
    <p:sldId id="550" r:id="rId53"/>
    <p:sldId id="551" r:id="rId54"/>
    <p:sldId id="552" r:id="rId55"/>
    <p:sldId id="557" r:id="rId56"/>
    <p:sldId id="555" r:id="rId57"/>
    <p:sldId id="675" r:id="rId58"/>
    <p:sldId id="559" r:id="rId59"/>
    <p:sldId id="560" r:id="rId60"/>
    <p:sldId id="764" r:id="rId61"/>
    <p:sldId id="765" r:id="rId62"/>
    <p:sldId id="676" r:id="rId63"/>
    <p:sldId id="766" r:id="rId64"/>
    <p:sldId id="767" r:id="rId65"/>
    <p:sldId id="677" r:id="rId66"/>
    <p:sldId id="574" r:id="rId67"/>
    <p:sldId id="699" r:id="rId68"/>
    <p:sldId id="575" r:id="rId69"/>
    <p:sldId id="565" r:id="rId70"/>
    <p:sldId id="623" r:id="rId71"/>
    <p:sldId id="694" r:id="rId72"/>
    <p:sldId id="695" r:id="rId73"/>
    <p:sldId id="629" r:id="rId74"/>
    <p:sldId id="632" r:id="rId75"/>
    <p:sldId id="634" r:id="rId76"/>
    <p:sldId id="698" r:id="rId77"/>
    <p:sldId id="759" r:id="rId78"/>
    <p:sldId id="645" r:id="rId79"/>
    <p:sldId id="666" r:id="rId80"/>
    <p:sldId id="667" r:id="rId81"/>
    <p:sldId id="679" r:id="rId82"/>
    <p:sldId id="680" r:id="rId83"/>
    <p:sldId id="681" r:id="rId84"/>
    <p:sldId id="682" r:id="rId85"/>
    <p:sldId id="653" r:id="rId86"/>
    <p:sldId id="649" r:id="rId87"/>
    <p:sldId id="650" r:id="rId88"/>
    <p:sldId id="651" r:id="rId89"/>
    <p:sldId id="672" r:id="rId90"/>
  </p:sldIdLst>
  <p:sldSz cx="9144000" cy="6858000" type="screen4x3"/>
  <p:notesSz cx="9926638" cy="679767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Vargas" initials="IV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D70"/>
    <a:srgbClr val="33CCCC"/>
    <a:srgbClr val="70AC2E"/>
    <a:srgbClr val="82B000"/>
    <a:srgbClr val="33CC33"/>
    <a:srgbClr val="F2B0B9"/>
    <a:srgbClr val="FBF357"/>
    <a:srgbClr val="FF9933"/>
    <a:srgbClr val="FFCC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2308" autoAdjust="0"/>
  </p:normalViewPr>
  <p:slideViewPr>
    <p:cSldViewPr>
      <p:cViewPr varScale="1">
        <p:scale>
          <a:sx n="91" d="100"/>
          <a:sy n="91" d="100"/>
        </p:scale>
        <p:origin x="7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article%201\pregunta%20oberta\pregunta%20oberta%20lau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article%201\pregunta%20oberta\pregunta%20oberta%20lau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2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conocimiento%20y%20uso%20de%20los%20mecanismos%20de%20coordinaci&#243;n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conocimiento%20y%20uso%20de%20los%20mecanismos%20de%20coordinaci&#243;n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conocimiento%20y%20uso%20de%20los%20mecanismos%20de%20coordinaci&#243;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experiencia%20de%20coordinaci&#243;n%20entre%20niveles%20de%20aten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v09_05_00d!$I$1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v09_05_00d!$B$37:$B$69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v09_05_00d!$I$37:$I$69</c:f>
              <c:numCache>
                <c:formatCode>0.0%</c:formatCode>
                <c:ptCount val="33"/>
                <c:pt idx="0">
                  <c:v>0.48706896551724138</c:v>
                </c:pt>
                <c:pt idx="1">
                  <c:v>0.26642335766423358</c:v>
                </c:pt>
                <c:pt idx="2">
                  <c:v>0.1643002028397566</c:v>
                </c:pt>
                <c:pt idx="3">
                  <c:v>0.16714697406340057</c:v>
                </c:pt>
                <c:pt idx="4">
                  <c:v>0.25630252100840334</c:v>
                </c:pt>
                <c:pt idx="5">
                  <c:v>0.35964912280701755</c:v>
                </c:pt>
                <c:pt idx="6">
                  <c:v>0.44827586206896552</c:v>
                </c:pt>
                <c:pt idx="7">
                  <c:v>0.34150326797385622</c:v>
                </c:pt>
                <c:pt idx="8">
                  <c:v>0.31950207468879666</c:v>
                </c:pt>
                <c:pt idx="9">
                  <c:v>0.37588652482269502</c:v>
                </c:pt>
                <c:pt idx="10">
                  <c:v>0.40077821011673154</c:v>
                </c:pt>
                <c:pt idx="11">
                  <c:v>5.988967691095351E-2</c:v>
                </c:pt>
                <c:pt idx="12">
                  <c:v>0.30373831775700932</c:v>
                </c:pt>
                <c:pt idx="13">
                  <c:v>0.2</c:v>
                </c:pt>
                <c:pt idx="14">
                  <c:v>0.19968798751950079</c:v>
                </c:pt>
                <c:pt idx="15">
                  <c:v>0.39189189189189189</c:v>
                </c:pt>
                <c:pt idx="16">
                  <c:v>0.29818181818181816</c:v>
                </c:pt>
                <c:pt idx="17">
                  <c:v>0.23255813953488372</c:v>
                </c:pt>
                <c:pt idx="18">
                  <c:v>0.33050847457627119</c:v>
                </c:pt>
                <c:pt idx="19">
                  <c:v>0.40707964601769914</c:v>
                </c:pt>
                <c:pt idx="20">
                  <c:v>0.26666666666666666</c:v>
                </c:pt>
                <c:pt idx="21">
                  <c:v>0.18840579710144928</c:v>
                </c:pt>
                <c:pt idx="22">
                  <c:v>0.24887892376681614</c:v>
                </c:pt>
                <c:pt idx="23">
                  <c:v>0.28125</c:v>
                </c:pt>
                <c:pt idx="24">
                  <c:v>0.41155234657039713</c:v>
                </c:pt>
                <c:pt idx="25">
                  <c:v>0.68656716417910446</c:v>
                </c:pt>
                <c:pt idx="26">
                  <c:v>0.18584070796460178</c:v>
                </c:pt>
                <c:pt idx="27">
                  <c:v>0.30254777070063693</c:v>
                </c:pt>
                <c:pt idx="28">
                  <c:v>0.1595959595959596</c:v>
                </c:pt>
                <c:pt idx="29">
                  <c:v>0.25845410628019322</c:v>
                </c:pt>
                <c:pt idx="30">
                  <c:v>0.46590909090909088</c:v>
                </c:pt>
                <c:pt idx="31">
                  <c:v>0.19077568134171907</c:v>
                </c:pt>
                <c:pt idx="32">
                  <c:v>0.20919496616707772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6522360"/>
        <c:axId val="270974968"/>
      </c:barChart>
      <c:catAx>
        <c:axId val="276522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0974968"/>
        <c:crosses val="autoZero"/>
        <c:auto val="1"/>
        <c:lblAlgn val="ctr"/>
        <c:lblOffset val="100"/>
        <c:noMultiLvlLbl val="0"/>
      </c:catAx>
      <c:valAx>
        <c:axId val="2709749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652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v02_07_00_7in!$I$1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v02_07_00_7in!$B$37:$B$69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v02_07_00_7in!$I$37:$I$69</c:f>
              <c:numCache>
                <c:formatCode>0.0%</c:formatCode>
                <c:ptCount val="33"/>
                <c:pt idx="0">
                  <c:v>0.73873873873873874</c:v>
                </c:pt>
                <c:pt idx="1">
                  <c:v>0.74242424242424243</c:v>
                </c:pt>
                <c:pt idx="2">
                  <c:v>0.68918918918918914</c:v>
                </c:pt>
                <c:pt idx="3">
                  <c:v>0.59649122807017541</c:v>
                </c:pt>
                <c:pt idx="4">
                  <c:v>0.77049180327868849</c:v>
                </c:pt>
                <c:pt idx="5">
                  <c:v>0.71250000000000002</c:v>
                </c:pt>
                <c:pt idx="6">
                  <c:v>0.6875</c:v>
                </c:pt>
                <c:pt idx="7">
                  <c:v>0.64766839378238339</c:v>
                </c:pt>
                <c:pt idx="8">
                  <c:v>0.6619718309859155</c:v>
                </c:pt>
                <c:pt idx="9">
                  <c:v>0.66831683168316836</c:v>
                </c:pt>
                <c:pt idx="10">
                  <c:v>0.70934256055363321</c:v>
                </c:pt>
                <c:pt idx="11">
                  <c:v>0.66894197952218426</c:v>
                </c:pt>
                <c:pt idx="12">
                  <c:v>0.67741935483870963</c:v>
                </c:pt>
                <c:pt idx="13">
                  <c:v>0.63636363636363635</c:v>
                </c:pt>
                <c:pt idx="14">
                  <c:v>0.71900826446280997</c:v>
                </c:pt>
                <c:pt idx="15">
                  <c:v>0.66666666666666663</c:v>
                </c:pt>
                <c:pt idx="16">
                  <c:v>0.71052631578947367</c:v>
                </c:pt>
                <c:pt idx="17">
                  <c:v>0.7289719626168224</c:v>
                </c:pt>
                <c:pt idx="18">
                  <c:v>0.74647887323943662</c:v>
                </c:pt>
                <c:pt idx="19">
                  <c:v>0.68181818181818177</c:v>
                </c:pt>
                <c:pt idx="20">
                  <c:v>0.62857142857142856</c:v>
                </c:pt>
                <c:pt idx="21">
                  <c:v>0.64035087719298245</c:v>
                </c:pt>
                <c:pt idx="22">
                  <c:v>0.69811320754716977</c:v>
                </c:pt>
                <c:pt idx="23">
                  <c:v>0.70491803278688525</c:v>
                </c:pt>
                <c:pt idx="24">
                  <c:v>0.80909090909090908</c:v>
                </c:pt>
                <c:pt idx="25">
                  <c:v>0.73333333333333328</c:v>
                </c:pt>
                <c:pt idx="26">
                  <c:v>0.68674698795180722</c:v>
                </c:pt>
                <c:pt idx="27">
                  <c:v>0.70329670329670335</c:v>
                </c:pt>
                <c:pt idx="28">
                  <c:v>0.68493150684931503</c:v>
                </c:pt>
                <c:pt idx="29">
                  <c:v>0.66666666666666663</c:v>
                </c:pt>
                <c:pt idx="30">
                  <c:v>0.70731707317073167</c:v>
                </c:pt>
                <c:pt idx="31">
                  <c:v>0.67500000000000004</c:v>
                </c:pt>
                <c:pt idx="32">
                  <c:v>0.69379968203497611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32152"/>
        <c:axId val="288032544"/>
      </c:barChart>
      <c:catAx>
        <c:axId val="288032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32544"/>
        <c:crosses val="autoZero"/>
        <c:auto val="1"/>
        <c:lblAlgn val="ctr"/>
        <c:lblOffset val="100"/>
        <c:noMultiLvlLbl val="0"/>
      </c:catAx>
      <c:valAx>
        <c:axId val="28803254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3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7240280090485"/>
          <c:y val="4.0485286827773491E-2"/>
          <c:w val="0.73440043046645853"/>
          <c:h val="0.94542800629932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v02_06_00_6!$I$1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v02_06_00_6!$B$37:$B$69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v02_06_00_6!$I$37:$I$69</c:f>
              <c:numCache>
                <c:formatCode>0.0%</c:formatCode>
                <c:ptCount val="33"/>
                <c:pt idx="0">
                  <c:v>0.1415929203539823</c:v>
                </c:pt>
                <c:pt idx="1">
                  <c:v>0.15384615384615385</c:v>
                </c:pt>
                <c:pt idx="2">
                  <c:v>9.3333333333333338E-2</c:v>
                </c:pt>
                <c:pt idx="3">
                  <c:v>0.16071428571428573</c:v>
                </c:pt>
                <c:pt idx="4">
                  <c:v>0.24590163934426229</c:v>
                </c:pt>
                <c:pt idx="5">
                  <c:v>0.26582278481012656</c:v>
                </c:pt>
                <c:pt idx="6">
                  <c:v>6.25E-2</c:v>
                </c:pt>
                <c:pt idx="7">
                  <c:v>0.12953367875647667</c:v>
                </c:pt>
                <c:pt idx="8">
                  <c:v>0.15942028985507245</c:v>
                </c:pt>
                <c:pt idx="9">
                  <c:v>0.16831683168316833</c:v>
                </c:pt>
                <c:pt idx="10">
                  <c:v>0.15916955017301038</c:v>
                </c:pt>
                <c:pt idx="11">
                  <c:v>9.9315068493150679E-2</c:v>
                </c:pt>
                <c:pt idx="12">
                  <c:v>0.15873015873015872</c:v>
                </c:pt>
                <c:pt idx="13">
                  <c:v>0.13636363636363635</c:v>
                </c:pt>
                <c:pt idx="14">
                  <c:v>0.11570247933884298</c:v>
                </c:pt>
                <c:pt idx="15">
                  <c:v>3.7037037037037035E-2</c:v>
                </c:pt>
                <c:pt idx="16">
                  <c:v>0.16</c:v>
                </c:pt>
                <c:pt idx="17">
                  <c:v>0.17757009345794392</c:v>
                </c:pt>
                <c:pt idx="18">
                  <c:v>0.11267605633802817</c:v>
                </c:pt>
                <c:pt idx="19">
                  <c:v>0.22727272727272727</c:v>
                </c:pt>
                <c:pt idx="20">
                  <c:v>0.14705882352941177</c:v>
                </c:pt>
                <c:pt idx="21">
                  <c:v>0.10526315789473684</c:v>
                </c:pt>
                <c:pt idx="22">
                  <c:v>9.4339622641509441E-2</c:v>
                </c:pt>
                <c:pt idx="23">
                  <c:v>0.11475409836065574</c:v>
                </c:pt>
                <c:pt idx="24">
                  <c:v>0.14545454545454545</c:v>
                </c:pt>
                <c:pt idx="25">
                  <c:v>0.17777777777777778</c:v>
                </c:pt>
                <c:pt idx="26">
                  <c:v>8.4337349397590355E-2</c:v>
                </c:pt>
                <c:pt idx="27">
                  <c:v>6.6298342541436461E-2</c:v>
                </c:pt>
                <c:pt idx="28">
                  <c:v>0.20547945205479451</c:v>
                </c:pt>
                <c:pt idx="29">
                  <c:v>0.12621359223300971</c:v>
                </c:pt>
                <c:pt idx="30">
                  <c:v>2.4390243902439025E-2</c:v>
                </c:pt>
                <c:pt idx="31">
                  <c:v>0.1125</c:v>
                </c:pt>
                <c:pt idx="32">
                  <c:v>0.13435211716014009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33328"/>
        <c:axId val="288033720"/>
      </c:barChart>
      <c:catAx>
        <c:axId val="288033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33720"/>
        <c:crosses val="autoZero"/>
        <c:auto val="1"/>
        <c:lblAlgn val="ctr"/>
        <c:lblOffset val="100"/>
        <c:noMultiLvlLbl val="0"/>
      </c:catAx>
      <c:valAx>
        <c:axId val="2880337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3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v03_01_00_1!$I$1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v03_01_00_1!$B$37:$B$69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v03_01_00_1!$I$37:$I$69</c:f>
              <c:numCache>
                <c:formatCode>0.0%</c:formatCode>
                <c:ptCount val="33"/>
                <c:pt idx="0">
                  <c:v>0.75</c:v>
                </c:pt>
                <c:pt idx="1">
                  <c:v>0.81818181818181823</c:v>
                </c:pt>
                <c:pt idx="2">
                  <c:v>0.83561643835616439</c:v>
                </c:pt>
                <c:pt idx="3">
                  <c:v>0.74137931034482762</c:v>
                </c:pt>
                <c:pt idx="4">
                  <c:v>0.76666666666666672</c:v>
                </c:pt>
                <c:pt idx="5">
                  <c:v>0.89473684210526316</c:v>
                </c:pt>
                <c:pt idx="6">
                  <c:v>0.80952380952380953</c:v>
                </c:pt>
                <c:pt idx="7">
                  <c:v>0.80303030303030298</c:v>
                </c:pt>
                <c:pt idx="8">
                  <c:v>0.85135135135135132</c:v>
                </c:pt>
                <c:pt idx="9">
                  <c:v>0.82233502538071068</c:v>
                </c:pt>
                <c:pt idx="10">
                  <c:v>0.80281690140845074</c:v>
                </c:pt>
                <c:pt idx="11">
                  <c:v>0.75</c:v>
                </c:pt>
                <c:pt idx="12">
                  <c:v>0.85483870967741937</c:v>
                </c:pt>
                <c:pt idx="13">
                  <c:v>0.9</c:v>
                </c:pt>
                <c:pt idx="14">
                  <c:v>0.77586206896551724</c:v>
                </c:pt>
                <c:pt idx="15">
                  <c:v>0.70370370370370372</c:v>
                </c:pt>
                <c:pt idx="16">
                  <c:v>0.77027027027027029</c:v>
                </c:pt>
                <c:pt idx="17">
                  <c:v>0.88461538461538458</c:v>
                </c:pt>
                <c:pt idx="18">
                  <c:v>0.79710144927536231</c:v>
                </c:pt>
                <c:pt idx="19">
                  <c:v>0.79545454545454541</c:v>
                </c:pt>
                <c:pt idx="20">
                  <c:v>0.8571428571428571</c:v>
                </c:pt>
                <c:pt idx="21">
                  <c:v>0.87387387387387383</c:v>
                </c:pt>
                <c:pt idx="22">
                  <c:v>0.81904761904761902</c:v>
                </c:pt>
                <c:pt idx="23">
                  <c:v>0.76271186440677963</c:v>
                </c:pt>
                <c:pt idx="24">
                  <c:v>0.82568807339449546</c:v>
                </c:pt>
                <c:pt idx="25">
                  <c:v>0.75555555555555554</c:v>
                </c:pt>
                <c:pt idx="26">
                  <c:v>0.88749999999999996</c:v>
                </c:pt>
                <c:pt idx="27">
                  <c:v>0.7584269662921348</c:v>
                </c:pt>
                <c:pt idx="28">
                  <c:v>0.82857142857142863</c:v>
                </c:pt>
                <c:pt idx="29">
                  <c:v>0.7722772277227723</c:v>
                </c:pt>
                <c:pt idx="30">
                  <c:v>0.80487804878048785</c:v>
                </c:pt>
                <c:pt idx="31">
                  <c:v>0.84883720930232553</c:v>
                </c:pt>
                <c:pt idx="32">
                  <c:v>0.80601357904946658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7335848"/>
        <c:axId val="287336240"/>
      </c:barChart>
      <c:catAx>
        <c:axId val="287335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36240"/>
        <c:crosses val="autoZero"/>
        <c:auto val="1"/>
        <c:lblAlgn val="ctr"/>
        <c:lblOffset val="100"/>
        <c:noMultiLvlLbl val="0"/>
      </c:catAx>
      <c:valAx>
        <c:axId val="28733624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3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NA_v03_01_00_1!$H$1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NA_v03_01_00_1!$A$2:$A$3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NA_v03_01_00_1!$H$2:$H$3</c:f>
              <c:numCache>
                <c:formatCode>0.0%</c:formatCode>
                <c:ptCount val="2"/>
                <c:pt idx="0">
                  <c:v>0.71151936444885799</c:v>
                </c:pt>
                <c:pt idx="1">
                  <c:v>0.98239110287303055</c:v>
                </c:pt>
              </c:numCache>
            </c:numRef>
          </c:val>
        </c:ser>
        <c:ser>
          <c:idx val="1"/>
          <c:order val="1"/>
          <c:tx>
            <c:strRef>
              <c:f>NA_v03_01_00_1!$I$1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6825E-3"/>
                  <c:y val="-0.101852216389617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NA_v03_01_00_1!$I$2:$I$3</c:f>
              <c:numCache>
                <c:formatCode>0.0%</c:formatCode>
                <c:ptCount val="2"/>
                <c:pt idx="0">
                  <c:v>0.24627606752730885</c:v>
                </c:pt>
                <c:pt idx="1">
                  <c:v>9.2678405931417972E-3</c:v>
                </c:pt>
              </c:numCache>
            </c:numRef>
          </c:val>
        </c:ser>
        <c:ser>
          <c:idx val="2"/>
          <c:order val="2"/>
          <c:tx>
            <c:strRef>
              <c:f>NA_v03_01_00_1!$J$1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48906984191299E-2"/>
                  <c:y val="0.11424405980519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NA_v03_01_00_1!$J$2:$J$3</c:f>
              <c:numCache>
                <c:formatCode>0.0%</c:formatCode>
                <c:ptCount val="2"/>
                <c:pt idx="0">
                  <c:v>4.2204568023833169E-2</c:v>
                </c:pt>
                <c:pt idx="1">
                  <c:v>8.3410565338276187E-3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37024"/>
        <c:axId val="287337416"/>
      </c:barChart>
      <c:catAx>
        <c:axId val="28733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7337416"/>
        <c:crosses val="autoZero"/>
        <c:auto val="1"/>
        <c:lblAlgn val="ctr"/>
        <c:lblOffset val="100"/>
        <c:noMultiLvlLbl val="0"/>
      </c:catAx>
      <c:valAx>
        <c:axId val="287337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73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v03_02_00_2!$I$1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v03_02_00_2!$B$37:$B$69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v03_02_00_2!$I$37:$I$69</c:f>
              <c:numCache>
                <c:formatCode>0.0%</c:formatCode>
                <c:ptCount val="33"/>
                <c:pt idx="0">
                  <c:v>0.78899082568807344</c:v>
                </c:pt>
                <c:pt idx="1">
                  <c:v>0.75384615384615383</c:v>
                </c:pt>
                <c:pt idx="2">
                  <c:v>0.84931506849315064</c:v>
                </c:pt>
                <c:pt idx="3">
                  <c:v>0.74137931034482762</c:v>
                </c:pt>
                <c:pt idx="4">
                  <c:v>0.79661016949152541</c:v>
                </c:pt>
                <c:pt idx="5">
                  <c:v>0.77333333333333332</c:v>
                </c:pt>
                <c:pt idx="6">
                  <c:v>0.77777777777777779</c:v>
                </c:pt>
                <c:pt idx="7">
                  <c:v>0.83417085427135673</c:v>
                </c:pt>
                <c:pt idx="8">
                  <c:v>0.81081081081081086</c:v>
                </c:pt>
                <c:pt idx="9">
                  <c:v>0.80102040816326525</c:v>
                </c:pt>
                <c:pt idx="10">
                  <c:v>0.84397163120567376</c:v>
                </c:pt>
                <c:pt idx="11">
                  <c:v>0.81071428571428572</c:v>
                </c:pt>
                <c:pt idx="12">
                  <c:v>0.80327868852459017</c:v>
                </c:pt>
                <c:pt idx="13">
                  <c:v>0.875</c:v>
                </c:pt>
                <c:pt idx="14">
                  <c:v>0.72413793103448276</c:v>
                </c:pt>
                <c:pt idx="15">
                  <c:v>0.81481481481481477</c:v>
                </c:pt>
                <c:pt idx="16">
                  <c:v>0.82432432432432434</c:v>
                </c:pt>
                <c:pt idx="17">
                  <c:v>0.85576923076923073</c:v>
                </c:pt>
                <c:pt idx="18">
                  <c:v>0.85507246376811596</c:v>
                </c:pt>
                <c:pt idx="19">
                  <c:v>0.79545454545454541</c:v>
                </c:pt>
                <c:pt idx="20">
                  <c:v>0.88571428571428568</c:v>
                </c:pt>
                <c:pt idx="21">
                  <c:v>0.83783783783783783</c:v>
                </c:pt>
                <c:pt idx="22">
                  <c:v>0.78095238095238095</c:v>
                </c:pt>
                <c:pt idx="23">
                  <c:v>0.79661016949152541</c:v>
                </c:pt>
                <c:pt idx="24">
                  <c:v>0.78703703703703709</c:v>
                </c:pt>
                <c:pt idx="25">
                  <c:v>0.66666666666666663</c:v>
                </c:pt>
                <c:pt idx="26">
                  <c:v>0.8</c:v>
                </c:pt>
                <c:pt idx="27">
                  <c:v>0.77401129943502822</c:v>
                </c:pt>
                <c:pt idx="28">
                  <c:v>0.82857142857142863</c:v>
                </c:pt>
                <c:pt idx="29">
                  <c:v>0.77</c:v>
                </c:pt>
                <c:pt idx="30">
                  <c:v>0.90243902439024393</c:v>
                </c:pt>
                <c:pt idx="31">
                  <c:v>0.77906976744186052</c:v>
                </c:pt>
                <c:pt idx="32">
                  <c:v>0.80518638573743917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7338200"/>
        <c:axId val="287338592"/>
      </c:barChart>
      <c:catAx>
        <c:axId val="287338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38592"/>
        <c:crosses val="autoZero"/>
        <c:auto val="1"/>
        <c:lblAlgn val="ctr"/>
        <c:lblOffset val="100"/>
        <c:noMultiLvlLbl val="0"/>
      </c:catAx>
      <c:valAx>
        <c:axId val="28733859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3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NA_v03_02_00_2!$H$1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NA_v03_02_00_2!$A$2:$A$3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NA_v03_02_00_2!$H$2:$H$3</c:f>
              <c:numCache>
                <c:formatCode>0.0%</c:formatCode>
                <c:ptCount val="2"/>
                <c:pt idx="0">
                  <c:v>0.83316733067729087</c:v>
                </c:pt>
                <c:pt idx="1">
                  <c:v>0.75301764159702878</c:v>
                </c:pt>
              </c:numCache>
            </c:numRef>
          </c:val>
        </c:ser>
        <c:ser>
          <c:idx val="1"/>
          <c:order val="1"/>
          <c:tx>
            <c:strRef>
              <c:f>NA_v03_02_00_2!$I$1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7929297546990633E-3"/>
                  <c:y val="4.70433840684368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NA_v03_02_00_2!$I$2:$I$3</c:f>
              <c:numCache>
                <c:formatCode>0.0%</c:formatCode>
                <c:ptCount val="2"/>
                <c:pt idx="0">
                  <c:v>0.12051792828685259</c:v>
                </c:pt>
                <c:pt idx="1">
                  <c:v>0.22934076137418755</c:v>
                </c:pt>
              </c:numCache>
            </c:numRef>
          </c:val>
        </c:ser>
        <c:ser>
          <c:idx val="2"/>
          <c:order val="2"/>
          <c:tx>
            <c:strRef>
              <c:f>NA_v03_02_00_2!$J$1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5631469979297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NA_v03_02_00_2!$J$2:$J$3</c:f>
              <c:numCache>
                <c:formatCode>0.0%</c:formatCode>
                <c:ptCount val="2"/>
                <c:pt idx="0">
                  <c:v>4.6314741035856574E-2</c:v>
                </c:pt>
                <c:pt idx="1">
                  <c:v>1.7641597028783658E-2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39768"/>
        <c:axId val="287340160"/>
      </c:barChart>
      <c:catAx>
        <c:axId val="28733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7340160"/>
        <c:crosses val="autoZero"/>
        <c:auto val="1"/>
        <c:lblAlgn val="ctr"/>
        <c:lblOffset val="100"/>
        <c:noMultiLvlLbl val="0"/>
      </c:catAx>
      <c:valAx>
        <c:axId val="28734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733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v03_03_00_3!$I$1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v03_03_00_3!$B$37:$B$69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v03_03_00_3!$I$37:$I$69</c:f>
              <c:numCache>
                <c:formatCode>0.0%</c:formatCode>
                <c:ptCount val="33"/>
                <c:pt idx="0">
                  <c:v>0.6330275229357798</c:v>
                </c:pt>
                <c:pt idx="1">
                  <c:v>0.6</c:v>
                </c:pt>
                <c:pt idx="2">
                  <c:v>0.50684931506849318</c:v>
                </c:pt>
                <c:pt idx="3">
                  <c:v>0.46551724137931033</c:v>
                </c:pt>
                <c:pt idx="4">
                  <c:v>0.71666666666666667</c:v>
                </c:pt>
                <c:pt idx="5">
                  <c:v>0.62666666666666671</c:v>
                </c:pt>
                <c:pt idx="6">
                  <c:v>0.41935483870967744</c:v>
                </c:pt>
                <c:pt idx="7">
                  <c:v>0.60804020100502509</c:v>
                </c:pt>
                <c:pt idx="8">
                  <c:v>0.47297297297297297</c:v>
                </c:pt>
                <c:pt idx="9">
                  <c:v>0.53807106598984766</c:v>
                </c:pt>
                <c:pt idx="10">
                  <c:v>0.62897526501766787</c:v>
                </c:pt>
                <c:pt idx="11">
                  <c:v>0.62724014336917566</c:v>
                </c:pt>
                <c:pt idx="12">
                  <c:v>0.54838709677419351</c:v>
                </c:pt>
                <c:pt idx="13">
                  <c:v>0.45</c:v>
                </c:pt>
                <c:pt idx="14">
                  <c:v>0.49137931034482757</c:v>
                </c:pt>
                <c:pt idx="15">
                  <c:v>0.51851851851851849</c:v>
                </c:pt>
                <c:pt idx="16">
                  <c:v>0.57534246575342463</c:v>
                </c:pt>
                <c:pt idx="17">
                  <c:v>0.63461538461538458</c:v>
                </c:pt>
                <c:pt idx="18">
                  <c:v>0.53623188405797106</c:v>
                </c:pt>
                <c:pt idx="19">
                  <c:v>0.65909090909090906</c:v>
                </c:pt>
                <c:pt idx="20">
                  <c:v>0.5714285714285714</c:v>
                </c:pt>
                <c:pt idx="21">
                  <c:v>0.56880733944954132</c:v>
                </c:pt>
                <c:pt idx="22">
                  <c:v>0.55238095238095242</c:v>
                </c:pt>
                <c:pt idx="23">
                  <c:v>0.5423728813559322</c:v>
                </c:pt>
                <c:pt idx="24">
                  <c:v>0.68807339449541283</c:v>
                </c:pt>
                <c:pt idx="25">
                  <c:v>0.64444444444444449</c:v>
                </c:pt>
                <c:pt idx="26">
                  <c:v>0.47499999999999998</c:v>
                </c:pt>
                <c:pt idx="27">
                  <c:v>0.4943820224719101</c:v>
                </c:pt>
                <c:pt idx="28">
                  <c:v>0.7142857142857143</c:v>
                </c:pt>
                <c:pt idx="29">
                  <c:v>0.55000000000000004</c:v>
                </c:pt>
                <c:pt idx="30">
                  <c:v>0.65853658536585369</c:v>
                </c:pt>
                <c:pt idx="31">
                  <c:v>0.53488372093023251</c:v>
                </c:pt>
                <c:pt idx="32">
                  <c:v>0.57679844458846408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7341336"/>
        <c:axId val="287341728"/>
      </c:barChart>
      <c:catAx>
        <c:axId val="287341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41728"/>
        <c:crosses val="autoZero"/>
        <c:auto val="1"/>
        <c:lblAlgn val="ctr"/>
        <c:lblOffset val="100"/>
        <c:noMultiLvlLbl val="0"/>
      </c:catAx>
      <c:valAx>
        <c:axId val="28734172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734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NA_v03_03_00_3!$H$1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NA_v03_03_00_3!$A$2:$A$3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NA_v03_03_00_3!$H$2:$H$3</c:f>
              <c:numCache>
                <c:formatCode>0.0%</c:formatCode>
                <c:ptCount val="2"/>
                <c:pt idx="0">
                  <c:v>0.67611940298507467</c:v>
                </c:pt>
                <c:pt idx="1">
                  <c:v>0.39126394052044611</c:v>
                </c:pt>
              </c:numCache>
            </c:numRef>
          </c:val>
        </c:ser>
        <c:ser>
          <c:idx val="1"/>
          <c:order val="1"/>
          <c:tx>
            <c:strRef>
              <c:f>NA_v03_03_00_3!$I$1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NA_v03_03_00_3!$I$2:$I$3</c:f>
              <c:numCache>
                <c:formatCode>0.0%</c:formatCode>
                <c:ptCount val="2"/>
                <c:pt idx="0">
                  <c:v>0.29054726368159206</c:v>
                </c:pt>
                <c:pt idx="1">
                  <c:v>0.60223048327137552</c:v>
                </c:pt>
              </c:numCache>
            </c:numRef>
          </c:val>
        </c:ser>
        <c:ser>
          <c:idx val="2"/>
          <c:order val="2"/>
          <c:tx>
            <c:strRef>
              <c:f>NA_v03_03_00_3!$J$1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NA_v03_03_00_3!$J$2:$J$3</c:f>
              <c:numCache>
                <c:formatCode>0.0%</c:formatCode>
                <c:ptCount val="2"/>
                <c:pt idx="0">
                  <c:v>3.3333333333333333E-2</c:v>
                </c:pt>
                <c:pt idx="1">
                  <c:v>6.5055762081784388E-3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42904"/>
        <c:axId val="288630552"/>
      </c:barChart>
      <c:catAx>
        <c:axId val="28734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630552"/>
        <c:crosses val="autoZero"/>
        <c:auto val="1"/>
        <c:lblAlgn val="ctr"/>
        <c:lblOffset val="100"/>
        <c:noMultiLvlLbl val="0"/>
      </c:catAx>
      <c:valAx>
        <c:axId val="28863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734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v03_04_00_4!$I$1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v03_04_00_4!$B$37:$B$69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v03_04_00_4!$I$37:$I$69</c:f>
              <c:numCache>
                <c:formatCode>0.0%</c:formatCode>
                <c:ptCount val="33"/>
                <c:pt idx="0">
                  <c:v>0.52293577981651373</c:v>
                </c:pt>
                <c:pt idx="1">
                  <c:v>0.36923076923076925</c:v>
                </c:pt>
                <c:pt idx="2">
                  <c:v>0.45205479452054792</c:v>
                </c:pt>
                <c:pt idx="3">
                  <c:v>0.37931034482758619</c:v>
                </c:pt>
                <c:pt idx="4">
                  <c:v>0.48333333333333334</c:v>
                </c:pt>
                <c:pt idx="5">
                  <c:v>0.62666666666666671</c:v>
                </c:pt>
                <c:pt idx="6">
                  <c:v>0.33333333333333331</c:v>
                </c:pt>
                <c:pt idx="7">
                  <c:v>0.32663316582914576</c:v>
                </c:pt>
                <c:pt idx="8">
                  <c:v>0.39189189189189189</c:v>
                </c:pt>
                <c:pt idx="9">
                  <c:v>0.42639593908629442</c:v>
                </c:pt>
                <c:pt idx="10">
                  <c:v>0.45229681978798586</c:v>
                </c:pt>
                <c:pt idx="11">
                  <c:v>0.30107526881720431</c:v>
                </c:pt>
                <c:pt idx="12">
                  <c:v>0.532258064516129</c:v>
                </c:pt>
                <c:pt idx="13">
                  <c:v>0.47499999999999998</c:v>
                </c:pt>
                <c:pt idx="14">
                  <c:v>0.2608695652173913</c:v>
                </c:pt>
                <c:pt idx="15">
                  <c:v>0.37037037037037035</c:v>
                </c:pt>
                <c:pt idx="16">
                  <c:v>0.45945945945945948</c:v>
                </c:pt>
                <c:pt idx="17">
                  <c:v>0.57692307692307687</c:v>
                </c:pt>
                <c:pt idx="18">
                  <c:v>0.39130434782608697</c:v>
                </c:pt>
                <c:pt idx="19">
                  <c:v>0.54545454545454541</c:v>
                </c:pt>
                <c:pt idx="20">
                  <c:v>0.25714285714285712</c:v>
                </c:pt>
                <c:pt idx="21">
                  <c:v>0.40540540540540543</c:v>
                </c:pt>
                <c:pt idx="22">
                  <c:v>0.41346153846153844</c:v>
                </c:pt>
                <c:pt idx="23">
                  <c:v>0.2711864406779661</c:v>
                </c:pt>
                <c:pt idx="24">
                  <c:v>0.43119266055045874</c:v>
                </c:pt>
                <c:pt idx="25">
                  <c:v>0.4</c:v>
                </c:pt>
                <c:pt idx="26">
                  <c:v>0.35</c:v>
                </c:pt>
                <c:pt idx="27">
                  <c:v>0.29775280898876405</c:v>
                </c:pt>
                <c:pt idx="28">
                  <c:v>0.45714285714285713</c:v>
                </c:pt>
                <c:pt idx="29">
                  <c:v>0.42574257425742573</c:v>
                </c:pt>
                <c:pt idx="30">
                  <c:v>0.31707317073170732</c:v>
                </c:pt>
                <c:pt idx="31">
                  <c:v>0.48837209302325579</c:v>
                </c:pt>
                <c:pt idx="32">
                  <c:v>0.40433797345419231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631336"/>
        <c:axId val="288631728"/>
      </c:barChart>
      <c:catAx>
        <c:axId val="288631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1728"/>
        <c:crosses val="autoZero"/>
        <c:auto val="1"/>
        <c:lblAlgn val="ctr"/>
        <c:lblOffset val="100"/>
        <c:noMultiLvlLbl val="0"/>
      </c:catAx>
      <c:valAx>
        <c:axId val="28863172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NA_v03_04_00_4!$H$1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NA_v03_04_00_4!$A$2:$A$3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NA_v03_04_00_4!$H$2:$H$3</c:f>
              <c:numCache>
                <c:formatCode>0.0%</c:formatCode>
                <c:ptCount val="2"/>
                <c:pt idx="0">
                  <c:v>0.32885572139303482</c:v>
                </c:pt>
                <c:pt idx="1">
                  <c:v>0.54494902687673774</c:v>
                </c:pt>
              </c:numCache>
            </c:numRef>
          </c:val>
        </c:ser>
        <c:ser>
          <c:idx val="1"/>
          <c:order val="1"/>
          <c:tx>
            <c:strRef>
              <c:f>NA_v03_04_00_4!$I$1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NA_v03_04_00_4!$I$2:$I$3</c:f>
              <c:numCache>
                <c:formatCode>0.0%</c:formatCode>
                <c:ptCount val="2"/>
                <c:pt idx="0">
                  <c:v>0.59701492537313428</c:v>
                </c:pt>
                <c:pt idx="1">
                  <c:v>0.44578313253012047</c:v>
                </c:pt>
              </c:numCache>
            </c:numRef>
          </c:val>
        </c:ser>
        <c:ser>
          <c:idx val="2"/>
          <c:order val="2"/>
          <c:tx>
            <c:strRef>
              <c:f>NA_v03_04_00_4!$J$1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NA_v03_04_00_4!$J$2:$J$3</c:f>
              <c:numCache>
                <c:formatCode>0.0%</c:formatCode>
                <c:ptCount val="2"/>
                <c:pt idx="0">
                  <c:v>7.4129353233830853E-2</c:v>
                </c:pt>
                <c:pt idx="1">
                  <c:v>9.2678405931417972E-3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632904"/>
        <c:axId val="288633296"/>
      </c:barChart>
      <c:catAx>
        <c:axId val="28863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633296"/>
        <c:crosses val="autoZero"/>
        <c:auto val="1"/>
        <c:lblAlgn val="ctr"/>
        <c:lblOffset val="100"/>
        <c:noMultiLvlLbl val="0"/>
      </c:catAx>
      <c:valAx>
        <c:axId val="28863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63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Atenció Primària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Hoja1!$B$2:$B$33</c:f>
              <c:strCache>
                <c:ptCount val="32"/>
                <c:pt idx="0">
                  <c:v>Viladecans</c:v>
                </c:pt>
                <c:pt idx="1">
                  <c:v>V. Oriental-St. Celoni</c:v>
                </c:pt>
                <c:pt idx="2">
                  <c:v>V. Oriental-Granollers</c:v>
                </c:pt>
                <c:pt idx="3">
                  <c:v>V. Occidental-Terrassa</c:v>
                </c:pt>
                <c:pt idx="4">
                  <c:v>V. Occidental-Sabadell</c:v>
                </c:pt>
                <c:pt idx="5">
                  <c:v>Tortosa</c:v>
                </c:pt>
                <c:pt idx="6">
                  <c:v>Tarragona</c:v>
                </c:pt>
                <c:pt idx="7">
                  <c:v>Salt</c:v>
                </c:pt>
                <c:pt idx="8">
                  <c:v>Ripollès</c:v>
                </c:pt>
                <c:pt idx="9">
                  <c:v>Reus</c:v>
                </c:pt>
                <c:pt idx="10">
                  <c:v>Osona</c:v>
                </c:pt>
                <c:pt idx="11">
                  <c:v>Mataró</c:v>
                </c:pt>
                <c:pt idx="12">
                  <c:v>Martorell</c:v>
                </c:pt>
                <c:pt idx="13">
                  <c:v>Maresme-Calella</c:v>
                </c:pt>
                <c:pt idx="14">
                  <c:v>Lleida</c:v>
                </c:pt>
                <c:pt idx="15">
                  <c:v>La Garrotxa</c:v>
                </c:pt>
                <c:pt idx="16">
                  <c:v>Girona</c:v>
                </c:pt>
                <c:pt idx="17">
                  <c:v>Garraf</c:v>
                </c:pt>
                <c:pt idx="18">
                  <c:v>Blanes</c:v>
                </c:pt>
                <c:pt idx="19">
                  <c:v>Berguedà</c:v>
                </c:pt>
                <c:pt idx="20">
                  <c:v>Barcelonès Nord- Can Ruti </c:v>
                </c:pt>
                <c:pt idx="21">
                  <c:v>Barcelonès Nord- Badalona</c:v>
                </c:pt>
                <c:pt idx="22">
                  <c:v>Barcelona- Dos de maig</c:v>
                </c:pt>
                <c:pt idx="23">
                  <c:v>Barcelona - Vall d'Hebron</c:v>
                </c:pt>
                <c:pt idx="24">
                  <c:v>Barcelona - Mar</c:v>
                </c:pt>
                <c:pt idx="25">
                  <c:v>Baix Llobregat- St. Joan Despí</c:v>
                </c:pt>
                <c:pt idx="26">
                  <c:v>Baix Llobregat- L'hospitalet</c:v>
                </c:pt>
                <c:pt idx="27">
                  <c:v>Baix Llobregat- Bellvitge</c:v>
                </c:pt>
                <c:pt idx="28">
                  <c:v>Baix Empordà </c:v>
                </c:pt>
                <c:pt idx="29">
                  <c:v>Bages</c:v>
                </c:pt>
                <c:pt idx="30">
                  <c:v>Anoia</c:v>
                </c:pt>
                <c:pt idx="31">
                  <c:v>Alt Empordà</c:v>
                </c:pt>
              </c:strCache>
            </c:strRef>
          </c:cat>
          <c:val>
            <c:numRef>
              <c:f>Hoja1!$C$2:$C$33</c:f>
              <c:numCache>
                <c:formatCode>General</c:formatCode>
                <c:ptCount val="32"/>
                <c:pt idx="0">
                  <c:v>55</c:v>
                </c:pt>
                <c:pt idx="1">
                  <c:v>12</c:v>
                </c:pt>
                <c:pt idx="2">
                  <c:v>33</c:v>
                </c:pt>
                <c:pt idx="3">
                  <c:v>14</c:v>
                </c:pt>
                <c:pt idx="4">
                  <c:v>65</c:v>
                </c:pt>
                <c:pt idx="5">
                  <c:v>25</c:v>
                </c:pt>
                <c:pt idx="6">
                  <c:v>30</c:v>
                </c:pt>
                <c:pt idx="7">
                  <c:v>28</c:v>
                </c:pt>
                <c:pt idx="8">
                  <c:v>7</c:v>
                </c:pt>
                <c:pt idx="9">
                  <c:v>25</c:v>
                </c:pt>
                <c:pt idx="10">
                  <c:v>33</c:v>
                </c:pt>
                <c:pt idx="11">
                  <c:v>47</c:v>
                </c:pt>
                <c:pt idx="12">
                  <c:v>30</c:v>
                </c:pt>
                <c:pt idx="13">
                  <c:v>21</c:v>
                </c:pt>
                <c:pt idx="14">
                  <c:v>49</c:v>
                </c:pt>
                <c:pt idx="15">
                  <c:v>22</c:v>
                </c:pt>
                <c:pt idx="16">
                  <c:v>33</c:v>
                </c:pt>
                <c:pt idx="17">
                  <c:v>45</c:v>
                </c:pt>
                <c:pt idx="18">
                  <c:v>16</c:v>
                </c:pt>
                <c:pt idx="19">
                  <c:v>12</c:v>
                </c:pt>
                <c:pt idx="20">
                  <c:v>35</c:v>
                </c:pt>
                <c:pt idx="21">
                  <c:v>24</c:v>
                </c:pt>
                <c:pt idx="22">
                  <c:v>32</c:v>
                </c:pt>
                <c:pt idx="23">
                  <c:v>54</c:v>
                </c:pt>
                <c:pt idx="24">
                  <c:v>45</c:v>
                </c:pt>
                <c:pt idx="25">
                  <c:v>100</c:v>
                </c:pt>
                <c:pt idx="26">
                  <c:v>41</c:v>
                </c:pt>
                <c:pt idx="27">
                  <c:v>60</c:v>
                </c:pt>
                <c:pt idx="28">
                  <c:v>39</c:v>
                </c:pt>
                <c:pt idx="29">
                  <c:v>40</c:v>
                </c:pt>
                <c:pt idx="30">
                  <c:v>27</c:v>
                </c:pt>
                <c:pt idx="31">
                  <c:v>42</c:v>
                </c:pt>
              </c:numCache>
            </c:numRef>
          </c:val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rgbClr val="E55D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Hoja1!$B$2:$B$33</c:f>
              <c:strCache>
                <c:ptCount val="32"/>
                <c:pt idx="0">
                  <c:v>Viladecans</c:v>
                </c:pt>
                <c:pt idx="1">
                  <c:v>V. Oriental-St. Celoni</c:v>
                </c:pt>
                <c:pt idx="2">
                  <c:v>V. Oriental-Granollers</c:v>
                </c:pt>
                <c:pt idx="3">
                  <c:v>V. Occidental-Terrassa</c:v>
                </c:pt>
                <c:pt idx="4">
                  <c:v>V. Occidental-Sabadell</c:v>
                </c:pt>
                <c:pt idx="5">
                  <c:v>Tortosa</c:v>
                </c:pt>
                <c:pt idx="6">
                  <c:v>Tarragona</c:v>
                </c:pt>
                <c:pt idx="7">
                  <c:v>Salt</c:v>
                </c:pt>
                <c:pt idx="8">
                  <c:v>Ripollès</c:v>
                </c:pt>
                <c:pt idx="9">
                  <c:v>Reus</c:v>
                </c:pt>
                <c:pt idx="10">
                  <c:v>Osona</c:v>
                </c:pt>
                <c:pt idx="11">
                  <c:v>Mataró</c:v>
                </c:pt>
                <c:pt idx="12">
                  <c:v>Martorell</c:v>
                </c:pt>
                <c:pt idx="13">
                  <c:v>Maresme-Calella</c:v>
                </c:pt>
                <c:pt idx="14">
                  <c:v>Lleida</c:v>
                </c:pt>
                <c:pt idx="15">
                  <c:v>La Garrotxa</c:v>
                </c:pt>
                <c:pt idx="16">
                  <c:v>Girona</c:v>
                </c:pt>
                <c:pt idx="17">
                  <c:v>Garraf</c:v>
                </c:pt>
                <c:pt idx="18">
                  <c:v>Blanes</c:v>
                </c:pt>
                <c:pt idx="19">
                  <c:v>Berguedà</c:v>
                </c:pt>
                <c:pt idx="20">
                  <c:v>Barcelonès Nord- Can Ruti </c:v>
                </c:pt>
                <c:pt idx="21">
                  <c:v>Barcelonès Nord- Badalona</c:v>
                </c:pt>
                <c:pt idx="22">
                  <c:v>Barcelona- Dos de maig</c:v>
                </c:pt>
                <c:pt idx="23">
                  <c:v>Barcelona - Vall d'Hebron</c:v>
                </c:pt>
                <c:pt idx="24">
                  <c:v>Barcelona - Mar</c:v>
                </c:pt>
                <c:pt idx="25">
                  <c:v>Baix Llobregat- St. Joan Despí</c:v>
                </c:pt>
                <c:pt idx="26">
                  <c:v>Baix Llobregat- L'hospitalet</c:v>
                </c:pt>
                <c:pt idx="27">
                  <c:v>Baix Llobregat- Bellvitge</c:v>
                </c:pt>
                <c:pt idx="28">
                  <c:v>Baix Empordà </c:v>
                </c:pt>
                <c:pt idx="29">
                  <c:v>Bages</c:v>
                </c:pt>
                <c:pt idx="30">
                  <c:v>Anoia</c:v>
                </c:pt>
                <c:pt idx="31">
                  <c:v>Alt Empordà</c:v>
                </c:pt>
              </c:strCache>
            </c:strRef>
          </c:cat>
          <c:val>
            <c:numRef>
              <c:f>Hoja1!$D$2:$D$33</c:f>
              <c:numCache>
                <c:formatCode>General</c:formatCode>
                <c:ptCount val="32"/>
                <c:pt idx="0">
                  <c:v>26</c:v>
                </c:pt>
                <c:pt idx="1">
                  <c:v>29</c:v>
                </c:pt>
                <c:pt idx="2">
                  <c:v>74</c:v>
                </c:pt>
                <c:pt idx="3">
                  <c:v>57</c:v>
                </c:pt>
                <c:pt idx="4">
                  <c:v>115</c:v>
                </c:pt>
                <c:pt idx="5">
                  <c:v>36</c:v>
                </c:pt>
                <c:pt idx="6">
                  <c:v>39</c:v>
                </c:pt>
                <c:pt idx="7">
                  <c:v>47</c:v>
                </c:pt>
                <c:pt idx="8">
                  <c:v>37</c:v>
                </c:pt>
                <c:pt idx="9">
                  <c:v>33</c:v>
                </c:pt>
                <c:pt idx="10">
                  <c:v>68</c:v>
                </c:pt>
                <c:pt idx="11">
                  <c:v>64</c:v>
                </c:pt>
                <c:pt idx="12">
                  <c:v>35</c:v>
                </c:pt>
                <c:pt idx="13">
                  <c:v>42</c:v>
                </c:pt>
                <c:pt idx="14">
                  <c:v>68</c:v>
                </c:pt>
                <c:pt idx="15">
                  <c:v>22</c:v>
                </c:pt>
                <c:pt idx="16">
                  <c:v>77</c:v>
                </c:pt>
                <c:pt idx="17">
                  <c:v>31</c:v>
                </c:pt>
                <c:pt idx="18">
                  <c:v>17</c:v>
                </c:pt>
                <c:pt idx="19">
                  <c:v>17</c:v>
                </c:pt>
                <c:pt idx="20">
                  <c:v>93</c:v>
                </c:pt>
                <c:pt idx="21">
                  <c:v>21</c:v>
                </c:pt>
                <c:pt idx="22">
                  <c:v>33</c:v>
                </c:pt>
                <c:pt idx="23">
                  <c:v>250</c:v>
                </c:pt>
                <c:pt idx="24">
                  <c:v>252</c:v>
                </c:pt>
                <c:pt idx="25">
                  <c:v>103</c:v>
                </c:pt>
                <c:pt idx="26">
                  <c:v>36</c:v>
                </c:pt>
                <c:pt idx="27">
                  <c:v>149</c:v>
                </c:pt>
                <c:pt idx="28">
                  <c:v>39</c:v>
                </c:pt>
                <c:pt idx="29">
                  <c:v>40</c:v>
                </c:pt>
                <c:pt idx="30">
                  <c:v>46</c:v>
                </c:pt>
                <c:pt idx="31">
                  <c:v>66</c:v>
                </c:pt>
              </c:numCache>
            </c:numRef>
          </c:val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Sociosanitari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Hoja1!$B$2:$B$33</c:f>
              <c:strCache>
                <c:ptCount val="32"/>
                <c:pt idx="0">
                  <c:v>Viladecans</c:v>
                </c:pt>
                <c:pt idx="1">
                  <c:v>V. Oriental-St. Celoni</c:v>
                </c:pt>
                <c:pt idx="2">
                  <c:v>V. Oriental-Granollers</c:v>
                </c:pt>
                <c:pt idx="3">
                  <c:v>V. Occidental-Terrassa</c:v>
                </c:pt>
                <c:pt idx="4">
                  <c:v>V. Occidental-Sabadell</c:v>
                </c:pt>
                <c:pt idx="5">
                  <c:v>Tortosa</c:v>
                </c:pt>
                <c:pt idx="6">
                  <c:v>Tarragona</c:v>
                </c:pt>
                <c:pt idx="7">
                  <c:v>Salt</c:v>
                </c:pt>
                <c:pt idx="8">
                  <c:v>Ripollès</c:v>
                </c:pt>
                <c:pt idx="9">
                  <c:v>Reus</c:v>
                </c:pt>
                <c:pt idx="10">
                  <c:v>Osona</c:v>
                </c:pt>
                <c:pt idx="11">
                  <c:v>Mataró</c:v>
                </c:pt>
                <c:pt idx="12">
                  <c:v>Martorell</c:v>
                </c:pt>
                <c:pt idx="13">
                  <c:v>Maresme-Calella</c:v>
                </c:pt>
                <c:pt idx="14">
                  <c:v>Lleida</c:v>
                </c:pt>
                <c:pt idx="15">
                  <c:v>La Garrotxa</c:v>
                </c:pt>
                <c:pt idx="16">
                  <c:v>Girona</c:v>
                </c:pt>
                <c:pt idx="17">
                  <c:v>Garraf</c:v>
                </c:pt>
                <c:pt idx="18">
                  <c:v>Blanes</c:v>
                </c:pt>
                <c:pt idx="19">
                  <c:v>Berguedà</c:v>
                </c:pt>
                <c:pt idx="20">
                  <c:v>Barcelonès Nord- Can Ruti </c:v>
                </c:pt>
                <c:pt idx="21">
                  <c:v>Barcelonès Nord- Badalona</c:v>
                </c:pt>
                <c:pt idx="22">
                  <c:v>Barcelona- Dos de maig</c:v>
                </c:pt>
                <c:pt idx="23">
                  <c:v>Barcelona - Vall d'Hebron</c:v>
                </c:pt>
                <c:pt idx="24">
                  <c:v>Barcelona - Mar</c:v>
                </c:pt>
                <c:pt idx="25">
                  <c:v>Baix Llobregat- St. Joan Despí</c:v>
                </c:pt>
                <c:pt idx="26">
                  <c:v>Baix Llobregat- L'hospitalet</c:v>
                </c:pt>
                <c:pt idx="27">
                  <c:v>Baix Llobregat- Bellvitge</c:v>
                </c:pt>
                <c:pt idx="28">
                  <c:v>Baix Empordà </c:v>
                </c:pt>
                <c:pt idx="29">
                  <c:v>Bages</c:v>
                </c:pt>
                <c:pt idx="30">
                  <c:v>Anoia</c:v>
                </c:pt>
                <c:pt idx="31">
                  <c:v>Alt Empordà</c:v>
                </c:pt>
              </c:strCache>
            </c:strRef>
          </c:cat>
          <c:val>
            <c:numRef>
              <c:f>Hoja1!$E$2:$E$33</c:f>
              <c:numCache>
                <c:formatCode>General</c:formatCode>
                <c:ptCount val="32"/>
                <c:pt idx="0">
                  <c:v>10</c:v>
                </c:pt>
                <c:pt idx="3">
                  <c:v>8</c:v>
                </c:pt>
                <c:pt idx="4">
                  <c:v>10</c:v>
                </c:pt>
                <c:pt idx="6">
                  <c:v>15</c:v>
                </c:pt>
                <c:pt idx="7">
                  <c:v>3</c:v>
                </c:pt>
                <c:pt idx="8">
                  <c:v>2</c:v>
                </c:pt>
                <c:pt idx="10">
                  <c:v>13</c:v>
                </c:pt>
                <c:pt idx="15">
                  <c:v>2</c:v>
                </c:pt>
                <c:pt idx="17">
                  <c:v>6</c:v>
                </c:pt>
                <c:pt idx="18">
                  <c:v>3</c:v>
                </c:pt>
                <c:pt idx="21">
                  <c:v>2</c:v>
                </c:pt>
                <c:pt idx="24">
                  <c:v>12</c:v>
                </c:pt>
                <c:pt idx="25">
                  <c:v>9</c:v>
                </c:pt>
                <c:pt idx="28">
                  <c:v>4</c:v>
                </c:pt>
                <c:pt idx="29">
                  <c:v>1</c:v>
                </c:pt>
                <c:pt idx="3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0976928"/>
        <c:axId val="222587952"/>
      </c:barChart>
      <c:catAx>
        <c:axId val="270976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2587952"/>
        <c:crosses val="autoZero"/>
        <c:auto val="1"/>
        <c:lblAlgn val="ctr"/>
        <c:lblOffset val="100"/>
        <c:noMultiLvlLbl val="0"/>
      </c:catAx>
      <c:valAx>
        <c:axId val="2225879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7097692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v03_06_00_6in!$I$1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v03_06_00_6in!$B$37:$B$69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v03_06_00_6in!$I$37:$I$69</c:f>
              <c:numCache>
                <c:formatCode>0.0%</c:formatCode>
                <c:ptCount val="33"/>
                <c:pt idx="0">
                  <c:v>0.10091743119266056</c:v>
                </c:pt>
                <c:pt idx="1">
                  <c:v>0.18461538461538463</c:v>
                </c:pt>
                <c:pt idx="2">
                  <c:v>0.19444444444444445</c:v>
                </c:pt>
                <c:pt idx="3">
                  <c:v>0.13793103448275862</c:v>
                </c:pt>
                <c:pt idx="4">
                  <c:v>0.21666666666666667</c:v>
                </c:pt>
                <c:pt idx="5">
                  <c:v>0.23684210526315788</c:v>
                </c:pt>
                <c:pt idx="6">
                  <c:v>0.20967741935483872</c:v>
                </c:pt>
                <c:pt idx="7">
                  <c:v>0.23232323232323232</c:v>
                </c:pt>
                <c:pt idx="8">
                  <c:v>0.10810810810810811</c:v>
                </c:pt>
                <c:pt idx="9">
                  <c:v>0.10714285714285714</c:v>
                </c:pt>
                <c:pt idx="10">
                  <c:v>0.28521126760563381</c:v>
                </c:pt>
                <c:pt idx="11">
                  <c:v>0.29963898916967507</c:v>
                </c:pt>
                <c:pt idx="12">
                  <c:v>0.20967741935483872</c:v>
                </c:pt>
                <c:pt idx="13">
                  <c:v>0.20512820512820512</c:v>
                </c:pt>
                <c:pt idx="14">
                  <c:v>0.31896551724137934</c:v>
                </c:pt>
                <c:pt idx="15">
                  <c:v>0.29629629629629628</c:v>
                </c:pt>
                <c:pt idx="16">
                  <c:v>0.12328767123287671</c:v>
                </c:pt>
                <c:pt idx="17">
                  <c:v>0.20192307692307693</c:v>
                </c:pt>
                <c:pt idx="18">
                  <c:v>0.15942028985507245</c:v>
                </c:pt>
                <c:pt idx="19">
                  <c:v>0.25</c:v>
                </c:pt>
                <c:pt idx="20">
                  <c:v>0.11428571428571428</c:v>
                </c:pt>
                <c:pt idx="21">
                  <c:v>0.16216216216216217</c:v>
                </c:pt>
                <c:pt idx="22">
                  <c:v>9.5238095238095233E-2</c:v>
                </c:pt>
                <c:pt idx="23">
                  <c:v>0.22413793103448276</c:v>
                </c:pt>
                <c:pt idx="24">
                  <c:v>0.23853211009174313</c:v>
                </c:pt>
                <c:pt idx="25">
                  <c:v>0.26666666666666666</c:v>
                </c:pt>
                <c:pt idx="26">
                  <c:v>0.1</c:v>
                </c:pt>
                <c:pt idx="27">
                  <c:v>0.11363636363636363</c:v>
                </c:pt>
                <c:pt idx="28">
                  <c:v>0.3</c:v>
                </c:pt>
                <c:pt idx="29">
                  <c:v>0.17821782178217821</c:v>
                </c:pt>
                <c:pt idx="30">
                  <c:v>0.17073170731707318</c:v>
                </c:pt>
                <c:pt idx="31">
                  <c:v>9.4117647058823528E-2</c:v>
                </c:pt>
                <c:pt idx="32">
                  <c:v>0.19831223628691982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634472"/>
        <c:axId val="288634864"/>
      </c:barChart>
      <c:catAx>
        <c:axId val="288634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4864"/>
        <c:crosses val="autoZero"/>
        <c:auto val="1"/>
        <c:lblAlgn val="ctr"/>
        <c:lblOffset val="100"/>
        <c:noMultiLvlLbl val="0"/>
      </c:catAx>
      <c:valAx>
        <c:axId val="2886348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NA_v03_06_00_6in!$H$1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NA_v03_06_00_6in!$A$2:$A$3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NA_v03_06_00_6in!$H$2:$H$3</c:f>
              <c:numCache>
                <c:formatCode>0.0%</c:formatCode>
                <c:ptCount val="2"/>
                <c:pt idx="0">
                  <c:v>0.29640718562874252</c:v>
                </c:pt>
                <c:pt idx="1">
                  <c:v>1.5784586815227482E-2</c:v>
                </c:pt>
              </c:numCache>
            </c:numRef>
          </c:val>
        </c:ser>
        <c:ser>
          <c:idx val="1"/>
          <c:order val="1"/>
          <c:tx>
            <c:strRef>
              <c:f>NA_v03_06_00_6in!$I$1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NA_v03_06_00_6in!$I$2:$I$3</c:f>
              <c:numCache>
                <c:formatCode>0.0%</c:formatCode>
                <c:ptCount val="2"/>
                <c:pt idx="0">
                  <c:v>0.59031936127744511</c:v>
                </c:pt>
                <c:pt idx="1">
                  <c:v>0.98142989786443824</c:v>
                </c:pt>
              </c:numCache>
            </c:numRef>
          </c:val>
        </c:ser>
        <c:ser>
          <c:idx val="2"/>
          <c:order val="2"/>
          <c:tx>
            <c:strRef>
              <c:f>NA_v03_06_00_6in!$J$1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NA_v03_06_00_6in!$J$2:$J$3</c:f>
              <c:numCache>
                <c:formatCode>0.0%</c:formatCode>
                <c:ptCount val="2"/>
                <c:pt idx="0">
                  <c:v>0.11327345309381237</c:v>
                </c:pt>
                <c:pt idx="1">
                  <c:v>2.7855153203342618E-3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635648"/>
        <c:axId val="288636040"/>
      </c:barChart>
      <c:catAx>
        <c:axId val="28863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636040"/>
        <c:crosses val="autoZero"/>
        <c:auto val="1"/>
        <c:lblAlgn val="ctr"/>
        <c:lblOffset val="100"/>
        <c:noMultiLvlLbl val="0"/>
      </c:catAx>
      <c:valAx>
        <c:axId val="288636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63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v03_07_00_7in!$I$1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v03_07_00_7in!$B$37:$B$69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v03_07_00_7in!$I$37:$I$69</c:f>
              <c:numCache>
                <c:formatCode>0.0%</c:formatCode>
                <c:ptCount val="33"/>
                <c:pt idx="0">
                  <c:v>0.3669724770642202</c:v>
                </c:pt>
                <c:pt idx="1">
                  <c:v>0.359375</c:v>
                </c:pt>
                <c:pt idx="2">
                  <c:v>0.3611111111111111</c:v>
                </c:pt>
                <c:pt idx="3">
                  <c:v>0.29310344827586204</c:v>
                </c:pt>
                <c:pt idx="4">
                  <c:v>0.43333333333333335</c:v>
                </c:pt>
                <c:pt idx="5">
                  <c:v>0.66666666666666663</c:v>
                </c:pt>
                <c:pt idx="6">
                  <c:v>0.41269841269841268</c:v>
                </c:pt>
                <c:pt idx="7">
                  <c:v>0.54773869346733672</c:v>
                </c:pt>
                <c:pt idx="8">
                  <c:v>0.3108108108108108</c:v>
                </c:pt>
                <c:pt idx="9">
                  <c:v>0.3350253807106599</c:v>
                </c:pt>
                <c:pt idx="10">
                  <c:v>0.57243816254416957</c:v>
                </c:pt>
                <c:pt idx="11">
                  <c:v>0.5467625899280576</c:v>
                </c:pt>
                <c:pt idx="12">
                  <c:v>0.46774193548387094</c:v>
                </c:pt>
                <c:pt idx="13">
                  <c:v>0.47499999999999998</c:v>
                </c:pt>
                <c:pt idx="14">
                  <c:v>0.60344827586206895</c:v>
                </c:pt>
                <c:pt idx="15">
                  <c:v>0.55555555555555558</c:v>
                </c:pt>
                <c:pt idx="16">
                  <c:v>0.40540540540540543</c:v>
                </c:pt>
                <c:pt idx="17">
                  <c:v>0.46078431372549017</c:v>
                </c:pt>
                <c:pt idx="18">
                  <c:v>0.37681159420289856</c:v>
                </c:pt>
                <c:pt idx="19">
                  <c:v>0.59090909090909094</c:v>
                </c:pt>
                <c:pt idx="20">
                  <c:v>0.3235294117647059</c:v>
                </c:pt>
                <c:pt idx="21">
                  <c:v>0.4144144144144144</c:v>
                </c:pt>
                <c:pt idx="22">
                  <c:v>0.42857142857142855</c:v>
                </c:pt>
                <c:pt idx="23">
                  <c:v>0.3559322033898305</c:v>
                </c:pt>
                <c:pt idx="24">
                  <c:v>0.56880733944954132</c:v>
                </c:pt>
                <c:pt idx="25">
                  <c:v>0.53333333333333333</c:v>
                </c:pt>
                <c:pt idx="26">
                  <c:v>0.36249999999999999</c:v>
                </c:pt>
                <c:pt idx="27">
                  <c:v>0.46629213483146065</c:v>
                </c:pt>
                <c:pt idx="28">
                  <c:v>0.54285714285714282</c:v>
                </c:pt>
                <c:pt idx="29">
                  <c:v>0.53465346534653468</c:v>
                </c:pt>
                <c:pt idx="30">
                  <c:v>0.41463414634146339</c:v>
                </c:pt>
                <c:pt idx="31">
                  <c:v>0.32941176470588235</c:v>
                </c:pt>
                <c:pt idx="32">
                  <c:v>0.46692607003891051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636824"/>
        <c:axId val="288637216"/>
      </c:barChart>
      <c:catAx>
        <c:axId val="288636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7216"/>
        <c:crosses val="autoZero"/>
        <c:auto val="1"/>
        <c:lblAlgn val="ctr"/>
        <c:lblOffset val="100"/>
        <c:noMultiLvlLbl val="0"/>
      </c:catAx>
      <c:valAx>
        <c:axId val="28863721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v03_08_00_8in!$I$1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v03_08_00_8in!$B$37:$B$69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v03_08_00_8in!$I$37:$I$69</c:f>
              <c:numCache>
                <c:formatCode>0.0%</c:formatCode>
                <c:ptCount val="33"/>
                <c:pt idx="0">
                  <c:v>0.51886792452830188</c:v>
                </c:pt>
                <c:pt idx="1">
                  <c:v>0.63492063492063489</c:v>
                </c:pt>
                <c:pt idx="2">
                  <c:v>0.63013698630136983</c:v>
                </c:pt>
                <c:pt idx="3">
                  <c:v>0.57894736842105265</c:v>
                </c:pt>
                <c:pt idx="4">
                  <c:v>0.51666666666666672</c:v>
                </c:pt>
                <c:pt idx="5">
                  <c:v>0.70666666666666667</c:v>
                </c:pt>
                <c:pt idx="6">
                  <c:v>0.47619047619047616</c:v>
                </c:pt>
                <c:pt idx="7">
                  <c:v>0.44444444444444442</c:v>
                </c:pt>
                <c:pt idx="8">
                  <c:v>0.51351351351351349</c:v>
                </c:pt>
                <c:pt idx="9">
                  <c:v>0.4484536082474227</c:v>
                </c:pt>
                <c:pt idx="10">
                  <c:v>0.42553191489361702</c:v>
                </c:pt>
                <c:pt idx="11">
                  <c:v>0.39855072463768115</c:v>
                </c:pt>
                <c:pt idx="12">
                  <c:v>0.4838709677419355</c:v>
                </c:pt>
                <c:pt idx="13">
                  <c:v>0.67500000000000004</c:v>
                </c:pt>
                <c:pt idx="14">
                  <c:v>0.4956521739130435</c:v>
                </c:pt>
                <c:pt idx="15">
                  <c:v>0.51851851851851849</c:v>
                </c:pt>
                <c:pt idx="16">
                  <c:v>0.61643835616438358</c:v>
                </c:pt>
                <c:pt idx="17">
                  <c:v>0.59615384615384615</c:v>
                </c:pt>
                <c:pt idx="18">
                  <c:v>0.65217391304347827</c:v>
                </c:pt>
                <c:pt idx="19">
                  <c:v>0.68181818181818177</c:v>
                </c:pt>
                <c:pt idx="20">
                  <c:v>0.37142857142857144</c:v>
                </c:pt>
                <c:pt idx="21">
                  <c:v>0.60360360360360366</c:v>
                </c:pt>
                <c:pt idx="22">
                  <c:v>0.5</c:v>
                </c:pt>
                <c:pt idx="23">
                  <c:v>0.41379310344827586</c:v>
                </c:pt>
                <c:pt idx="24">
                  <c:v>0.54128440366972475</c:v>
                </c:pt>
                <c:pt idx="25">
                  <c:v>0.68888888888888888</c:v>
                </c:pt>
                <c:pt idx="26">
                  <c:v>0.54430379746835444</c:v>
                </c:pt>
                <c:pt idx="27">
                  <c:v>0.398876404494382</c:v>
                </c:pt>
                <c:pt idx="28">
                  <c:v>0.37681159420289856</c:v>
                </c:pt>
                <c:pt idx="29">
                  <c:v>0.52475247524752477</c:v>
                </c:pt>
                <c:pt idx="30">
                  <c:v>0.4</c:v>
                </c:pt>
                <c:pt idx="31">
                  <c:v>0.52380952380952384</c:v>
                </c:pt>
                <c:pt idx="32">
                  <c:v>0.50195567144719688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638000"/>
        <c:axId val="289324696"/>
      </c:barChart>
      <c:catAx>
        <c:axId val="288638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24696"/>
        <c:crosses val="autoZero"/>
        <c:auto val="1"/>
        <c:lblAlgn val="ctr"/>
        <c:lblOffset val="100"/>
        <c:noMultiLvlLbl val="0"/>
      </c:catAx>
      <c:valAx>
        <c:axId val="28932469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63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NA_v03_08_00_8in!$H$1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NA_v03_08_00_8in!$A$2:$A$3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NA_v03_08_00_8in!$H$2:$H$3</c:f>
              <c:numCache>
                <c:formatCode>0.0%</c:formatCode>
                <c:ptCount val="2"/>
                <c:pt idx="0">
                  <c:v>0.33617661816357253</c:v>
                </c:pt>
                <c:pt idx="1">
                  <c:v>0.80930232558139537</c:v>
                </c:pt>
              </c:numCache>
            </c:numRef>
          </c:val>
        </c:ser>
        <c:ser>
          <c:idx val="1"/>
          <c:order val="1"/>
          <c:tx>
            <c:strRef>
              <c:f>NA_v03_08_00_8in!$I$1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NA_v03_08_00_8in!$I$2:$I$3</c:f>
              <c:numCache>
                <c:formatCode>0.0%</c:formatCode>
                <c:ptCount val="2"/>
                <c:pt idx="0">
                  <c:v>0.1440040140491721</c:v>
                </c:pt>
                <c:pt idx="1">
                  <c:v>0.17953488372093024</c:v>
                </c:pt>
              </c:numCache>
            </c:numRef>
          </c:val>
        </c:ser>
        <c:ser>
          <c:idx val="2"/>
          <c:order val="2"/>
          <c:tx>
            <c:strRef>
              <c:f>NA_v03_08_00_8in!$J$1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NA_v03_08_00_8in!$J$2:$J$3</c:f>
              <c:numCache>
                <c:formatCode>0.0%</c:formatCode>
                <c:ptCount val="2"/>
                <c:pt idx="0">
                  <c:v>0.51981936778725535</c:v>
                </c:pt>
                <c:pt idx="1">
                  <c:v>1.1162790697674419E-2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9325480"/>
        <c:axId val="289325872"/>
      </c:barChart>
      <c:catAx>
        <c:axId val="28932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9325872"/>
        <c:crosses val="autoZero"/>
        <c:auto val="1"/>
        <c:lblAlgn val="ctr"/>
        <c:lblOffset val="100"/>
        <c:noMultiLvlLbl val="0"/>
      </c:catAx>
      <c:valAx>
        <c:axId val="28932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93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7416793011719"/>
          <c:y val="4.7243889305024857E-2"/>
          <c:w val="0.72812450657610994"/>
          <c:h val="0.94542800629932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perpcepcio!$I$1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perpcepcio!$B$37:$B$69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perpcepcio!$I$37:$I$69</c:f>
              <c:numCache>
                <c:formatCode>0.0%</c:formatCode>
                <c:ptCount val="33"/>
                <c:pt idx="0">
                  <c:v>0.29357798165137616</c:v>
                </c:pt>
                <c:pt idx="1">
                  <c:v>0.2857142857142857</c:v>
                </c:pt>
                <c:pt idx="2">
                  <c:v>0.21126760563380281</c:v>
                </c:pt>
                <c:pt idx="3">
                  <c:v>0.13793103448275862</c:v>
                </c:pt>
                <c:pt idx="4">
                  <c:v>0.33333333333333331</c:v>
                </c:pt>
                <c:pt idx="5">
                  <c:v>0.62666666666666671</c:v>
                </c:pt>
                <c:pt idx="6">
                  <c:v>0.17460317460317459</c:v>
                </c:pt>
                <c:pt idx="7">
                  <c:v>0.27638190954773867</c:v>
                </c:pt>
                <c:pt idx="8">
                  <c:v>0.3783783783783784</c:v>
                </c:pt>
                <c:pt idx="9">
                  <c:v>0.31282051282051282</c:v>
                </c:pt>
                <c:pt idx="10">
                  <c:v>0.43971631205673761</c:v>
                </c:pt>
                <c:pt idx="11">
                  <c:v>0.28214285714285714</c:v>
                </c:pt>
                <c:pt idx="12">
                  <c:v>0.42622950819672129</c:v>
                </c:pt>
                <c:pt idx="13">
                  <c:v>0.41025641025641024</c:v>
                </c:pt>
                <c:pt idx="14">
                  <c:v>0.2807017543859649</c:v>
                </c:pt>
                <c:pt idx="15">
                  <c:v>0.14814814814814814</c:v>
                </c:pt>
                <c:pt idx="16">
                  <c:v>0.30666666666666664</c:v>
                </c:pt>
                <c:pt idx="17">
                  <c:v>0.46601941747572817</c:v>
                </c:pt>
                <c:pt idx="18">
                  <c:v>0.40579710144927539</c:v>
                </c:pt>
                <c:pt idx="19">
                  <c:v>0.58139534883720934</c:v>
                </c:pt>
                <c:pt idx="20">
                  <c:v>0.2857142857142857</c:v>
                </c:pt>
                <c:pt idx="21">
                  <c:v>0.4144144144144144</c:v>
                </c:pt>
                <c:pt idx="22">
                  <c:v>0.27619047619047621</c:v>
                </c:pt>
                <c:pt idx="23">
                  <c:v>0.23333333333333334</c:v>
                </c:pt>
                <c:pt idx="24">
                  <c:v>0.39449541284403672</c:v>
                </c:pt>
                <c:pt idx="25">
                  <c:v>0.38636363636363635</c:v>
                </c:pt>
                <c:pt idx="26">
                  <c:v>0.3</c:v>
                </c:pt>
                <c:pt idx="27">
                  <c:v>0.21348314606741572</c:v>
                </c:pt>
                <c:pt idx="28">
                  <c:v>0.47142857142857142</c:v>
                </c:pt>
                <c:pt idx="29">
                  <c:v>0.25742574257425743</c:v>
                </c:pt>
                <c:pt idx="30">
                  <c:v>0.24390243902439024</c:v>
                </c:pt>
                <c:pt idx="31">
                  <c:v>0.25882352941176473</c:v>
                </c:pt>
                <c:pt idx="32">
                  <c:v>0.32867814225397857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9327048"/>
        <c:axId val="289327440"/>
      </c:barChart>
      <c:catAx>
        <c:axId val="289327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27440"/>
        <c:crosses val="autoZero"/>
        <c:auto val="1"/>
        <c:lblAlgn val="ctr"/>
        <c:lblOffset val="100"/>
        <c:noMultiLvlLbl val="0"/>
      </c:catAx>
      <c:valAx>
        <c:axId val="28932744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2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NA_percepcio!$H$1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NA_percepcio!$A$2:$A$3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NA_percepcio!$H$2:$H$3</c:f>
              <c:numCache>
                <c:formatCode>0.0%</c:formatCode>
                <c:ptCount val="2"/>
                <c:pt idx="0">
                  <c:v>0.33549351944167499</c:v>
                </c:pt>
                <c:pt idx="1">
                  <c:v>0.31593662628145386</c:v>
                </c:pt>
              </c:numCache>
            </c:numRef>
          </c:val>
        </c:ser>
        <c:ser>
          <c:idx val="1"/>
          <c:order val="1"/>
          <c:tx>
            <c:strRef>
              <c:f>NA_percepcio!$I$1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NA_percepcio!$I$2:$I$3</c:f>
              <c:numCache>
                <c:formatCode>0.0%</c:formatCode>
                <c:ptCount val="2"/>
                <c:pt idx="0">
                  <c:v>0.60368893320039885</c:v>
                </c:pt>
                <c:pt idx="1">
                  <c:v>0.66728797763280523</c:v>
                </c:pt>
              </c:numCache>
            </c:numRef>
          </c:val>
        </c:ser>
        <c:ser>
          <c:idx val="2"/>
          <c:order val="2"/>
          <c:tx>
            <c:strRef>
              <c:f>NA_percepcio!$J$1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NA_percepcio!$J$2:$J$3</c:f>
              <c:numCache>
                <c:formatCode>0.0%</c:formatCode>
                <c:ptCount val="2"/>
                <c:pt idx="0">
                  <c:v>6.0817547357926223E-2</c:v>
                </c:pt>
                <c:pt idx="1">
                  <c:v>1.6775396085740912E-2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9328224"/>
        <c:axId val="289328616"/>
      </c:barChart>
      <c:catAx>
        <c:axId val="2893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9328616"/>
        <c:crosses val="autoZero"/>
        <c:auto val="1"/>
        <c:lblAlgn val="ctr"/>
        <c:lblOffset val="100"/>
        <c:noMultiLvlLbl val="0"/>
      </c:catAx>
      <c:valAx>
        <c:axId val="28932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93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31705659621158"/>
          <c:y val="0.16240829165176909"/>
          <c:w val="0.38641931714790395"/>
          <c:h val="0.63584730600962702"/>
        </c:manualLayout>
      </c:layout>
      <c:barChart>
        <c:barDir val="bar"/>
        <c:grouping val="clustered"/>
        <c:varyColors val="0"/>
        <c:ser>
          <c:idx val="0"/>
          <c:order val="0"/>
          <c:tx>
            <c:v>Atenció Primària (n=279)</c:v>
          </c:tx>
          <c:spPr>
            <a:solidFill>
              <a:srgbClr val="C31B3F"/>
            </a:solidFill>
            <a:ln>
              <a:solidFill>
                <a:srgbClr val="C31B3F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3689053273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23272386875698E-3"/>
                  <c:y val="8.583689053273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53026655175239E-16"/>
                  <c:y val="8.583689053273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 Nivell'!$M$13:$M$21</c:f>
              <c:strCache>
                <c:ptCount val="9"/>
                <c:pt idx="0">
                  <c:v>Rols dels professionals ben definits </c:v>
                </c:pt>
                <c:pt idx="1">
                  <c:v>Coordinació de la gestió, incentius i objectius comuns</c:v>
                </c:pt>
                <c:pt idx="2">
                  <c:v>Coneixement mutu, bona relació i interès dels  professionals</c:v>
                </c:pt>
                <c:pt idx="3">
                  <c:v>Existeix coordinació clínica</c:v>
                </c:pt>
                <c:pt idx="4">
                  <c:v>Existència d'altres mecanismes de coordinació</c:v>
                </c:pt>
                <c:pt idx="5">
                  <c:v>Estratègies que promouen el contacte directe i l'intercanvi de coneixement</c:v>
                </c:pt>
                <c:pt idx="6">
                  <c:v>Hi ha coordinació amb alguns centres/especialitats</c:v>
                </c:pt>
                <c:pt idx="7">
                  <c:v>Existència d'una història clínica compartida</c:v>
                </c:pt>
                <c:pt idx="8">
                  <c:v>Existència de mecanismes de comunicació directa/ comunicació fluïda</c:v>
                </c:pt>
              </c:strCache>
            </c:strRef>
          </c:cat>
          <c:val>
            <c:numRef>
              <c:f>'SÍ Nivell'!$N$13:$N$21</c:f>
              <c:numCache>
                <c:formatCode>0%</c:formatCode>
                <c:ptCount val="9"/>
                <c:pt idx="0">
                  <c:v>1.4336917562724014E-2</c:v>
                </c:pt>
                <c:pt idx="1">
                  <c:v>4.6594982078853049E-2</c:v>
                </c:pt>
                <c:pt idx="2">
                  <c:v>6.093189964157706E-2</c:v>
                </c:pt>
                <c:pt idx="3">
                  <c:v>5.3763440860215055E-2</c:v>
                </c:pt>
                <c:pt idx="4">
                  <c:v>5.3763440860215055E-2</c:v>
                </c:pt>
                <c:pt idx="5">
                  <c:v>7.5268817204301078E-2</c:v>
                </c:pt>
                <c:pt idx="6">
                  <c:v>0.26523297491039427</c:v>
                </c:pt>
                <c:pt idx="7">
                  <c:v>0.20430107526881722</c:v>
                </c:pt>
                <c:pt idx="8">
                  <c:v>0.22580645161290322</c:v>
                </c:pt>
              </c:numCache>
            </c:numRef>
          </c:val>
        </c:ser>
        <c:ser>
          <c:idx val="1"/>
          <c:order val="1"/>
          <c:tx>
            <c:v>Atenció Especialitzada (n=422)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 Nivell'!$M$13:$M$21</c:f>
              <c:strCache>
                <c:ptCount val="9"/>
                <c:pt idx="0">
                  <c:v>Rols dels professionals ben definits </c:v>
                </c:pt>
                <c:pt idx="1">
                  <c:v>Coordinació de la gestió, incentius i objectius comuns</c:v>
                </c:pt>
                <c:pt idx="2">
                  <c:v>Coneixement mutu, bona relació i interès dels  professionals</c:v>
                </c:pt>
                <c:pt idx="3">
                  <c:v>Existeix coordinació clínica</c:v>
                </c:pt>
                <c:pt idx="4">
                  <c:v>Existència d'altres mecanismes de coordinació</c:v>
                </c:pt>
                <c:pt idx="5">
                  <c:v>Estratègies que promouen el contacte directe i l'intercanvi de coneixement</c:v>
                </c:pt>
                <c:pt idx="6">
                  <c:v>Hi ha coordinació amb alguns centres/especialitats</c:v>
                </c:pt>
                <c:pt idx="7">
                  <c:v>Existència d'una història clínica compartida</c:v>
                </c:pt>
                <c:pt idx="8">
                  <c:v>Existència de mecanismes de comunicació directa/ comunicació fluïda</c:v>
                </c:pt>
              </c:strCache>
            </c:strRef>
          </c:cat>
          <c:val>
            <c:numRef>
              <c:f>'SÍ Nivell'!$O$13:$O$21</c:f>
              <c:numCache>
                <c:formatCode>0%</c:formatCode>
                <c:ptCount val="9"/>
                <c:pt idx="0">
                  <c:v>4.7281323877068557E-3</c:v>
                </c:pt>
                <c:pt idx="1">
                  <c:v>4.4917257683215132E-2</c:v>
                </c:pt>
                <c:pt idx="2">
                  <c:v>6.1465721040189124E-2</c:v>
                </c:pt>
                <c:pt idx="3">
                  <c:v>6.8557919621749411E-2</c:v>
                </c:pt>
                <c:pt idx="4">
                  <c:v>0.13475177304964539</c:v>
                </c:pt>
                <c:pt idx="5">
                  <c:v>0.16075650118203311</c:v>
                </c:pt>
                <c:pt idx="6">
                  <c:v>0.12293144208037825</c:v>
                </c:pt>
                <c:pt idx="7">
                  <c:v>0.18203309692671396</c:v>
                </c:pt>
                <c:pt idx="8">
                  <c:v>0.21749408983451538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329400"/>
        <c:axId val="289329792"/>
      </c:barChart>
      <c:catAx>
        <c:axId val="289329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29792"/>
        <c:crosses val="autoZero"/>
        <c:auto val="1"/>
        <c:lblAlgn val="ctr"/>
        <c:lblOffset val="100"/>
        <c:noMultiLvlLbl val="0"/>
      </c:catAx>
      <c:valAx>
        <c:axId val="28932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2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68933413274686"/>
          <c:y val="0.87746491816409977"/>
          <c:w val="0.49718673388419604"/>
          <c:h val="4.1971331031805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444766939189096"/>
          <c:y val="0.13648574057037718"/>
          <c:w val="0.39749138233350084"/>
          <c:h val="0.69397098131822754"/>
        </c:manualLayout>
      </c:layout>
      <c:barChart>
        <c:barDir val="bar"/>
        <c:grouping val="clustered"/>
        <c:varyColors val="0"/>
        <c:ser>
          <c:idx val="0"/>
          <c:order val="0"/>
          <c:tx>
            <c:v>Atenció Primària (n=784)</c:v>
          </c:tx>
          <c:spPr>
            <a:solidFill>
              <a:srgbClr val="C31B3F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4632034632034632E-3"/>
                  <c:y val="1.8399264029438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6982660069602E-16"/>
                  <c:y val="1.471941122355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'No Nivell'!$J$13:$J$21</c:f>
              <c:strCache>
                <c:ptCount val="8"/>
                <c:pt idx="0">
                  <c:v>Direcció no facilita la coordinació</c:v>
                </c:pt>
                <c:pt idx="1">
                  <c:v>Inexistència d'una HCC o dificultats amb l'existent</c:v>
                </c:pt>
                <c:pt idx="2">
                  <c:v>Desconeixement mutu, desconfiança i desinterès dels  professionals</c:v>
                </c:pt>
                <c:pt idx="3">
                  <c:v>Hi ha coordinació amb alguns centres/especialitats</c:v>
                </c:pt>
                <c:pt idx="4">
                  <c:v>Falta de coordinació clínica</c:v>
                </c:pt>
                <c:pt idx="5">
                  <c:v>Falta de temps per dedicar a la coordinació</c:v>
                </c:pt>
                <c:pt idx="6">
                  <c:v>Falta de mecanismes de coordinació</c:v>
                </c:pt>
                <c:pt idx="7">
                  <c:v>Falta de comunicació o contacte directe</c:v>
                </c:pt>
              </c:strCache>
            </c:strRef>
          </c:cat>
          <c:val>
            <c:numRef>
              <c:f>'No Nivell'!$K$13:$K$21</c:f>
              <c:numCache>
                <c:formatCode>0%</c:formatCode>
                <c:ptCount val="8"/>
                <c:pt idx="0">
                  <c:v>5.6675062972292189E-2</c:v>
                </c:pt>
                <c:pt idx="1">
                  <c:v>0.10201511335012595</c:v>
                </c:pt>
                <c:pt idx="2">
                  <c:v>0.11586901763224182</c:v>
                </c:pt>
                <c:pt idx="3">
                  <c:v>0.15617128463476071</c:v>
                </c:pt>
                <c:pt idx="4">
                  <c:v>0.11586901763224182</c:v>
                </c:pt>
                <c:pt idx="5">
                  <c:v>8.3123425692695208E-2</c:v>
                </c:pt>
                <c:pt idx="6">
                  <c:v>0.1397984886649874</c:v>
                </c:pt>
                <c:pt idx="7">
                  <c:v>0.21788413098236775</c:v>
                </c:pt>
              </c:numCache>
            </c:numRef>
          </c:val>
          <c:extLst/>
        </c:ser>
        <c:ser>
          <c:idx val="1"/>
          <c:order val="1"/>
          <c:tx>
            <c:v>Atenció Especialitzada (n=1141)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Nivell'!$J$13:$J$21</c:f>
              <c:strCache>
                <c:ptCount val="8"/>
                <c:pt idx="0">
                  <c:v>Direcció no facilita la coordinació</c:v>
                </c:pt>
                <c:pt idx="1">
                  <c:v>Inexistència d'una HCC o dificultats amb l'existent</c:v>
                </c:pt>
                <c:pt idx="2">
                  <c:v>Desconeixement mutu, desconfiança i desinterès dels  professionals</c:v>
                </c:pt>
                <c:pt idx="3">
                  <c:v>Hi ha coordinació amb alguns centres/especialitats</c:v>
                </c:pt>
                <c:pt idx="4">
                  <c:v>Falta de coordinació clínica</c:v>
                </c:pt>
                <c:pt idx="5">
                  <c:v>Falta de temps per dedicar a la coordinació</c:v>
                </c:pt>
                <c:pt idx="6">
                  <c:v>Falta de mecanismes de coordinació</c:v>
                </c:pt>
                <c:pt idx="7">
                  <c:v>Falta de comunicació o contacte directe</c:v>
                </c:pt>
              </c:strCache>
            </c:strRef>
          </c:cat>
          <c:val>
            <c:numRef>
              <c:f>'No Nivell'!$L$13:$L$21</c:f>
              <c:numCache>
                <c:formatCode>0%</c:formatCode>
                <c:ptCount val="8"/>
                <c:pt idx="0">
                  <c:v>6.0553633217993078E-2</c:v>
                </c:pt>
                <c:pt idx="1">
                  <c:v>7.0934256055363326E-2</c:v>
                </c:pt>
                <c:pt idx="2">
                  <c:v>7.1799307958477512E-2</c:v>
                </c:pt>
                <c:pt idx="3">
                  <c:v>5.2768166089965395E-2</c:v>
                </c:pt>
                <c:pt idx="4">
                  <c:v>0.11764705882352941</c:v>
                </c:pt>
                <c:pt idx="5">
                  <c:v>0.15570934256055363</c:v>
                </c:pt>
                <c:pt idx="6">
                  <c:v>0.14013840830449828</c:v>
                </c:pt>
                <c:pt idx="7">
                  <c:v>0.31747404844290655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330576"/>
        <c:axId val="289330968"/>
      </c:barChart>
      <c:catAx>
        <c:axId val="28933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30968"/>
        <c:crosses val="autoZero"/>
        <c:auto val="1"/>
        <c:lblAlgn val="ctr"/>
        <c:lblOffset val="100"/>
        <c:noMultiLvlLbl val="0"/>
      </c:catAx>
      <c:valAx>
        <c:axId val="289330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3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269212992516"/>
          <c:y val="0.90864739774633518"/>
          <c:w val="0.50746157401496794"/>
          <c:h val="4.1652664986862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'Gràfics Mecanismes'!$B$21</c:f>
              <c:strCache>
                <c:ptCount val="1"/>
                <c:pt idx="0">
                  <c:v>Sí té accés - AP</c:v>
                </c:pt>
              </c:strCache>
            </c:strRef>
          </c:tx>
          <c:spPr>
            <a:solidFill>
              <a:srgbClr val="F2B0B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1597084656353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4B-409C-84CC-BF667F6571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7395626984530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4B-409C-84CC-BF667F6571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'Gràfics Mecanismes'!$A$22:$A$29</c:f>
              <c:strCache>
                <c:ptCount val="8"/>
                <c:pt idx="0">
                  <c:v>HC3</c:v>
                </c:pt>
                <c:pt idx="1">
                  <c:v>HC compartida del territori</c:v>
                </c:pt>
                <c:pt idx="2">
                  <c:v>Interconsultes virtuals a través de la HC</c:v>
                </c:pt>
                <c:pt idx="3">
                  <c:v>Interconsultes per correu electrònic</c:v>
                </c:pt>
                <c:pt idx="4">
                  <c:v>Interconsultes per telèfon</c:v>
                </c:pt>
                <c:pt idx="5">
                  <c:v>Sessions clíniques conjuntes per a la discussió de casos</c:v>
                </c:pt>
                <c:pt idx="6">
                  <c:v>Protocols, rutes assistencials o GPCs compartides</c:v>
                </c:pt>
                <c:pt idx="7">
                  <c:v>Gestor/es de casos o infermer/es d'enllaç</c:v>
                </c:pt>
              </c:strCache>
            </c:strRef>
          </c:cat>
          <c:val>
            <c:numRef>
              <c:f>'Gràfics Mecanismes'!$B$22:$B$29</c:f>
              <c:numCache>
                <c:formatCode>General</c:formatCode>
                <c:ptCount val="8"/>
                <c:pt idx="0">
                  <c:v>99.5</c:v>
                </c:pt>
                <c:pt idx="1">
                  <c:v>85.9</c:v>
                </c:pt>
                <c:pt idx="2">
                  <c:v>78.900000000000006</c:v>
                </c:pt>
                <c:pt idx="3">
                  <c:v>74.2</c:v>
                </c:pt>
                <c:pt idx="4">
                  <c:v>65.8</c:v>
                </c:pt>
                <c:pt idx="5">
                  <c:v>65.2</c:v>
                </c:pt>
                <c:pt idx="6">
                  <c:v>88.8</c:v>
                </c:pt>
                <c:pt idx="7">
                  <c:v>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4B-409C-84CC-BF667F6571DB}"/>
            </c:ext>
          </c:extLst>
        </c:ser>
        <c:ser>
          <c:idx val="1"/>
          <c:order val="1"/>
          <c:tx>
            <c:strRef>
              <c:f>'Gràfics Mecanismes'!$C$21</c:f>
              <c:strCache>
                <c:ptCount val="1"/>
                <c:pt idx="0">
                  <c:v>Sí té accés - AE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319416931270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4B-409C-84CC-BF667F6571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'Gràfics Mecanismes'!$A$22:$A$29</c:f>
              <c:strCache>
                <c:ptCount val="8"/>
                <c:pt idx="0">
                  <c:v>HC3</c:v>
                </c:pt>
                <c:pt idx="1">
                  <c:v>HC compartida del territori</c:v>
                </c:pt>
                <c:pt idx="2">
                  <c:v>Interconsultes virtuals a través de la HC</c:v>
                </c:pt>
                <c:pt idx="3">
                  <c:v>Interconsultes per correu electrònic</c:v>
                </c:pt>
                <c:pt idx="4">
                  <c:v>Interconsultes per telèfon</c:v>
                </c:pt>
                <c:pt idx="5">
                  <c:v>Sessions clíniques conjuntes per a la discussió de casos</c:v>
                </c:pt>
                <c:pt idx="6">
                  <c:v>Protocols, rutes assistencials o GPCs compartides</c:v>
                </c:pt>
                <c:pt idx="7">
                  <c:v>Gestor/es de casos o infermer/es d'enllaç</c:v>
                </c:pt>
              </c:strCache>
            </c:strRef>
          </c:cat>
          <c:val>
            <c:numRef>
              <c:f>'Gràfics Mecanismes'!$C$22:$C$29</c:f>
              <c:numCache>
                <c:formatCode>0.0</c:formatCode>
                <c:ptCount val="8"/>
                <c:pt idx="0">
                  <c:v>99.1</c:v>
                </c:pt>
                <c:pt idx="1">
                  <c:v>84.9</c:v>
                </c:pt>
                <c:pt idx="2">
                  <c:v>47.8</c:v>
                </c:pt>
                <c:pt idx="3">
                  <c:v>54.8</c:v>
                </c:pt>
                <c:pt idx="4">
                  <c:v>69.5</c:v>
                </c:pt>
                <c:pt idx="5">
                  <c:v>26.5</c:v>
                </c:pt>
                <c:pt idx="6">
                  <c:v>45.7</c:v>
                </c:pt>
                <c:pt idx="7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4B-409C-84CC-BF667F6571DB}"/>
            </c:ext>
          </c:extLst>
        </c:ser>
        <c:ser>
          <c:idx val="2"/>
          <c:order val="2"/>
          <c:tx>
            <c:strRef>
              <c:f>'Gràfics Mecanismes'!$D$21</c:f>
              <c:strCache>
                <c:ptCount val="1"/>
                <c:pt idx="0">
                  <c:v>Ús freqüent - AP</c:v>
                </c:pt>
              </c:strCache>
            </c:strRef>
          </c:tx>
          <c:spPr>
            <a:solidFill>
              <a:srgbClr val="E55D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'Gràfics Mecanismes'!$A$22:$A$29</c:f>
              <c:strCache>
                <c:ptCount val="8"/>
                <c:pt idx="0">
                  <c:v>HC3</c:v>
                </c:pt>
                <c:pt idx="1">
                  <c:v>HC compartida del territori</c:v>
                </c:pt>
                <c:pt idx="2">
                  <c:v>Interconsultes virtuals a través de la HC</c:v>
                </c:pt>
                <c:pt idx="3">
                  <c:v>Interconsultes per correu electrònic</c:v>
                </c:pt>
                <c:pt idx="4">
                  <c:v>Interconsultes per telèfon</c:v>
                </c:pt>
                <c:pt idx="5">
                  <c:v>Sessions clíniques conjuntes per a la discussió de casos</c:v>
                </c:pt>
                <c:pt idx="6">
                  <c:v>Protocols, rutes assistencials o GPCs compartides</c:v>
                </c:pt>
                <c:pt idx="7">
                  <c:v>Gestor/es de casos o infermer/es d'enllaç</c:v>
                </c:pt>
              </c:strCache>
            </c:strRef>
          </c:cat>
          <c:val>
            <c:numRef>
              <c:f>'Gràfics Mecanismes'!$D$22:$D$29</c:f>
              <c:numCache>
                <c:formatCode>0.0</c:formatCode>
                <c:ptCount val="8"/>
                <c:pt idx="0">
                  <c:v>76.8</c:v>
                </c:pt>
                <c:pt idx="1">
                  <c:v>93.1</c:v>
                </c:pt>
                <c:pt idx="2">
                  <c:v>51.4</c:v>
                </c:pt>
                <c:pt idx="3">
                  <c:v>22.9</c:v>
                </c:pt>
                <c:pt idx="4">
                  <c:v>12.4</c:v>
                </c:pt>
                <c:pt idx="5">
                  <c:v>69.3</c:v>
                </c:pt>
                <c:pt idx="6">
                  <c:v>57.4</c:v>
                </c:pt>
                <c:pt idx="7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4B-409C-84CC-BF667F6571DB}"/>
            </c:ext>
          </c:extLst>
        </c:ser>
        <c:ser>
          <c:idx val="3"/>
          <c:order val="3"/>
          <c:tx>
            <c:strRef>
              <c:f>'Gràfics Mecanismes'!$E$21</c:f>
              <c:strCache>
                <c:ptCount val="1"/>
                <c:pt idx="0">
                  <c:v>Ús freqüent - AE</c:v>
                </c:pt>
              </c:strCache>
            </c:strRef>
          </c:tx>
          <c:spPr>
            <a:solidFill>
              <a:srgbClr val="94C600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'Gràfics Mecanismes'!$A$22:$A$29</c:f>
              <c:strCache>
                <c:ptCount val="8"/>
                <c:pt idx="0">
                  <c:v>HC3</c:v>
                </c:pt>
                <c:pt idx="1">
                  <c:v>HC compartida del territori</c:v>
                </c:pt>
                <c:pt idx="2">
                  <c:v>Interconsultes virtuals a través de la HC</c:v>
                </c:pt>
                <c:pt idx="3">
                  <c:v>Interconsultes per correu electrònic</c:v>
                </c:pt>
                <c:pt idx="4">
                  <c:v>Interconsultes per telèfon</c:v>
                </c:pt>
                <c:pt idx="5">
                  <c:v>Sessions clíniques conjuntes per a la discussió de casos</c:v>
                </c:pt>
                <c:pt idx="6">
                  <c:v>Protocols, rutes assistencials o GPCs compartides</c:v>
                </c:pt>
                <c:pt idx="7">
                  <c:v>Gestor/es de casos o infermer/es d'enllaç</c:v>
                </c:pt>
              </c:strCache>
            </c:strRef>
          </c:cat>
          <c:val>
            <c:numRef>
              <c:f>'Gràfics Mecanismes'!$E$22:$E$29</c:f>
              <c:numCache>
                <c:formatCode>General</c:formatCode>
                <c:ptCount val="8"/>
                <c:pt idx="0">
                  <c:v>59.2</c:v>
                </c:pt>
                <c:pt idx="1">
                  <c:v>73.5</c:v>
                </c:pt>
                <c:pt idx="2">
                  <c:v>45.3</c:v>
                </c:pt>
                <c:pt idx="3">
                  <c:v>26.4</c:v>
                </c:pt>
                <c:pt idx="4">
                  <c:v>25</c:v>
                </c:pt>
                <c:pt idx="5">
                  <c:v>53</c:v>
                </c:pt>
                <c:pt idx="6">
                  <c:v>45</c:v>
                </c:pt>
                <c:pt idx="7">
                  <c:v>49.3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4B-409C-84CC-BF667F657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067992"/>
        <c:axId val="282068384"/>
      </c:barChart>
      <c:catAx>
        <c:axId val="28206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2068384"/>
        <c:crosses val="autoZero"/>
        <c:auto val="1"/>
        <c:lblAlgn val="ctr"/>
        <c:lblOffset val="100"/>
        <c:noMultiLvlLbl val="0"/>
      </c:catAx>
      <c:valAx>
        <c:axId val="282068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206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4443963197965"/>
          <c:y val="5.2575237902024306E-2"/>
          <c:w val="0.62835050609187837"/>
          <c:h val="0.93361471600743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v02_01_00_1!$I$1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v02_01_00_1!$B$37:$B$69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v02_01_00_1!$I$37:$I$69</c:f>
              <c:numCache>
                <c:formatCode>0.0%</c:formatCode>
                <c:ptCount val="33"/>
                <c:pt idx="0">
                  <c:v>0.59459459459459463</c:v>
                </c:pt>
                <c:pt idx="1">
                  <c:v>0.56716417910447758</c:v>
                </c:pt>
                <c:pt idx="2">
                  <c:v>0.44</c:v>
                </c:pt>
                <c:pt idx="3">
                  <c:v>0.47368421052631576</c:v>
                </c:pt>
                <c:pt idx="4">
                  <c:v>0.67213114754098358</c:v>
                </c:pt>
                <c:pt idx="5">
                  <c:v>0.85</c:v>
                </c:pt>
                <c:pt idx="6">
                  <c:v>0.46031746031746029</c:v>
                </c:pt>
                <c:pt idx="7">
                  <c:v>0.61052631578947369</c:v>
                </c:pt>
                <c:pt idx="8">
                  <c:v>0.57746478873239437</c:v>
                </c:pt>
                <c:pt idx="9">
                  <c:v>0.64356435643564358</c:v>
                </c:pt>
                <c:pt idx="10">
                  <c:v>0.65397923875432529</c:v>
                </c:pt>
                <c:pt idx="11">
                  <c:v>0.60416666666666663</c:v>
                </c:pt>
                <c:pt idx="12">
                  <c:v>0.65079365079365081</c:v>
                </c:pt>
                <c:pt idx="13">
                  <c:v>0.70454545454545459</c:v>
                </c:pt>
                <c:pt idx="14">
                  <c:v>0.62809917355371903</c:v>
                </c:pt>
                <c:pt idx="15">
                  <c:v>0.37037037037037035</c:v>
                </c:pt>
                <c:pt idx="16">
                  <c:v>0.73076923076923073</c:v>
                </c:pt>
                <c:pt idx="17">
                  <c:v>0.67924528301886788</c:v>
                </c:pt>
                <c:pt idx="18">
                  <c:v>0.76388888888888884</c:v>
                </c:pt>
                <c:pt idx="19">
                  <c:v>0.81818181818181823</c:v>
                </c:pt>
                <c:pt idx="20">
                  <c:v>0.6</c:v>
                </c:pt>
                <c:pt idx="21">
                  <c:v>0.73451327433628322</c:v>
                </c:pt>
                <c:pt idx="22">
                  <c:v>0.50467289719626163</c:v>
                </c:pt>
                <c:pt idx="23">
                  <c:v>0.55737704918032782</c:v>
                </c:pt>
                <c:pt idx="24">
                  <c:v>0.77981651376146788</c:v>
                </c:pt>
                <c:pt idx="25">
                  <c:v>0.66666666666666663</c:v>
                </c:pt>
                <c:pt idx="26">
                  <c:v>0.65</c:v>
                </c:pt>
                <c:pt idx="27">
                  <c:v>0.48901098901098899</c:v>
                </c:pt>
                <c:pt idx="28">
                  <c:v>0.64864864864864868</c:v>
                </c:pt>
                <c:pt idx="29">
                  <c:v>0.55339805825242716</c:v>
                </c:pt>
                <c:pt idx="30">
                  <c:v>0.53658536585365857</c:v>
                </c:pt>
                <c:pt idx="31">
                  <c:v>0.67500000000000004</c:v>
                </c:pt>
                <c:pt idx="32">
                  <c:v>0.62408410321758523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0977712"/>
        <c:axId val="270977320"/>
      </c:barChart>
      <c:catAx>
        <c:axId val="270977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0977320"/>
        <c:crosses val="autoZero"/>
        <c:auto val="1"/>
        <c:lblAlgn val="ctr"/>
        <c:lblOffset val="100"/>
        <c:noMultiLvlLbl val="0"/>
      </c:catAx>
      <c:valAx>
        <c:axId val="2709773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097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239116937729794E-2"/>
          <c:y val="1.5390295889767215E-2"/>
          <c:w val="0.88074443688504633"/>
          <c:h val="0.64592845003960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'Gràfic utilitat mecanismes'!$E$3</c:f>
              <c:strCache>
                <c:ptCount val="1"/>
                <c:pt idx="0">
                  <c:v>Atenció Primària</c:v>
                </c:pt>
              </c:strCache>
            </c:strRef>
          </c:tx>
          <c:spPr>
            <a:solidFill>
              <a:srgbClr val="E55D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'Gràfic utilitat mecanismes'!$C$4:$D$11</c:f>
              <c:multiLvlStrCache>
                <c:ptCount val="8"/>
                <c:lvl>
                  <c:pt idx="0">
                    <c:v>% Sí</c:v>
                  </c:pt>
                  <c:pt idx="1">
                    <c:v>% Sí</c:v>
                  </c:pt>
                  <c:pt idx="2">
                    <c:v>% Sí</c:v>
                  </c:pt>
                  <c:pt idx="3">
                    <c:v>% Sí</c:v>
                  </c:pt>
                  <c:pt idx="4">
                    <c:v>% Sí</c:v>
                  </c:pt>
                  <c:pt idx="5">
                    <c:v>% Sí</c:v>
                  </c:pt>
                  <c:pt idx="6">
                    <c:v>% Sí</c:v>
                  </c:pt>
                  <c:pt idx="7">
                    <c:v>% Sí</c:v>
                  </c:pt>
                </c:lvl>
                <c:lvl>
                  <c:pt idx="0">
                    <c:v>HC3</c:v>
                  </c:pt>
                  <c:pt idx="1">
                    <c:v>HC compartida del territori</c:v>
                  </c:pt>
                  <c:pt idx="2">
                    <c:v>Interconsultes virtuals a través de la HC</c:v>
                  </c:pt>
                  <c:pt idx="3">
                    <c:v>Interconsules per correu electrònic</c:v>
                  </c:pt>
                  <c:pt idx="4">
                    <c:v>Interconsultes per telèfon</c:v>
                  </c:pt>
                  <c:pt idx="5">
                    <c:v>Sessions clíniques conjuntes</c:v>
                  </c:pt>
                  <c:pt idx="6">
                    <c:v>Protocols, rutes assistencials o GPCs compartides</c:v>
                  </c:pt>
                  <c:pt idx="7">
                    <c:v>Gestor/es de casos o infermer/es d'enllaç</c:v>
                  </c:pt>
                </c:lvl>
              </c:multiLvlStrCache>
            </c:multiLvlStrRef>
          </c:cat>
          <c:val>
            <c:numRef>
              <c:f>'Gràfic utilitat mecanismes'!$E$4:$E$11</c:f>
              <c:numCache>
                <c:formatCode>0.0</c:formatCode>
                <c:ptCount val="8"/>
                <c:pt idx="0">
                  <c:v>91.1</c:v>
                </c:pt>
                <c:pt idx="1">
                  <c:v>96.4</c:v>
                </c:pt>
                <c:pt idx="2">
                  <c:v>91.6</c:v>
                </c:pt>
                <c:pt idx="3">
                  <c:v>90.4</c:v>
                </c:pt>
                <c:pt idx="4">
                  <c:v>90.4</c:v>
                </c:pt>
                <c:pt idx="5">
                  <c:v>92.4</c:v>
                </c:pt>
                <c:pt idx="6">
                  <c:v>84.2</c:v>
                </c:pt>
                <c:pt idx="7">
                  <c:v>83.2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6-41F0-8CF2-90C256BD382E}"/>
            </c:ext>
          </c:extLst>
        </c:ser>
        <c:ser>
          <c:idx val="2"/>
          <c:order val="1"/>
          <c:tx>
            <c:strRef>
              <c:f>'Gràfic utilitat mecanismes'!$F$3</c:f>
              <c:strCache>
                <c:ptCount val="1"/>
                <c:pt idx="0">
                  <c:v>Atenció especialitzada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'Gràfic utilitat mecanismes'!$C$4:$D$11</c:f>
              <c:multiLvlStrCache>
                <c:ptCount val="8"/>
                <c:lvl>
                  <c:pt idx="0">
                    <c:v>% Sí</c:v>
                  </c:pt>
                  <c:pt idx="1">
                    <c:v>% Sí</c:v>
                  </c:pt>
                  <c:pt idx="2">
                    <c:v>% Sí</c:v>
                  </c:pt>
                  <c:pt idx="3">
                    <c:v>% Sí</c:v>
                  </c:pt>
                  <c:pt idx="4">
                    <c:v>% Sí</c:v>
                  </c:pt>
                  <c:pt idx="5">
                    <c:v>% Sí</c:v>
                  </c:pt>
                  <c:pt idx="6">
                    <c:v>% Sí</c:v>
                  </c:pt>
                  <c:pt idx="7">
                    <c:v>% Sí</c:v>
                  </c:pt>
                </c:lvl>
                <c:lvl>
                  <c:pt idx="0">
                    <c:v>HC3</c:v>
                  </c:pt>
                  <c:pt idx="1">
                    <c:v>HC compartida del territori</c:v>
                  </c:pt>
                  <c:pt idx="2">
                    <c:v>Interconsultes virtuals a través de la HC</c:v>
                  </c:pt>
                  <c:pt idx="3">
                    <c:v>Interconsules per correu electrònic</c:v>
                  </c:pt>
                  <c:pt idx="4">
                    <c:v>Interconsultes per telèfon</c:v>
                  </c:pt>
                  <c:pt idx="5">
                    <c:v>Sessions clíniques conjuntes</c:v>
                  </c:pt>
                  <c:pt idx="6">
                    <c:v>Protocols, rutes assistencials o GPCs compartides</c:v>
                  </c:pt>
                  <c:pt idx="7">
                    <c:v>Gestor/es de casos o infermer/es d'enllaç</c:v>
                  </c:pt>
                </c:lvl>
              </c:multiLvlStrCache>
            </c:multiLvlStrRef>
          </c:cat>
          <c:val>
            <c:numRef>
              <c:f>'Gràfic utilitat mecanismes'!$F$4:$F$11</c:f>
              <c:numCache>
                <c:formatCode>0.0</c:formatCode>
                <c:ptCount val="8"/>
                <c:pt idx="0">
                  <c:v>86.9</c:v>
                </c:pt>
                <c:pt idx="1">
                  <c:v>91.3</c:v>
                </c:pt>
                <c:pt idx="2">
                  <c:v>80.099999999999994</c:v>
                </c:pt>
                <c:pt idx="3">
                  <c:v>85.7</c:v>
                </c:pt>
                <c:pt idx="4">
                  <c:v>88.9</c:v>
                </c:pt>
                <c:pt idx="5">
                  <c:v>90.5</c:v>
                </c:pt>
                <c:pt idx="6">
                  <c:v>81.3</c:v>
                </c:pt>
                <c:pt idx="7">
                  <c:v>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06-41F0-8CF2-90C256BD38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2073872"/>
        <c:axId val="282071912"/>
      </c:barChart>
      <c:catAx>
        <c:axId val="2820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2071912"/>
        <c:crosses val="autoZero"/>
        <c:auto val="1"/>
        <c:lblAlgn val="ctr"/>
        <c:lblOffset val="100"/>
        <c:noMultiLvlLbl val="0"/>
      </c:catAx>
      <c:valAx>
        <c:axId val="282071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207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27592375152988"/>
          <c:y val="0.89475763365425531"/>
          <c:w val="0.45549596855132524"/>
          <c:h val="5.2528333567036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v09_01_00d!$I$1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v09_01_00d!$B$37:$B$69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v09_01_00d!$I$37:$I$69</c:f>
              <c:numCache>
                <c:formatCode>0.0%</c:formatCode>
                <c:ptCount val="33"/>
                <c:pt idx="0">
                  <c:v>0.57009345794392519</c:v>
                </c:pt>
                <c:pt idx="1">
                  <c:v>0.55000000000000004</c:v>
                </c:pt>
                <c:pt idx="2">
                  <c:v>0.46376811594202899</c:v>
                </c:pt>
                <c:pt idx="3">
                  <c:v>0.42592592592592593</c:v>
                </c:pt>
                <c:pt idx="4">
                  <c:v>0.42857142857142855</c:v>
                </c:pt>
                <c:pt idx="5">
                  <c:v>0.83333333333333337</c:v>
                </c:pt>
                <c:pt idx="6">
                  <c:v>0.55555555555555558</c:v>
                </c:pt>
                <c:pt idx="7">
                  <c:v>0.37765957446808512</c:v>
                </c:pt>
                <c:pt idx="8">
                  <c:v>0.49295774647887325</c:v>
                </c:pt>
                <c:pt idx="9">
                  <c:v>0.53439153439153442</c:v>
                </c:pt>
                <c:pt idx="10">
                  <c:v>0.54511278195488722</c:v>
                </c:pt>
                <c:pt idx="11">
                  <c:v>0.390625</c:v>
                </c:pt>
                <c:pt idx="12">
                  <c:v>0.72727272727272729</c:v>
                </c:pt>
                <c:pt idx="13">
                  <c:v>0.61111111111111116</c:v>
                </c:pt>
                <c:pt idx="14">
                  <c:v>0.48245614035087719</c:v>
                </c:pt>
                <c:pt idx="15">
                  <c:v>0.24</c:v>
                </c:pt>
                <c:pt idx="16">
                  <c:v>0.61971830985915488</c:v>
                </c:pt>
                <c:pt idx="17">
                  <c:v>0.54081632653061229</c:v>
                </c:pt>
                <c:pt idx="18">
                  <c:v>0.703125</c:v>
                </c:pt>
                <c:pt idx="19">
                  <c:v>0.77500000000000002</c:v>
                </c:pt>
                <c:pt idx="20">
                  <c:v>0.41176470588235292</c:v>
                </c:pt>
                <c:pt idx="21">
                  <c:v>0.55660377358490565</c:v>
                </c:pt>
                <c:pt idx="22">
                  <c:v>0.42574257425742573</c:v>
                </c:pt>
                <c:pt idx="23">
                  <c:v>0.3392857142857143</c:v>
                </c:pt>
                <c:pt idx="24">
                  <c:v>0.49514563106796117</c:v>
                </c:pt>
                <c:pt idx="25">
                  <c:v>0.65909090909090906</c:v>
                </c:pt>
                <c:pt idx="26">
                  <c:v>0.53947368421052633</c:v>
                </c:pt>
                <c:pt idx="27">
                  <c:v>0.45508982035928142</c:v>
                </c:pt>
                <c:pt idx="28">
                  <c:v>0.58823529411764708</c:v>
                </c:pt>
                <c:pt idx="29">
                  <c:v>0.4631578947368421</c:v>
                </c:pt>
                <c:pt idx="30">
                  <c:v>0.5</c:v>
                </c:pt>
                <c:pt idx="31">
                  <c:v>0.48192771084337349</c:v>
                </c:pt>
                <c:pt idx="32">
                  <c:v>0.5097369320122993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9331752"/>
        <c:axId val="289332144"/>
      </c:barChart>
      <c:catAx>
        <c:axId val="289331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32144"/>
        <c:crosses val="autoZero"/>
        <c:auto val="1"/>
        <c:lblAlgn val="ctr"/>
        <c:lblOffset val="100"/>
        <c:noMultiLvlLbl val="0"/>
      </c:catAx>
      <c:valAx>
        <c:axId val="28933214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933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NA_V09_01_00d!$H$1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NA_V09_01_00d!$A$2:$A$3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NA_V09_01_00d!$H$2:$H$3</c:f>
              <c:numCache>
                <c:formatCode>0.0%</c:formatCode>
                <c:ptCount val="2"/>
                <c:pt idx="0">
                  <c:v>0.43253138075313807</c:v>
                </c:pt>
                <c:pt idx="1">
                  <c:v>0.65517241379310343</c:v>
                </c:pt>
              </c:numCache>
            </c:numRef>
          </c:val>
        </c:ser>
        <c:ser>
          <c:idx val="1"/>
          <c:order val="1"/>
          <c:tx>
            <c:strRef>
              <c:f>NA_V09_01_00d!$I$1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NA_V09_01_00d!$I$2:$I$3</c:f>
              <c:numCache>
                <c:formatCode>0.0%</c:formatCode>
                <c:ptCount val="2"/>
                <c:pt idx="0">
                  <c:v>0.3702928870292887</c:v>
                </c:pt>
                <c:pt idx="1">
                  <c:v>0.31625615763546799</c:v>
                </c:pt>
              </c:numCache>
            </c:numRef>
          </c:val>
        </c:ser>
        <c:ser>
          <c:idx val="2"/>
          <c:order val="2"/>
          <c:tx>
            <c:strRef>
              <c:f>NA_V09_01_00d!$J$1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NA_V09_01_00d!$J$2:$J$3</c:f>
              <c:numCache>
                <c:formatCode>0.0%</c:formatCode>
                <c:ptCount val="2"/>
                <c:pt idx="0">
                  <c:v>0.19717573221757323</c:v>
                </c:pt>
                <c:pt idx="1">
                  <c:v>2.8571428571428571E-2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0287848"/>
        <c:axId val="290288240"/>
      </c:barChart>
      <c:catAx>
        <c:axId val="2902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288240"/>
        <c:crosses val="autoZero"/>
        <c:auto val="1"/>
        <c:lblAlgn val="ctr"/>
        <c:lblOffset val="100"/>
        <c:noMultiLvlLbl val="0"/>
      </c:catAx>
      <c:valAx>
        <c:axId val="29028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28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v09_02_00d!$I$1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v09_02_00d!$B$37:$B$69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v09_02_00d!$I$37:$I$69</c:f>
              <c:numCache>
                <c:formatCode>0.0%</c:formatCode>
                <c:ptCount val="33"/>
                <c:pt idx="0">
                  <c:v>0.50943396226415094</c:v>
                </c:pt>
                <c:pt idx="1">
                  <c:v>0.40677966101694918</c:v>
                </c:pt>
                <c:pt idx="2">
                  <c:v>0.37681159420289856</c:v>
                </c:pt>
                <c:pt idx="3">
                  <c:v>0.42592592592592593</c:v>
                </c:pt>
                <c:pt idx="4">
                  <c:v>0.35714285714285715</c:v>
                </c:pt>
                <c:pt idx="5">
                  <c:v>0.63888888888888884</c:v>
                </c:pt>
                <c:pt idx="6">
                  <c:v>0.41269841269841268</c:v>
                </c:pt>
                <c:pt idx="7">
                  <c:v>0.36170212765957449</c:v>
                </c:pt>
                <c:pt idx="8">
                  <c:v>0.48571428571428571</c:v>
                </c:pt>
                <c:pt idx="9">
                  <c:v>0.57671957671957674</c:v>
                </c:pt>
                <c:pt idx="10">
                  <c:v>0.49811320754716981</c:v>
                </c:pt>
                <c:pt idx="11">
                  <c:v>0.3411764705882353</c:v>
                </c:pt>
                <c:pt idx="12">
                  <c:v>0.63636363636363635</c:v>
                </c:pt>
                <c:pt idx="13">
                  <c:v>0.58333333333333337</c:v>
                </c:pt>
                <c:pt idx="14">
                  <c:v>0.49122807017543857</c:v>
                </c:pt>
                <c:pt idx="15">
                  <c:v>0.24</c:v>
                </c:pt>
                <c:pt idx="16">
                  <c:v>0.57746478873239437</c:v>
                </c:pt>
                <c:pt idx="17">
                  <c:v>0.46391752577319589</c:v>
                </c:pt>
                <c:pt idx="18">
                  <c:v>0.55555555555555558</c:v>
                </c:pt>
                <c:pt idx="19">
                  <c:v>0.58974358974358976</c:v>
                </c:pt>
                <c:pt idx="20">
                  <c:v>0.41176470588235292</c:v>
                </c:pt>
                <c:pt idx="21">
                  <c:v>0.50943396226415094</c:v>
                </c:pt>
                <c:pt idx="22">
                  <c:v>0.45918367346938777</c:v>
                </c:pt>
                <c:pt idx="23">
                  <c:v>0.32142857142857145</c:v>
                </c:pt>
                <c:pt idx="24">
                  <c:v>0.51428571428571423</c:v>
                </c:pt>
                <c:pt idx="25">
                  <c:v>0.65116279069767447</c:v>
                </c:pt>
                <c:pt idx="26">
                  <c:v>0.51315789473684215</c:v>
                </c:pt>
                <c:pt idx="27">
                  <c:v>0.34337349397590361</c:v>
                </c:pt>
                <c:pt idx="28">
                  <c:v>0.58823529411764708</c:v>
                </c:pt>
                <c:pt idx="29">
                  <c:v>0.44210526315789472</c:v>
                </c:pt>
                <c:pt idx="30">
                  <c:v>0.6</c:v>
                </c:pt>
                <c:pt idx="31">
                  <c:v>0.53012048192771088</c:v>
                </c:pt>
                <c:pt idx="32">
                  <c:v>0.46982167352537724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289024"/>
        <c:axId val="290289416"/>
      </c:barChart>
      <c:catAx>
        <c:axId val="29028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289416"/>
        <c:crosses val="autoZero"/>
        <c:auto val="1"/>
        <c:lblAlgn val="ctr"/>
        <c:lblOffset val="100"/>
        <c:noMultiLvlLbl val="0"/>
      </c:catAx>
      <c:valAx>
        <c:axId val="29028941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2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NA_V09_02_00d!$H$1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NA_V09_02_00d!$A$2:$A$3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NA_V09_02_00d!$H$2:$H$3</c:f>
              <c:numCache>
                <c:formatCode>0.0%</c:formatCode>
                <c:ptCount val="2"/>
                <c:pt idx="0">
                  <c:v>0.43661230931088901</c:v>
                </c:pt>
                <c:pt idx="1">
                  <c:v>0.53201970443349755</c:v>
                </c:pt>
              </c:numCache>
            </c:numRef>
          </c:val>
        </c:ser>
        <c:ser>
          <c:idx val="1"/>
          <c:order val="1"/>
          <c:tx>
            <c:strRef>
              <c:f>NA_V09_02_00d!$I$1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NA_V09_02_00d!$I$2:$I$3</c:f>
              <c:numCache>
                <c:formatCode>0.0%</c:formatCode>
                <c:ptCount val="2"/>
                <c:pt idx="0">
                  <c:v>0.36822724881641239</c:v>
                </c:pt>
                <c:pt idx="1">
                  <c:v>0.40591133004926111</c:v>
                </c:pt>
              </c:numCache>
            </c:numRef>
          </c:val>
        </c:ser>
        <c:ser>
          <c:idx val="2"/>
          <c:order val="2"/>
          <c:tx>
            <c:strRef>
              <c:f>NA_V09_02_00d!$J$1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503563463008242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NA_V09_02_00d!$J$2:$J$3</c:f>
              <c:numCache>
                <c:formatCode>0.0%</c:formatCode>
                <c:ptCount val="2"/>
                <c:pt idx="0">
                  <c:v>0.19516044187269857</c:v>
                </c:pt>
                <c:pt idx="1">
                  <c:v>6.2068965517241378E-2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0290200"/>
        <c:axId val="290290592"/>
      </c:barChart>
      <c:catAx>
        <c:axId val="290290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290592"/>
        <c:crosses val="autoZero"/>
        <c:auto val="1"/>
        <c:lblAlgn val="ctr"/>
        <c:lblOffset val="100"/>
        <c:noMultiLvlLbl val="0"/>
      </c:catAx>
      <c:valAx>
        <c:axId val="29029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29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v09_04_00d!$I$1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v09_04_00d!$B$37:$B$69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v09_04_00d!$I$37:$I$69</c:f>
              <c:numCache>
                <c:formatCode>0.0%</c:formatCode>
                <c:ptCount val="33"/>
                <c:pt idx="0">
                  <c:v>0.14953271028037382</c:v>
                </c:pt>
                <c:pt idx="1">
                  <c:v>0.11666666666666667</c:v>
                </c:pt>
                <c:pt idx="2">
                  <c:v>0.10294117647058823</c:v>
                </c:pt>
                <c:pt idx="3">
                  <c:v>0.12962962962962962</c:v>
                </c:pt>
                <c:pt idx="4">
                  <c:v>0.125</c:v>
                </c:pt>
                <c:pt idx="5">
                  <c:v>0.2361111111111111</c:v>
                </c:pt>
                <c:pt idx="6">
                  <c:v>6.4516129032258063E-2</c:v>
                </c:pt>
                <c:pt idx="7">
                  <c:v>0.1276595744680851</c:v>
                </c:pt>
                <c:pt idx="8">
                  <c:v>0.14084507042253522</c:v>
                </c:pt>
                <c:pt idx="9">
                  <c:v>0.11290322580645161</c:v>
                </c:pt>
                <c:pt idx="10">
                  <c:v>0.18181818181818182</c:v>
                </c:pt>
                <c:pt idx="11">
                  <c:v>9.765625E-2</c:v>
                </c:pt>
                <c:pt idx="12">
                  <c:v>0.18518518518518517</c:v>
                </c:pt>
                <c:pt idx="13">
                  <c:v>0.1111111111111111</c:v>
                </c:pt>
                <c:pt idx="14">
                  <c:v>0.10714285714285714</c:v>
                </c:pt>
                <c:pt idx="15">
                  <c:v>0.16</c:v>
                </c:pt>
                <c:pt idx="16">
                  <c:v>0.12676056338028169</c:v>
                </c:pt>
                <c:pt idx="17">
                  <c:v>0.21428571428571427</c:v>
                </c:pt>
                <c:pt idx="18">
                  <c:v>0.12698412698412698</c:v>
                </c:pt>
                <c:pt idx="19">
                  <c:v>0.4</c:v>
                </c:pt>
                <c:pt idx="20">
                  <c:v>0.11764705882352941</c:v>
                </c:pt>
                <c:pt idx="21">
                  <c:v>0.14285714285714285</c:v>
                </c:pt>
                <c:pt idx="22">
                  <c:v>0.09</c:v>
                </c:pt>
                <c:pt idx="23">
                  <c:v>0.10714285714285714</c:v>
                </c:pt>
                <c:pt idx="24">
                  <c:v>0.125</c:v>
                </c:pt>
                <c:pt idx="25">
                  <c:v>0.13636363636363635</c:v>
                </c:pt>
                <c:pt idx="26">
                  <c:v>0.08</c:v>
                </c:pt>
                <c:pt idx="27">
                  <c:v>5.9880239520958084E-2</c:v>
                </c:pt>
                <c:pt idx="28">
                  <c:v>0.20588235294117646</c:v>
                </c:pt>
                <c:pt idx="29">
                  <c:v>8.4210526315789472E-2</c:v>
                </c:pt>
                <c:pt idx="30">
                  <c:v>0.1</c:v>
                </c:pt>
                <c:pt idx="31">
                  <c:v>9.6385542168674704E-2</c:v>
                </c:pt>
                <c:pt idx="32">
                  <c:v>0.13040494166094715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594696"/>
        <c:axId val="290595088"/>
      </c:barChart>
      <c:catAx>
        <c:axId val="290594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5088"/>
        <c:crosses val="autoZero"/>
        <c:auto val="1"/>
        <c:lblAlgn val="ctr"/>
        <c:lblOffset val="100"/>
        <c:noMultiLvlLbl val="0"/>
      </c:catAx>
      <c:valAx>
        <c:axId val="29059508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v09_03_00d!$I$1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v09_03_00d!$B$37:$B$69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v09_03_00d!$I$37:$I$69</c:f>
              <c:numCache>
                <c:formatCode>0.0%</c:formatCode>
                <c:ptCount val="33"/>
                <c:pt idx="0">
                  <c:v>0.69811320754716977</c:v>
                </c:pt>
                <c:pt idx="1">
                  <c:v>0.72413793103448276</c:v>
                </c:pt>
                <c:pt idx="2">
                  <c:v>0.71014492753623193</c:v>
                </c:pt>
                <c:pt idx="3">
                  <c:v>0.7407407407407407</c:v>
                </c:pt>
                <c:pt idx="4">
                  <c:v>0.8</c:v>
                </c:pt>
                <c:pt idx="5">
                  <c:v>0.87323943661971826</c:v>
                </c:pt>
                <c:pt idx="6">
                  <c:v>0.78688524590163933</c:v>
                </c:pt>
                <c:pt idx="7">
                  <c:v>0.69148936170212771</c:v>
                </c:pt>
                <c:pt idx="8">
                  <c:v>0.82352941176470584</c:v>
                </c:pt>
                <c:pt idx="9">
                  <c:v>0.82010582010582012</c:v>
                </c:pt>
                <c:pt idx="10">
                  <c:v>0.73308270676691734</c:v>
                </c:pt>
                <c:pt idx="11">
                  <c:v>0.59765625</c:v>
                </c:pt>
                <c:pt idx="12">
                  <c:v>0.8545454545454545</c:v>
                </c:pt>
                <c:pt idx="13">
                  <c:v>0.77777777777777779</c:v>
                </c:pt>
                <c:pt idx="14">
                  <c:v>0.7946428571428571</c:v>
                </c:pt>
                <c:pt idx="15">
                  <c:v>0.68</c:v>
                </c:pt>
                <c:pt idx="16">
                  <c:v>0.81690140845070425</c:v>
                </c:pt>
                <c:pt idx="17">
                  <c:v>0.74226804123711343</c:v>
                </c:pt>
                <c:pt idx="18">
                  <c:v>0.8571428571428571</c:v>
                </c:pt>
                <c:pt idx="19">
                  <c:v>0.875</c:v>
                </c:pt>
                <c:pt idx="20">
                  <c:v>0.79411764705882348</c:v>
                </c:pt>
                <c:pt idx="21">
                  <c:v>0.8666666666666667</c:v>
                </c:pt>
                <c:pt idx="22">
                  <c:v>0.73737373737373735</c:v>
                </c:pt>
                <c:pt idx="23">
                  <c:v>0.69090909090909092</c:v>
                </c:pt>
                <c:pt idx="24">
                  <c:v>0.82524271844660191</c:v>
                </c:pt>
                <c:pt idx="25">
                  <c:v>0.86363636363636365</c:v>
                </c:pt>
                <c:pt idx="26">
                  <c:v>0.76315789473684215</c:v>
                </c:pt>
                <c:pt idx="27">
                  <c:v>0.72619047619047616</c:v>
                </c:pt>
                <c:pt idx="28">
                  <c:v>0.75</c:v>
                </c:pt>
                <c:pt idx="29">
                  <c:v>0.73684210526315785</c:v>
                </c:pt>
                <c:pt idx="30">
                  <c:v>0.625</c:v>
                </c:pt>
                <c:pt idx="31">
                  <c:v>0.75903614457831325</c:v>
                </c:pt>
                <c:pt idx="32">
                  <c:v>0.75223367697594501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595872"/>
        <c:axId val="290596264"/>
      </c:barChart>
      <c:catAx>
        <c:axId val="290595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6264"/>
        <c:crosses val="autoZero"/>
        <c:auto val="1"/>
        <c:lblAlgn val="ctr"/>
        <c:lblOffset val="100"/>
        <c:noMultiLvlLbl val="0"/>
      </c:catAx>
      <c:valAx>
        <c:axId val="2905962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NA_V09_03_00d!$H$1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NA_V09_03_00d!$A$2:$A$3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NA_V09_03_00d!$H$2:$H$3</c:f>
              <c:numCache>
                <c:formatCode>0.0%</c:formatCode>
                <c:ptCount val="2"/>
                <c:pt idx="0">
                  <c:v>0.65279241306638569</c:v>
                </c:pt>
                <c:pt idx="1">
                  <c:v>0.93873517786561267</c:v>
                </c:pt>
              </c:numCache>
            </c:numRef>
          </c:val>
        </c:ser>
        <c:ser>
          <c:idx val="1"/>
          <c:order val="1"/>
          <c:tx>
            <c:strRef>
              <c:f>NA_V09_03_00d!$I$1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815734989648039E-3"/>
                  <c:y val="4.628900554097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NA_V09_03_00d!$I$2:$I$3</c:f>
              <c:numCache>
                <c:formatCode>0.0%</c:formatCode>
                <c:ptCount val="2"/>
                <c:pt idx="0">
                  <c:v>0.22918861959957851</c:v>
                </c:pt>
                <c:pt idx="1">
                  <c:v>4.7430830039525688E-2</c:v>
                </c:pt>
              </c:numCache>
            </c:numRef>
          </c:val>
        </c:ser>
        <c:ser>
          <c:idx val="2"/>
          <c:order val="2"/>
          <c:tx>
            <c:strRef>
              <c:f>NA_V09_03_00d!$J$1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2815734989646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NA_V09_03_00d!$J$2:$J$3</c:f>
              <c:numCache>
                <c:formatCode>0.0%</c:formatCode>
                <c:ptCount val="2"/>
                <c:pt idx="0">
                  <c:v>0.11801896733403583</c:v>
                </c:pt>
                <c:pt idx="1">
                  <c:v>1.383399209486166E-2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0597048"/>
        <c:axId val="290597440"/>
      </c:barChart>
      <c:catAx>
        <c:axId val="29059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597440"/>
        <c:crosses val="autoZero"/>
        <c:auto val="1"/>
        <c:lblAlgn val="ctr"/>
        <c:lblOffset val="100"/>
        <c:noMultiLvlLbl val="0"/>
      </c:catAx>
      <c:valAx>
        <c:axId val="29059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59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v09_06_00d!$I$1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v09_06_00d!$B$37:$B$69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v09_06_00d!$I$37:$I$69</c:f>
              <c:numCache>
                <c:formatCode>0.0%</c:formatCode>
                <c:ptCount val="33"/>
                <c:pt idx="0">
                  <c:v>0.39622641509433965</c:v>
                </c:pt>
                <c:pt idx="1">
                  <c:v>0.4</c:v>
                </c:pt>
                <c:pt idx="2">
                  <c:v>0.2318840579710145</c:v>
                </c:pt>
                <c:pt idx="3">
                  <c:v>0.42592592592592593</c:v>
                </c:pt>
                <c:pt idx="4">
                  <c:v>0.5535714285714286</c:v>
                </c:pt>
                <c:pt idx="5">
                  <c:v>0.59722222222222221</c:v>
                </c:pt>
                <c:pt idx="6">
                  <c:v>0.42857142857142855</c:v>
                </c:pt>
                <c:pt idx="7">
                  <c:v>0.19680851063829788</c:v>
                </c:pt>
                <c:pt idx="8">
                  <c:v>0.49275362318840582</c:v>
                </c:pt>
                <c:pt idx="9">
                  <c:v>0.27127659574468083</c:v>
                </c:pt>
                <c:pt idx="10">
                  <c:v>0.36742424242424243</c:v>
                </c:pt>
                <c:pt idx="11">
                  <c:v>0.25984251968503935</c:v>
                </c:pt>
                <c:pt idx="12">
                  <c:v>0.42592592592592593</c:v>
                </c:pt>
                <c:pt idx="13">
                  <c:v>0.77777777777777779</c:v>
                </c:pt>
                <c:pt idx="14">
                  <c:v>0.21052631578947367</c:v>
                </c:pt>
                <c:pt idx="15">
                  <c:v>0.4</c:v>
                </c:pt>
                <c:pt idx="16">
                  <c:v>0.29577464788732394</c:v>
                </c:pt>
                <c:pt idx="17">
                  <c:v>0.55208333333333337</c:v>
                </c:pt>
                <c:pt idx="18">
                  <c:v>0.37096774193548387</c:v>
                </c:pt>
                <c:pt idx="19">
                  <c:v>0.625</c:v>
                </c:pt>
                <c:pt idx="20">
                  <c:v>0.35294117647058826</c:v>
                </c:pt>
                <c:pt idx="21">
                  <c:v>0.330188679245283</c:v>
                </c:pt>
                <c:pt idx="22">
                  <c:v>0.37373737373737376</c:v>
                </c:pt>
                <c:pt idx="23">
                  <c:v>0.44642857142857145</c:v>
                </c:pt>
                <c:pt idx="24">
                  <c:v>0.51428571428571423</c:v>
                </c:pt>
                <c:pt idx="25">
                  <c:v>0.72727272727272729</c:v>
                </c:pt>
                <c:pt idx="26">
                  <c:v>0.44736842105263158</c:v>
                </c:pt>
                <c:pt idx="27">
                  <c:v>0.3392857142857143</c:v>
                </c:pt>
                <c:pt idx="28">
                  <c:v>0.58823529411764708</c:v>
                </c:pt>
                <c:pt idx="29">
                  <c:v>0.30526315789473685</c:v>
                </c:pt>
                <c:pt idx="30">
                  <c:v>0.41025641025641024</c:v>
                </c:pt>
                <c:pt idx="31">
                  <c:v>0.41463414634146339</c:v>
                </c:pt>
                <c:pt idx="32">
                  <c:v>0.37864744249914178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597832"/>
        <c:axId val="290598224"/>
      </c:barChart>
      <c:catAx>
        <c:axId val="290597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8224"/>
        <c:crosses val="autoZero"/>
        <c:auto val="1"/>
        <c:lblAlgn val="ctr"/>
        <c:lblOffset val="100"/>
        <c:noMultiLvlLbl val="0"/>
      </c:catAx>
      <c:valAx>
        <c:axId val="29059822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v09_07_00d!$I$1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v09_07_00d!$B$37:$B$69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v09_07_00d!$I$37:$I$69</c:f>
              <c:numCache>
                <c:formatCode>0.0%</c:formatCode>
                <c:ptCount val="33"/>
                <c:pt idx="0">
                  <c:v>0.74766355140186913</c:v>
                </c:pt>
                <c:pt idx="1">
                  <c:v>0.79661016949152541</c:v>
                </c:pt>
                <c:pt idx="2">
                  <c:v>0.86956521739130432</c:v>
                </c:pt>
                <c:pt idx="3">
                  <c:v>0.82692307692307687</c:v>
                </c:pt>
                <c:pt idx="4">
                  <c:v>0.8571428571428571</c:v>
                </c:pt>
                <c:pt idx="5">
                  <c:v>0.90277777777777779</c:v>
                </c:pt>
                <c:pt idx="6">
                  <c:v>0.79365079365079361</c:v>
                </c:pt>
                <c:pt idx="7">
                  <c:v>0.80319148936170215</c:v>
                </c:pt>
                <c:pt idx="8">
                  <c:v>0.9</c:v>
                </c:pt>
                <c:pt idx="9">
                  <c:v>0.86170212765957444</c:v>
                </c:pt>
                <c:pt idx="10">
                  <c:v>0.82641509433962268</c:v>
                </c:pt>
                <c:pt idx="11">
                  <c:v>0.796875</c:v>
                </c:pt>
                <c:pt idx="12">
                  <c:v>0.90909090909090906</c:v>
                </c:pt>
                <c:pt idx="13">
                  <c:v>0.77777777777777779</c:v>
                </c:pt>
                <c:pt idx="14">
                  <c:v>0.80701754385964908</c:v>
                </c:pt>
                <c:pt idx="15">
                  <c:v>0.88</c:v>
                </c:pt>
                <c:pt idx="16">
                  <c:v>0.84507042253521125</c:v>
                </c:pt>
                <c:pt idx="17">
                  <c:v>0.81632653061224492</c:v>
                </c:pt>
                <c:pt idx="18">
                  <c:v>0.921875</c:v>
                </c:pt>
                <c:pt idx="19">
                  <c:v>0.92500000000000004</c:v>
                </c:pt>
                <c:pt idx="20">
                  <c:v>0.82352941176470584</c:v>
                </c:pt>
                <c:pt idx="21">
                  <c:v>0.86792452830188682</c:v>
                </c:pt>
                <c:pt idx="22">
                  <c:v>0.85858585858585856</c:v>
                </c:pt>
                <c:pt idx="23">
                  <c:v>0.7321428571428571</c:v>
                </c:pt>
                <c:pt idx="24">
                  <c:v>0.89423076923076927</c:v>
                </c:pt>
                <c:pt idx="25">
                  <c:v>0.90909090909090906</c:v>
                </c:pt>
                <c:pt idx="26">
                  <c:v>0.85135135135135132</c:v>
                </c:pt>
                <c:pt idx="27">
                  <c:v>0.8545454545454545</c:v>
                </c:pt>
                <c:pt idx="28">
                  <c:v>0.82352941176470584</c:v>
                </c:pt>
                <c:pt idx="29">
                  <c:v>0.8</c:v>
                </c:pt>
                <c:pt idx="30">
                  <c:v>0.65</c:v>
                </c:pt>
                <c:pt idx="31">
                  <c:v>0.81927710843373491</c:v>
                </c:pt>
                <c:pt idx="32">
                  <c:v>0.83299039780521267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599008"/>
        <c:axId val="290599400"/>
      </c:barChart>
      <c:catAx>
        <c:axId val="290599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9400"/>
        <c:crosses val="autoZero"/>
        <c:auto val="1"/>
        <c:lblAlgn val="ctr"/>
        <c:lblOffset val="100"/>
        <c:noMultiLvlLbl val="0"/>
      </c:catAx>
      <c:valAx>
        <c:axId val="29059940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59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NA_v02_00_1!$H$1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NA_v02_00_1!$A$2:$A$3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NA_v02_00_1!$H$2:$H$3</c:f>
              <c:numCache>
                <c:formatCode>0.0%</c:formatCode>
                <c:ptCount val="2"/>
                <c:pt idx="0">
                  <c:v>0.58434613514827416</c:v>
                </c:pt>
                <c:pt idx="1">
                  <c:v>0.69963031423290201</c:v>
                </c:pt>
              </c:numCache>
            </c:numRef>
          </c:val>
        </c:ser>
        <c:ser>
          <c:idx val="1"/>
          <c:order val="1"/>
          <c:tx>
            <c:strRef>
              <c:f>NA_v02_00_1!$I$1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NA_v02_00_1!$I$2:$I$3</c:f>
              <c:numCache>
                <c:formatCode>0.0%</c:formatCode>
                <c:ptCount val="2"/>
                <c:pt idx="0">
                  <c:v>0.39961108410306273</c:v>
                </c:pt>
                <c:pt idx="1">
                  <c:v>0.29852125693160814</c:v>
                </c:pt>
              </c:numCache>
            </c:numRef>
          </c:val>
        </c:ser>
        <c:ser>
          <c:idx val="2"/>
          <c:order val="2"/>
          <c:tx>
            <c:strRef>
              <c:f>NA_v02_00_1!$J$1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NA_v02_00_1!$J$2:$J$3</c:f>
              <c:numCache>
                <c:formatCode>0.0%</c:formatCode>
                <c:ptCount val="2"/>
                <c:pt idx="0">
                  <c:v>1.6042780748663103E-2</c:v>
                </c:pt>
                <c:pt idx="1">
                  <c:v>1.8484288354898336E-3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2587560"/>
        <c:axId val="219387528"/>
      </c:barChart>
      <c:catAx>
        <c:axId val="222587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19387528"/>
        <c:crosses val="autoZero"/>
        <c:auto val="1"/>
        <c:lblAlgn val="ctr"/>
        <c:lblOffset val="100"/>
        <c:noMultiLvlLbl val="0"/>
      </c:catAx>
      <c:valAx>
        <c:axId val="219387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2258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NA_V09_07_00d!$H$1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NA_V09_07_00d!$A$2:$A$3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NA_V09_07_00d!$H$2:$H$3</c:f>
              <c:numCache>
                <c:formatCode>0.0%</c:formatCode>
                <c:ptCount val="2"/>
                <c:pt idx="0">
                  <c:v>0.76535433070866143</c:v>
                </c:pt>
                <c:pt idx="1">
                  <c:v>0.96043521266073195</c:v>
                </c:pt>
              </c:numCache>
            </c:numRef>
          </c:val>
        </c:ser>
        <c:ser>
          <c:idx val="1"/>
          <c:order val="1"/>
          <c:tx>
            <c:strRef>
              <c:f>NA_V09_07_00d!$I$1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57770635890794E-2"/>
                  <c:y val="-0.105975513078584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NA_V09_07_00d!$I$2:$I$3</c:f>
              <c:numCache>
                <c:formatCode>0.0%</c:formatCode>
                <c:ptCount val="2"/>
                <c:pt idx="0">
                  <c:v>0.14908136482939632</c:v>
                </c:pt>
                <c:pt idx="1">
                  <c:v>2.7695351137487636E-2</c:v>
                </c:pt>
              </c:numCache>
            </c:numRef>
          </c:val>
        </c:ser>
        <c:ser>
          <c:idx val="2"/>
          <c:order val="2"/>
          <c:tx>
            <c:strRef>
              <c:f>NA_V09_07_00d!$J$1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2597176394945E-2"/>
                  <c:y val="-0.107615161403911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NA_V09_07_00d!$J$2:$J$3</c:f>
              <c:numCache>
                <c:formatCode>0.0%</c:formatCode>
                <c:ptCount val="2"/>
                <c:pt idx="0">
                  <c:v>8.5564304461942256E-2</c:v>
                </c:pt>
                <c:pt idx="1">
                  <c:v>1.1869436201780416E-2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0600184"/>
        <c:axId val="290600576"/>
      </c:barChart>
      <c:catAx>
        <c:axId val="290600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600576"/>
        <c:crosses val="autoZero"/>
        <c:auto val="1"/>
        <c:lblAlgn val="ctr"/>
        <c:lblOffset val="100"/>
        <c:noMultiLvlLbl val="0"/>
      </c:catAx>
      <c:valAx>
        <c:axId val="29060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9060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v10_02_00f!$H$1</c:f>
              <c:strCache>
                <c:ptCount val="1"/>
                <c:pt idx="0">
                  <c:v>Satisfet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v10_02_00f!$B$37:$B$69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v10_02_00f!$H$37:$H$69</c:f>
              <c:numCache>
                <c:formatCode>0.0%</c:formatCode>
                <c:ptCount val="33"/>
                <c:pt idx="0">
                  <c:v>0.76190476190476186</c:v>
                </c:pt>
                <c:pt idx="1">
                  <c:v>0.81666666666666665</c:v>
                </c:pt>
                <c:pt idx="2">
                  <c:v>0.69565217391304346</c:v>
                </c:pt>
                <c:pt idx="3">
                  <c:v>0.61818181818181817</c:v>
                </c:pt>
                <c:pt idx="4">
                  <c:v>0.7678571428571429</c:v>
                </c:pt>
                <c:pt idx="5">
                  <c:v>0.77464788732394363</c:v>
                </c:pt>
                <c:pt idx="6">
                  <c:v>0.74193548387096775</c:v>
                </c:pt>
                <c:pt idx="7">
                  <c:v>0.77837837837837842</c:v>
                </c:pt>
                <c:pt idx="8">
                  <c:v>0.71014492753623193</c:v>
                </c:pt>
                <c:pt idx="9">
                  <c:v>0.72340425531914898</c:v>
                </c:pt>
                <c:pt idx="10">
                  <c:v>0.8226415094339623</c:v>
                </c:pt>
                <c:pt idx="11">
                  <c:v>0.7976653696498055</c:v>
                </c:pt>
                <c:pt idx="12">
                  <c:v>0.78846153846153844</c:v>
                </c:pt>
                <c:pt idx="13">
                  <c:v>0.80555555555555558</c:v>
                </c:pt>
                <c:pt idx="14">
                  <c:v>0.69026548672566368</c:v>
                </c:pt>
                <c:pt idx="15">
                  <c:v>0.625</c:v>
                </c:pt>
                <c:pt idx="16">
                  <c:v>0.77142857142857146</c:v>
                </c:pt>
                <c:pt idx="17">
                  <c:v>0.7142857142857143</c:v>
                </c:pt>
                <c:pt idx="18">
                  <c:v>0.8125</c:v>
                </c:pt>
                <c:pt idx="19">
                  <c:v>0.875</c:v>
                </c:pt>
                <c:pt idx="20">
                  <c:v>0.8529411764705882</c:v>
                </c:pt>
                <c:pt idx="21">
                  <c:v>0.82857142857142863</c:v>
                </c:pt>
                <c:pt idx="22">
                  <c:v>0.7010309278350515</c:v>
                </c:pt>
                <c:pt idx="23">
                  <c:v>0.72727272727272729</c:v>
                </c:pt>
                <c:pt idx="24">
                  <c:v>0.71153846153846156</c:v>
                </c:pt>
                <c:pt idx="25">
                  <c:v>0.81818181818181823</c:v>
                </c:pt>
                <c:pt idx="26">
                  <c:v>0.73972602739726023</c:v>
                </c:pt>
                <c:pt idx="27">
                  <c:v>0.70059880239520955</c:v>
                </c:pt>
                <c:pt idx="28">
                  <c:v>0.70588235294117652</c:v>
                </c:pt>
                <c:pt idx="29">
                  <c:v>0.74468085106382975</c:v>
                </c:pt>
                <c:pt idx="30">
                  <c:v>0.79487179487179482</c:v>
                </c:pt>
                <c:pt idx="31">
                  <c:v>0.74358974358974361</c:v>
                </c:pt>
                <c:pt idx="32">
                  <c:v>0.75698998964445974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601360"/>
        <c:axId val="290601752"/>
      </c:barChart>
      <c:catAx>
        <c:axId val="290601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1752"/>
        <c:crosses val="autoZero"/>
        <c:auto val="1"/>
        <c:lblAlgn val="ctr"/>
        <c:lblOffset val="100"/>
        <c:noMultiLvlLbl val="0"/>
      </c:catAx>
      <c:valAx>
        <c:axId val="29060175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contractef!$H$1</c:f>
              <c:strCache>
                <c:ptCount val="1"/>
                <c:pt idx="0">
                  <c:v>Temporal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contractef!$B$37:$B$69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contractef!$I$37:$I$69</c:f>
              <c:numCache>
                <c:formatCode>0.0%</c:formatCode>
                <c:ptCount val="33"/>
                <c:pt idx="0">
                  <c:v>0.94285714285714284</c:v>
                </c:pt>
                <c:pt idx="1">
                  <c:v>0.91666666666666663</c:v>
                </c:pt>
                <c:pt idx="2">
                  <c:v>0.91176470588235292</c:v>
                </c:pt>
                <c:pt idx="3">
                  <c:v>0.83333333333333337</c:v>
                </c:pt>
                <c:pt idx="4">
                  <c:v>0.90909090909090906</c:v>
                </c:pt>
                <c:pt idx="5">
                  <c:v>0.95774647887323938</c:v>
                </c:pt>
                <c:pt idx="6">
                  <c:v>0.98412698412698407</c:v>
                </c:pt>
                <c:pt idx="7">
                  <c:v>0.87027027027027026</c:v>
                </c:pt>
                <c:pt idx="8">
                  <c:v>0.91304347826086951</c:v>
                </c:pt>
                <c:pt idx="9">
                  <c:v>0.9042553191489362</c:v>
                </c:pt>
                <c:pt idx="10">
                  <c:v>0.78277153558052437</c:v>
                </c:pt>
                <c:pt idx="11">
                  <c:v>0.83397683397683398</c:v>
                </c:pt>
                <c:pt idx="12">
                  <c:v>0.92592592592592593</c:v>
                </c:pt>
                <c:pt idx="13">
                  <c:v>0.94444444444444442</c:v>
                </c:pt>
                <c:pt idx="14">
                  <c:v>0.84070796460176989</c:v>
                </c:pt>
                <c:pt idx="15">
                  <c:v>0.92</c:v>
                </c:pt>
                <c:pt idx="16">
                  <c:v>0.95714285714285718</c:v>
                </c:pt>
                <c:pt idx="17">
                  <c:v>0.96938775510204078</c:v>
                </c:pt>
                <c:pt idx="18">
                  <c:v>0.921875</c:v>
                </c:pt>
                <c:pt idx="19">
                  <c:v>0.97560975609756095</c:v>
                </c:pt>
                <c:pt idx="20">
                  <c:v>0.96969696969696972</c:v>
                </c:pt>
                <c:pt idx="21">
                  <c:v>0.96226415094339623</c:v>
                </c:pt>
                <c:pt idx="22">
                  <c:v>0.93939393939393945</c:v>
                </c:pt>
                <c:pt idx="23">
                  <c:v>0.9464285714285714</c:v>
                </c:pt>
                <c:pt idx="24">
                  <c:v>0.93269230769230771</c:v>
                </c:pt>
                <c:pt idx="25">
                  <c:v>0.95454545454545459</c:v>
                </c:pt>
                <c:pt idx="26">
                  <c:v>0.88</c:v>
                </c:pt>
                <c:pt idx="27">
                  <c:v>0.9464285714285714</c:v>
                </c:pt>
                <c:pt idx="28">
                  <c:v>0.91176470588235292</c:v>
                </c:pt>
                <c:pt idx="29">
                  <c:v>0.92553191489361697</c:v>
                </c:pt>
                <c:pt idx="30">
                  <c:v>1</c:v>
                </c:pt>
                <c:pt idx="31">
                  <c:v>0.96153846153846156</c:v>
                </c:pt>
                <c:pt idx="32">
                  <c:v>0.90409075283602613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602536"/>
        <c:axId val="290602928"/>
      </c:barChart>
      <c:catAx>
        <c:axId val="290602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2928"/>
        <c:crosses val="autoZero"/>
        <c:auto val="1"/>
        <c:lblAlgn val="ctr"/>
        <c:lblOffset val="100"/>
        <c:noMultiLvlLbl val="0"/>
      </c:catAx>
      <c:valAx>
        <c:axId val="290602928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'v10_02_00f (2)'!$H$1</c:f>
              <c:strCache>
                <c:ptCount val="1"/>
                <c:pt idx="0">
                  <c:v>Satisfet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'v10_02_00f (2)'!$B$37:$B$69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'v10_02_00f (2)'!$H$37:$H$69</c:f>
              <c:numCache>
                <c:formatCode>0.0%</c:formatCode>
                <c:ptCount val="33"/>
                <c:pt idx="0">
                  <c:v>0.84112149532710279</c:v>
                </c:pt>
                <c:pt idx="1">
                  <c:v>0.8666666666666667</c:v>
                </c:pt>
                <c:pt idx="2">
                  <c:v>0.84057971014492749</c:v>
                </c:pt>
                <c:pt idx="3">
                  <c:v>0.94545454545454544</c:v>
                </c:pt>
                <c:pt idx="4">
                  <c:v>0.9464285714285714</c:v>
                </c:pt>
                <c:pt idx="5">
                  <c:v>0.82857142857142863</c:v>
                </c:pt>
                <c:pt idx="6">
                  <c:v>0.9838709677419355</c:v>
                </c:pt>
                <c:pt idx="7">
                  <c:v>0.97282608695652173</c:v>
                </c:pt>
                <c:pt idx="8">
                  <c:v>0.91176470588235292</c:v>
                </c:pt>
                <c:pt idx="9">
                  <c:v>0.90476190476190477</c:v>
                </c:pt>
                <c:pt idx="10">
                  <c:v>0.9358490566037736</c:v>
                </c:pt>
                <c:pt idx="11">
                  <c:v>0.96124031007751942</c:v>
                </c:pt>
                <c:pt idx="12">
                  <c:v>0.85185185185185186</c:v>
                </c:pt>
                <c:pt idx="13">
                  <c:v>0.72222222222222221</c:v>
                </c:pt>
                <c:pt idx="14">
                  <c:v>0.95614035087719296</c:v>
                </c:pt>
                <c:pt idx="15">
                  <c:v>0.84</c:v>
                </c:pt>
                <c:pt idx="16">
                  <c:v>0.9285714285714286</c:v>
                </c:pt>
                <c:pt idx="17">
                  <c:v>0.95918367346938771</c:v>
                </c:pt>
                <c:pt idx="18">
                  <c:v>0.8125</c:v>
                </c:pt>
                <c:pt idx="19">
                  <c:v>0.97499999999999998</c:v>
                </c:pt>
                <c:pt idx="20">
                  <c:v>0.88235294117647056</c:v>
                </c:pt>
                <c:pt idx="21">
                  <c:v>0.98113207547169812</c:v>
                </c:pt>
                <c:pt idx="22">
                  <c:v>0.77777777777777779</c:v>
                </c:pt>
                <c:pt idx="23">
                  <c:v>0.9285714285714286</c:v>
                </c:pt>
                <c:pt idx="24">
                  <c:v>0.86538461538461542</c:v>
                </c:pt>
                <c:pt idx="25">
                  <c:v>0.93181818181818177</c:v>
                </c:pt>
                <c:pt idx="26">
                  <c:v>0.91891891891891897</c:v>
                </c:pt>
                <c:pt idx="27">
                  <c:v>0.9464285714285714</c:v>
                </c:pt>
                <c:pt idx="28">
                  <c:v>0.90909090909090906</c:v>
                </c:pt>
                <c:pt idx="29">
                  <c:v>0.9042553191489362</c:v>
                </c:pt>
                <c:pt idx="30">
                  <c:v>0.92307692307692313</c:v>
                </c:pt>
                <c:pt idx="31">
                  <c:v>0.94871794871794868</c:v>
                </c:pt>
                <c:pt idx="32">
                  <c:v>0.91534755677907775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603712"/>
        <c:axId val="290604104"/>
      </c:barChart>
      <c:catAx>
        <c:axId val="290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4104"/>
        <c:crosses val="autoZero"/>
        <c:auto val="1"/>
        <c:lblAlgn val="ctr"/>
        <c:lblOffset val="100"/>
        <c:noMultiLvlLbl val="0"/>
      </c:catAx>
      <c:valAx>
        <c:axId val="29060410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06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v02_02_00_2!$I$1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v02_02_00_2!$B$37:$B$69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v02_02_00_2!$I$37:$I$69</c:f>
              <c:numCache>
                <c:formatCode>0.0%</c:formatCode>
                <c:ptCount val="33"/>
                <c:pt idx="0">
                  <c:v>0.6607142857142857</c:v>
                </c:pt>
                <c:pt idx="1">
                  <c:v>0.73134328358208955</c:v>
                </c:pt>
                <c:pt idx="2">
                  <c:v>0.56756756756756754</c:v>
                </c:pt>
                <c:pt idx="3">
                  <c:v>0.57894736842105265</c:v>
                </c:pt>
                <c:pt idx="4">
                  <c:v>0.68852459016393441</c:v>
                </c:pt>
                <c:pt idx="5">
                  <c:v>0.9</c:v>
                </c:pt>
                <c:pt idx="6">
                  <c:v>0.609375</c:v>
                </c:pt>
                <c:pt idx="7">
                  <c:v>0.69948186528497414</c:v>
                </c:pt>
                <c:pt idx="8">
                  <c:v>0.63380281690140849</c:v>
                </c:pt>
                <c:pt idx="9">
                  <c:v>0.72277227722772275</c:v>
                </c:pt>
                <c:pt idx="10">
                  <c:v>0.73076923076923073</c:v>
                </c:pt>
                <c:pt idx="11">
                  <c:v>0.69415807560137455</c:v>
                </c:pt>
                <c:pt idx="12">
                  <c:v>0.77777777777777779</c:v>
                </c:pt>
                <c:pt idx="13">
                  <c:v>0.72727272727272729</c:v>
                </c:pt>
                <c:pt idx="14">
                  <c:v>0.71900826446280997</c:v>
                </c:pt>
                <c:pt idx="15">
                  <c:v>0.59259259259259256</c:v>
                </c:pt>
                <c:pt idx="16">
                  <c:v>0.74358974358974361</c:v>
                </c:pt>
                <c:pt idx="17">
                  <c:v>0.7289719626168224</c:v>
                </c:pt>
                <c:pt idx="18">
                  <c:v>0.85915492957746475</c:v>
                </c:pt>
                <c:pt idx="19">
                  <c:v>0.84090909090909094</c:v>
                </c:pt>
                <c:pt idx="20">
                  <c:v>0.62857142857142856</c:v>
                </c:pt>
                <c:pt idx="21">
                  <c:v>0.83333333333333337</c:v>
                </c:pt>
                <c:pt idx="22">
                  <c:v>0.71028037383177567</c:v>
                </c:pt>
                <c:pt idx="23">
                  <c:v>0.55737704918032782</c:v>
                </c:pt>
                <c:pt idx="24">
                  <c:v>0.84259259259259256</c:v>
                </c:pt>
                <c:pt idx="25">
                  <c:v>0.71111111111111114</c:v>
                </c:pt>
                <c:pt idx="26">
                  <c:v>0.73493975903614461</c:v>
                </c:pt>
                <c:pt idx="27">
                  <c:v>0.58563535911602205</c:v>
                </c:pt>
                <c:pt idx="28">
                  <c:v>0.72972972972972971</c:v>
                </c:pt>
                <c:pt idx="29">
                  <c:v>0.6310679611650486</c:v>
                </c:pt>
                <c:pt idx="30">
                  <c:v>0.53658536585365857</c:v>
                </c:pt>
                <c:pt idx="31">
                  <c:v>0.75</c:v>
                </c:pt>
                <c:pt idx="32">
                  <c:v>0.707154213036566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26272"/>
        <c:axId val="288026664"/>
      </c:barChart>
      <c:catAx>
        <c:axId val="28802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6664"/>
        <c:crosses val="autoZero"/>
        <c:auto val="1"/>
        <c:lblAlgn val="ctr"/>
        <c:lblOffset val="100"/>
        <c:noMultiLvlLbl val="0"/>
      </c:catAx>
      <c:valAx>
        <c:axId val="2880266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v02_03_00_3!$I$1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v02_03_00_3!$B$37:$B$69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v02_03_00_3!$I$37:$I$69</c:f>
              <c:numCache>
                <c:formatCode>0.0%</c:formatCode>
                <c:ptCount val="33"/>
                <c:pt idx="0">
                  <c:v>0.74774774774774777</c:v>
                </c:pt>
                <c:pt idx="1">
                  <c:v>0.69230769230769229</c:v>
                </c:pt>
                <c:pt idx="2">
                  <c:v>0.75342465753424659</c:v>
                </c:pt>
                <c:pt idx="3">
                  <c:v>0.6964285714285714</c:v>
                </c:pt>
                <c:pt idx="4">
                  <c:v>0.76666666666666672</c:v>
                </c:pt>
                <c:pt idx="5">
                  <c:v>0.85</c:v>
                </c:pt>
                <c:pt idx="6">
                  <c:v>0.82539682539682535</c:v>
                </c:pt>
                <c:pt idx="7">
                  <c:v>0.82722513089005234</c:v>
                </c:pt>
                <c:pt idx="8">
                  <c:v>0.80281690140845074</c:v>
                </c:pt>
                <c:pt idx="9">
                  <c:v>0.80198019801980203</c:v>
                </c:pt>
                <c:pt idx="10">
                  <c:v>0.79930795847750868</c:v>
                </c:pt>
                <c:pt idx="11">
                  <c:v>0.75945017182130581</c:v>
                </c:pt>
                <c:pt idx="12">
                  <c:v>0.77777777777777779</c:v>
                </c:pt>
                <c:pt idx="13">
                  <c:v>0.81818181818181823</c:v>
                </c:pt>
                <c:pt idx="14">
                  <c:v>0.76859504132231404</c:v>
                </c:pt>
                <c:pt idx="15">
                  <c:v>0.7407407407407407</c:v>
                </c:pt>
                <c:pt idx="16">
                  <c:v>0.83116883116883122</c:v>
                </c:pt>
                <c:pt idx="17">
                  <c:v>0.85046728971962615</c:v>
                </c:pt>
                <c:pt idx="18">
                  <c:v>0.83098591549295775</c:v>
                </c:pt>
                <c:pt idx="19">
                  <c:v>0.81818181818181823</c:v>
                </c:pt>
                <c:pt idx="20">
                  <c:v>0.7142857142857143</c:v>
                </c:pt>
                <c:pt idx="21">
                  <c:v>0.8584070796460177</c:v>
                </c:pt>
                <c:pt idx="22">
                  <c:v>0.7289719626168224</c:v>
                </c:pt>
                <c:pt idx="23">
                  <c:v>0.75</c:v>
                </c:pt>
                <c:pt idx="24">
                  <c:v>0.88785046728971961</c:v>
                </c:pt>
                <c:pt idx="25">
                  <c:v>0.79545454545454541</c:v>
                </c:pt>
                <c:pt idx="26">
                  <c:v>0.7831325301204819</c:v>
                </c:pt>
                <c:pt idx="27">
                  <c:v>0.81420765027322406</c:v>
                </c:pt>
                <c:pt idx="28">
                  <c:v>0.87671232876712324</c:v>
                </c:pt>
                <c:pt idx="29">
                  <c:v>0.73786407766990292</c:v>
                </c:pt>
                <c:pt idx="30">
                  <c:v>0.73170731707317072</c:v>
                </c:pt>
                <c:pt idx="31">
                  <c:v>0.8125</c:v>
                </c:pt>
                <c:pt idx="32">
                  <c:v>0.79393939393939394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27448"/>
        <c:axId val="288027840"/>
      </c:barChart>
      <c:catAx>
        <c:axId val="288027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7840"/>
        <c:crosses val="autoZero"/>
        <c:auto val="1"/>
        <c:lblAlgn val="ctr"/>
        <c:lblOffset val="100"/>
        <c:noMultiLvlLbl val="0"/>
      </c:catAx>
      <c:valAx>
        <c:axId val="2880278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v02_04_00_4!$I$1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v02_04_00_4!$B$37:$B$69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v02_04_00_4!$I$37:$I$69</c:f>
              <c:numCache>
                <c:formatCode>0.0%</c:formatCode>
                <c:ptCount val="33"/>
                <c:pt idx="0">
                  <c:v>0.7321428571428571</c:v>
                </c:pt>
                <c:pt idx="1">
                  <c:v>0.69696969696969702</c:v>
                </c:pt>
                <c:pt idx="2">
                  <c:v>0.78666666666666663</c:v>
                </c:pt>
                <c:pt idx="3">
                  <c:v>0.7192982456140351</c:v>
                </c:pt>
                <c:pt idx="4">
                  <c:v>0.77049180327868849</c:v>
                </c:pt>
                <c:pt idx="5">
                  <c:v>0.78749999999999998</c:v>
                </c:pt>
                <c:pt idx="6">
                  <c:v>0.671875</c:v>
                </c:pt>
                <c:pt idx="7">
                  <c:v>0.77720207253886009</c:v>
                </c:pt>
                <c:pt idx="8">
                  <c:v>0.71830985915492962</c:v>
                </c:pt>
                <c:pt idx="9">
                  <c:v>0.70149253731343286</c:v>
                </c:pt>
                <c:pt idx="10">
                  <c:v>0.80555555555555558</c:v>
                </c:pt>
                <c:pt idx="11">
                  <c:v>0.76896551724137929</c:v>
                </c:pt>
                <c:pt idx="12">
                  <c:v>0.66666666666666663</c:v>
                </c:pt>
                <c:pt idx="13">
                  <c:v>0.81818181818181823</c:v>
                </c:pt>
                <c:pt idx="14">
                  <c:v>0.76033057851239672</c:v>
                </c:pt>
                <c:pt idx="15">
                  <c:v>0.69230769230769229</c:v>
                </c:pt>
                <c:pt idx="16">
                  <c:v>0.68421052631578949</c:v>
                </c:pt>
                <c:pt idx="17">
                  <c:v>0.83177570093457942</c:v>
                </c:pt>
                <c:pt idx="18">
                  <c:v>0.73239436619718312</c:v>
                </c:pt>
                <c:pt idx="19">
                  <c:v>0.79545454545454541</c:v>
                </c:pt>
                <c:pt idx="20">
                  <c:v>0.66666666666666663</c:v>
                </c:pt>
                <c:pt idx="21">
                  <c:v>0.71052631578947367</c:v>
                </c:pt>
                <c:pt idx="22">
                  <c:v>0.71698113207547165</c:v>
                </c:pt>
                <c:pt idx="23">
                  <c:v>0.68852459016393441</c:v>
                </c:pt>
                <c:pt idx="24">
                  <c:v>0.78899082568807344</c:v>
                </c:pt>
                <c:pt idx="25">
                  <c:v>0.72727272727272729</c:v>
                </c:pt>
                <c:pt idx="26">
                  <c:v>0.75903614457831325</c:v>
                </c:pt>
                <c:pt idx="27">
                  <c:v>0.74175824175824179</c:v>
                </c:pt>
                <c:pt idx="28">
                  <c:v>0.82432432432432434</c:v>
                </c:pt>
                <c:pt idx="29">
                  <c:v>0.75728155339805825</c:v>
                </c:pt>
                <c:pt idx="30">
                  <c:v>0.70731707317073167</c:v>
                </c:pt>
                <c:pt idx="31">
                  <c:v>0.72499999999999998</c:v>
                </c:pt>
                <c:pt idx="32">
                  <c:v>0.75063694267515924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28624"/>
        <c:axId val="288029016"/>
      </c:barChart>
      <c:catAx>
        <c:axId val="288028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9016"/>
        <c:crosses val="autoZero"/>
        <c:auto val="1"/>
        <c:lblAlgn val="ctr"/>
        <c:lblOffset val="100"/>
        <c:noMultiLvlLbl val="0"/>
      </c:catAx>
      <c:valAx>
        <c:axId val="28802901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v02_05_00_5in!$I$1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v02_05_00_5in!$B$37:$B$69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v02_05_00_5in!$I$37:$I$69</c:f>
              <c:numCache>
                <c:formatCode>0.0%</c:formatCode>
                <c:ptCount val="33"/>
                <c:pt idx="0">
                  <c:v>0.63963963963963966</c:v>
                </c:pt>
                <c:pt idx="1">
                  <c:v>0.72307692307692306</c:v>
                </c:pt>
                <c:pt idx="2">
                  <c:v>0.68</c:v>
                </c:pt>
                <c:pt idx="3">
                  <c:v>0.54545454545454541</c:v>
                </c:pt>
                <c:pt idx="4">
                  <c:v>0.5901639344262295</c:v>
                </c:pt>
                <c:pt idx="5">
                  <c:v>0.74358974358974361</c:v>
                </c:pt>
                <c:pt idx="6">
                  <c:v>0.625</c:v>
                </c:pt>
                <c:pt idx="7">
                  <c:v>0.7098445595854922</c:v>
                </c:pt>
                <c:pt idx="8">
                  <c:v>0.53521126760563376</c:v>
                </c:pt>
                <c:pt idx="9">
                  <c:v>0.59203980099502485</c:v>
                </c:pt>
                <c:pt idx="10">
                  <c:v>0.72318339100346019</c:v>
                </c:pt>
                <c:pt idx="11">
                  <c:v>0.66894197952218426</c:v>
                </c:pt>
                <c:pt idx="12">
                  <c:v>0.74603174603174605</c:v>
                </c:pt>
                <c:pt idx="13">
                  <c:v>0.75</c:v>
                </c:pt>
                <c:pt idx="14">
                  <c:v>0.65289256198347112</c:v>
                </c:pt>
                <c:pt idx="15">
                  <c:v>0.51851851851851849</c:v>
                </c:pt>
                <c:pt idx="16">
                  <c:v>0.68421052631578949</c:v>
                </c:pt>
                <c:pt idx="17">
                  <c:v>0.73831775700934577</c:v>
                </c:pt>
                <c:pt idx="18">
                  <c:v>0.6619718309859155</c:v>
                </c:pt>
                <c:pt idx="19">
                  <c:v>0.75</c:v>
                </c:pt>
                <c:pt idx="20">
                  <c:v>0.51428571428571423</c:v>
                </c:pt>
                <c:pt idx="21">
                  <c:v>0.63157894736842102</c:v>
                </c:pt>
                <c:pt idx="22">
                  <c:v>0.62264150943396224</c:v>
                </c:pt>
                <c:pt idx="23">
                  <c:v>0.63934426229508201</c:v>
                </c:pt>
                <c:pt idx="24">
                  <c:v>0.8</c:v>
                </c:pt>
                <c:pt idx="25">
                  <c:v>0.55555555555555558</c:v>
                </c:pt>
                <c:pt idx="26">
                  <c:v>0.61445783132530118</c:v>
                </c:pt>
                <c:pt idx="27">
                  <c:v>0.69398907103825136</c:v>
                </c:pt>
                <c:pt idx="28">
                  <c:v>0.68493150684931503</c:v>
                </c:pt>
                <c:pt idx="29">
                  <c:v>0.68932038834951459</c:v>
                </c:pt>
                <c:pt idx="30">
                  <c:v>0.56097560975609762</c:v>
                </c:pt>
                <c:pt idx="31">
                  <c:v>0.68354430379746833</c:v>
                </c:pt>
                <c:pt idx="32">
                  <c:v>0.668364099299809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8029800"/>
        <c:axId val="288030192"/>
      </c:barChart>
      <c:catAx>
        <c:axId val="288029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30192"/>
        <c:crosses val="autoZero"/>
        <c:auto val="1"/>
        <c:lblAlgn val="ctr"/>
        <c:lblOffset val="100"/>
        <c:noMultiLvlLbl val="0"/>
      </c:catAx>
      <c:valAx>
        <c:axId val="28803019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802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NA_v02_00_5in!$H$1</c:f>
              <c:strCache>
                <c:ptCount val="1"/>
                <c:pt idx="0">
                  <c:v>Sempre/Moltes vegades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NA_v02_00_5in!$A$2:$A$3</c:f>
              <c:strCache>
                <c:ptCount val="2"/>
                <c:pt idx="0">
                  <c:v>Atenció Especialitzada</c:v>
                </c:pt>
                <c:pt idx="1">
                  <c:v>Atenció Primària</c:v>
                </c:pt>
              </c:strCache>
            </c:strRef>
          </c:cat>
          <c:val>
            <c:numRef>
              <c:f>NA_v02_00_5in!$H$2:$H$3</c:f>
              <c:numCache>
                <c:formatCode>0.0%</c:formatCode>
                <c:ptCount val="2"/>
                <c:pt idx="0">
                  <c:v>0.70223084384093115</c:v>
                </c:pt>
                <c:pt idx="1">
                  <c:v>0.60370370370370374</c:v>
                </c:pt>
              </c:numCache>
            </c:numRef>
          </c:val>
        </c:ser>
        <c:ser>
          <c:idx val="1"/>
          <c:order val="1"/>
          <c:tx>
            <c:strRef>
              <c:f>NA_v02_00_5in!$I$1</c:f>
              <c:strCache>
                <c:ptCount val="1"/>
                <c:pt idx="0">
                  <c:v>Poques vegades/Mai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NA_v02_00_5in!$I$2:$I$3</c:f>
              <c:numCache>
                <c:formatCode>0.0%</c:formatCode>
                <c:ptCount val="2"/>
                <c:pt idx="0">
                  <c:v>0.24442289039767218</c:v>
                </c:pt>
                <c:pt idx="1">
                  <c:v>0.38518518518518519</c:v>
                </c:pt>
              </c:numCache>
            </c:numRef>
          </c:val>
        </c:ser>
        <c:ser>
          <c:idx val="2"/>
          <c:order val="2"/>
          <c:tx>
            <c:strRef>
              <c:f>NA_v02_00_5in!$J$1</c:f>
              <c:strCache>
                <c:ptCount val="1"/>
                <c:pt idx="0">
                  <c:v>NS/NR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NA_v02_00_5in!$J$2:$J$3</c:f>
              <c:numCache>
                <c:formatCode>0.0%</c:formatCode>
                <c:ptCount val="2"/>
                <c:pt idx="0">
                  <c:v>5.33462657613967E-2</c:v>
                </c:pt>
                <c:pt idx="1">
                  <c:v>1.1111111111111112E-2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030976"/>
        <c:axId val="288031368"/>
      </c:barChart>
      <c:catAx>
        <c:axId val="28803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031368"/>
        <c:crosses val="autoZero"/>
        <c:auto val="1"/>
        <c:lblAlgn val="ctr"/>
        <c:lblOffset val="100"/>
        <c:noMultiLvlLbl val="0"/>
      </c:catAx>
      <c:valAx>
        <c:axId val="288031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880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4A127AB-FCBC-4CD1-8019-4D7B729AF7D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503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2334349-99B8-4484-82CB-8A7EFC3666B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497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/>
              <a:pPr eaLnBrk="1" hangingPunct="1"/>
              <a:t>1</a:t>
            </a:fld>
            <a:endParaRPr lang="ca-ES" b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8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2636234" y="13767940"/>
            <a:ext cx="2017669" cy="7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13C3C95-68CA-4581-81D0-9A92A7E498AC}" type="slidenum">
              <a:rPr lang="ca-ES" altLang="es-ES" sz="1200" b="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ca-ES" altLang="es-E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96988" y="1087438"/>
            <a:ext cx="7248526" cy="54356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3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2636234" y="13767940"/>
            <a:ext cx="2017669" cy="7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13C3C95-68CA-4581-81D0-9A92A7E498AC}" type="slidenum">
              <a:rPr lang="ca-ES" altLang="es-ES" sz="1200" b="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ca-ES" altLang="es-E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96988" y="1087438"/>
            <a:ext cx="7248526" cy="54356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dirty="0" smtClean="0">
              <a:latin typeface="Arial" pitchFamily="34" charset="0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13DBE3-74F2-4905-9494-D5F3B90F09EF}" type="slidenum">
              <a:rPr lang="ca-ES" b="0" smtClean="0"/>
              <a:pPr eaLnBrk="1" hangingPunct="1"/>
              <a:t>17</a:t>
            </a:fld>
            <a:endParaRPr lang="ca-ES" b="0" smtClean="0"/>
          </a:p>
        </p:txBody>
      </p:sp>
    </p:spTree>
    <p:extLst>
      <p:ext uri="{BB962C8B-B14F-4D97-AF65-F5344CB8AC3E}">
        <p14:creationId xmlns:p14="http://schemas.microsoft.com/office/powerpoint/2010/main" val="810875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dirty="0" smtClean="0">
              <a:latin typeface="Arial" pitchFamily="34" charset="0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13DBE3-74F2-4905-9494-D5F3B90F09EF}" type="slidenum">
              <a:rPr lang="ca-ES" b="0" smtClean="0"/>
              <a:pPr eaLnBrk="1" hangingPunct="1"/>
              <a:t>18</a:t>
            </a:fld>
            <a:endParaRPr lang="ca-ES" b="0" smtClean="0"/>
          </a:p>
        </p:txBody>
      </p:sp>
    </p:spTree>
    <p:extLst>
      <p:ext uri="{BB962C8B-B14F-4D97-AF65-F5344CB8AC3E}">
        <p14:creationId xmlns:p14="http://schemas.microsoft.com/office/powerpoint/2010/main" val="179917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09FFB090-4AD7-4587-89A3-90EF1E5DA25C}" type="slidenum">
              <a:rPr lang="ca-ES" altLang="es-ES" sz="1200">
                <a:solidFill>
                  <a:srgbClr val="000000"/>
                </a:solidFill>
              </a:rPr>
              <a:pPr algn="r"/>
              <a:t>19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2B5AE39-3340-40C6-BC30-CD7F3E54C92C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19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411736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09FFB090-4AD7-4587-89A3-90EF1E5DA25C}" type="slidenum">
              <a:rPr lang="ca-ES" altLang="es-ES" sz="1200">
                <a:solidFill>
                  <a:srgbClr val="000000"/>
                </a:solidFill>
              </a:rPr>
              <a:pPr algn="r"/>
              <a:t>20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2B5AE39-3340-40C6-BC30-CD7F3E54C92C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20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296358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Falta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actualizar</a:t>
            </a:r>
            <a:endParaRPr lang="ca-ES" baseline="0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Falta actualizar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375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Falta actualizar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66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E470D-6BB0-4DAA-B102-D5E822C14759}" type="slidenum">
              <a:rPr lang="es-ES" altLang="ca-ES">
                <a:solidFill>
                  <a:srgbClr val="000000"/>
                </a:solidFill>
              </a:rPr>
              <a:pPr/>
              <a:t>26</a:t>
            </a:fld>
            <a:endParaRPr lang="es-ES" altLang="ca-E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215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6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44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ok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7935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v02_01_00_1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58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911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v02_05_00_5in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755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v03_01_00_1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651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v03_02_00_2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698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v03_04_00_4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874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v03_06_00_6in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1629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v03_08_00_8in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52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5953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percepcio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55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697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304925" y="1120775"/>
            <a:ext cx="7472363" cy="56038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760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v09_01_00_d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63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7461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v09_02_00_d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65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6283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v09_03_00_d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68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6501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v09_07_00_d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71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7967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72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8855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73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849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74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27493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09FFB090-4AD7-4587-89A3-90EF1E5DA25C}" type="slidenum">
              <a:rPr lang="ca-ES" altLang="es-ES" sz="1200">
                <a:solidFill>
                  <a:srgbClr val="000000"/>
                </a:solidFill>
              </a:rPr>
              <a:pPr algn="r"/>
              <a:t>75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2B5AE39-3340-40C6-BC30-CD7F3E54C92C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75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846059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80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1650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82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E04C09D7-D72C-47E3-9F53-8494C93C677D}" type="slidenum">
              <a:rPr lang="ca-ES" altLang="es-ES" sz="1200">
                <a:solidFill>
                  <a:srgbClr val="000000"/>
                </a:solidFill>
              </a:rPr>
              <a:pPr algn="r"/>
              <a:t>8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5B6E33C-F5E0-4C73-9FBD-D6A1DC7718A8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8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3621621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83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62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84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96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85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5453377" y="6179253"/>
            <a:ext cx="4173800" cy="3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5629B519-F0C3-49BB-884B-978DA010EC67}" type="slidenum">
              <a:rPr lang="ca-ES" altLang="es-ES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9</a:t>
            </a:fld>
            <a:endParaRPr lang="ca-ES" altLang="es-E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5455625" y="6180293"/>
            <a:ext cx="4173800" cy="3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869A7B72-2EB0-4753-A2F6-BE1DD357FA64}" type="slidenum">
              <a:rPr lang="en-US" altLang="es-ES" sz="1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 algn="r" eaLnBrk="0" hangingPunct="0"/>
              <a:t>9</a:t>
            </a:fld>
            <a:endParaRPr lang="en-US" altLang="es-ES" sz="120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87700" y="487363"/>
            <a:ext cx="3252788" cy="243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074" y="3090147"/>
            <a:ext cx="7061278" cy="292783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z="700">
              <a:solidFill>
                <a:srgbClr val="8F1736"/>
              </a:solidFill>
              <a:ea typeface="MS Mincho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9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724" indent="-2756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2652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3713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4774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5835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6895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7956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9017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015987-18A5-4422-90C4-9F5B4C6319B5}" type="slidenum">
              <a:rPr lang="es-ES" altLang="ca-ES" b="0" smtClean="0">
                <a:solidFill>
                  <a:srgbClr val="000000"/>
                </a:solidFill>
              </a:rPr>
              <a:pPr eaLnBrk="1" hangingPunct="1"/>
              <a:t>10</a:t>
            </a:fld>
            <a:endParaRPr lang="es-ES" altLang="ca-ES" b="0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87700" y="487363"/>
            <a:ext cx="3252788" cy="24399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96988" y="1087438"/>
            <a:ext cx="7248526" cy="5435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801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a-ES" altLang="ca-ES" smtClean="0"/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72558C-7ED5-40F4-AB51-01BDB6B2A1CC}" type="slidenum">
              <a:rPr lang="es-ES" altLang="ca-ES" smtClean="0"/>
              <a:pPr/>
              <a:t>12</a:t>
            </a:fld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201418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09FFB090-4AD7-4587-89A3-90EF1E5DA25C}" type="slidenum">
              <a:rPr lang="ca-ES" altLang="es-ES" sz="1200">
                <a:solidFill>
                  <a:srgbClr val="000000"/>
                </a:solidFill>
              </a:rPr>
              <a:pPr algn="r"/>
              <a:t>13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2B5AE39-3340-40C6-BC30-CD7F3E54C92C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13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120680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74B6-A948-44F6-8F1D-A6EAC0B477C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658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FD61-BBDB-46AF-9A3C-EF53932A813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102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856-8791-4C5B-98EF-1236EF44789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703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732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924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671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110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516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042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21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883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0CD-208C-4D55-A4DF-13CFB99FB0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6187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10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54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708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90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492375"/>
            <a:ext cx="8207375" cy="866775"/>
          </a:xfrm>
        </p:spPr>
        <p:txBody>
          <a:bodyPr lIns="91440" anchor="ctr"/>
          <a:lstStyle>
            <a:lvl1pPr marL="0" indent="0">
              <a:defRPr sz="2200"/>
            </a:lvl1pPr>
          </a:lstStyle>
          <a:p>
            <a:pPr lvl="0"/>
            <a:r>
              <a:rPr lang="ca-ES" noProof="0" smtClean="0"/>
              <a:t>Haga clic para cambiar el estilo de título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0800"/>
            <a:ext cx="6400800" cy="9366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0928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610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283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8933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64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064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5544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741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004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E9D8-B800-4618-ADBE-56938243DFA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094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267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007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2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070100" cy="6264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57900" cy="6264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311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7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157163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lag2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57163"/>
            <a:ext cx="769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endParaRPr lang="ca-E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endParaRPr lang="ca-E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468313" y="260350"/>
            <a:ext cx="1150937" cy="1008063"/>
            <a:chOff x="158" y="1389"/>
            <a:chExt cx="1089" cy="1043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8" y="1389"/>
              <a:ext cx="1089" cy="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anchor="ctr"/>
            <a:lstStyle/>
            <a:p>
              <a:endParaRPr lang="ca-ES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1401"/>
              <a:ext cx="921" cy="1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79388" y="5324475"/>
            <a:ext cx="25923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lnSpc>
                <a:spcPct val="130000"/>
              </a:lnSpc>
              <a:buClr>
                <a:srgbClr val="DE7008"/>
              </a:buClr>
            </a:pPr>
            <a:r>
              <a:rPr lang="es-ES" sz="1600">
                <a:solidFill>
                  <a:schemeClr val="bg1"/>
                </a:solidFill>
              </a:rPr>
              <a:t>www.equity-la.eu</a:t>
            </a:r>
          </a:p>
        </p:txBody>
      </p:sp>
      <p:pic>
        <p:nvPicPr>
          <p:cNvPr id="10" name="Imagen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6062663"/>
            <a:ext cx="579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 descr="Descripción: http://www.fenf.edu.uy/images/logotipo_institucional/rgb/logotipo_fdee_4cm_72ppp_rgb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062663"/>
            <a:ext cx="6556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064250"/>
            <a:ext cx="531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6062663"/>
            <a:ext cx="663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691313"/>
            <a:ext cx="66833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062663"/>
            <a:ext cx="1876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6062663"/>
            <a:ext cx="14779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6546850"/>
            <a:ext cx="1479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062663"/>
            <a:ext cx="1249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062663"/>
            <a:ext cx="835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062663"/>
            <a:ext cx="6905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59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067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0844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64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196975"/>
            <a:ext cx="4064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1240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3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40A7-ED86-48AE-8343-241EDB19932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5826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5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315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9077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299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222250"/>
            <a:ext cx="2070100" cy="4359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22250"/>
            <a:ext cx="6057900" cy="4359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78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492375"/>
            <a:ext cx="8207375" cy="866775"/>
          </a:xfrm>
        </p:spPr>
        <p:txBody>
          <a:bodyPr lIns="91440" anchor="ctr"/>
          <a:lstStyle>
            <a:lvl1pPr marL="0" indent="0">
              <a:defRPr sz="2200"/>
            </a:lvl1pPr>
          </a:lstStyle>
          <a:p>
            <a:pPr lvl="0"/>
            <a:r>
              <a:rPr lang="ca-ES" altLang="ca-ES" noProof="0" smtClean="0"/>
              <a:t>Haga clic para cambiar el estilo de título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0800"/>
            <a:ext cx="6400800" cy="9366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 altLang="ca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0928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a-ES" alt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8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779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7125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640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0640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554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4BC-875D-4872-B1DC-89851EA4394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4330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8421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6443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04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7808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2250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5195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070100" cy="6264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57900" cy="6264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5903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647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640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0640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0607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647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80400" cy="5184775"/>
          </a:xfrm>
        </p:spPr>
        <p:txBody>
          <a:bodyPr/>
          <a:lstStyle/>
          <a:p>
            <a:pPr lvl="0"/>
            <a:endParaRPr lang="ca-ES" noProof="0" smtClean="0"/>
          </a:p>
        </p:txBody>
      </p:sp>
    </p:spTree>
    <p:extLst>
      <p:ext uri="{BB962C8B-B14F-4D97-AF65-F5344CB8AC3E}">
        <p14:creationId xmlns:p14="http://schemas.microsoft.com/office/powerpoint/2010/main" val="334027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580-CD6C-4562-A169-21BD7C40147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0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8475-EEC4-4566-97F2-3FEC2A3F710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363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FDD-2434-4128-80B7-4A5D58C1E7A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37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308D-E38E-4470-8B1A-9DA5C36BBF8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27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3C1DA00-767B-459E-A1D6-6FA7BA4905B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804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135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80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2250"/>
            <a:ext cx="813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9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a-ES" altLang="ca-ES" b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804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Haga clic para modificar el estilo de texto del patrón</a:t>
            </a:r>
          </a:p>
          <a:p>
            <a:pPr lvl="1"/>
            <a:r>
              <a:rPr lang="ca-ES" altLang="ca-ES" smtClean="0"/>
              <a:t>Segundo nivel</a:t>
            </a:r>
          </a:p>
          <a:p>
            <a:pPr lvl="2"/>
            <a:r>
              <a:rPr lang="ca-ES" altLang="ca-ES" smtClean="0"/>
              <a:t>Tercer nivel</a:t>
            </a:r>
          </a:p>
          <a:p>
            <a:pPr lvl="3"/>
            <a:r>
              <a:rPr lang="ca-ES" altLang="ca-ES" smtClean="0"/>
              <a:t>Cuarto nivel</a:t>
            </a:r>
          </a:p>
          <a:p>
            <a:pPr lvl="4"/>
            <a:r>
              <a:rPr lang="ca-ES" altLang="ca-ES" smtClean="0"/>
              <a:t>Quinto nivel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135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Haga clic para cambiar el estilo de título</a:t>
            </a:r>
          </a:p>
        </p:txBody>
      </p:sp>
    </p:spTree>
    <p:extLst>
      <p:ext uri="{BB962C8B-B14F-4D97-AF65-F5344CB8AC3E}">
        <p14:creationId xmlns:p14="http://schemas.microsoft.com/office/powerpoint/2010/main" val="23835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2.jpeg"/><Relationship Id="rId4" Type="http://schemas.openxmlformats.org/officeDocument/2006/relationships/image" Target="../media/image19.png"/><Relationship Id="rId9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7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23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gif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354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74509" y="2536197"/>
            <a:ext cx="88599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3200" dirty="0" smtClean="0">
                <a:solidFill>
                  <a:schemeClr val="bg1"/>
                </a:solidFill>
                <a:ea typeface="ＭＳ Ｐゴシック" charset="-128"/>
              </a:rPr>
              <a:t>La </a:t>
            </a:r>
            <a:r>
              <a:rPr lang="ca-ES" sz="3200" dirty="0">
                <a:solidFill>
                  <a:schemeClr val="bg1"/>
                </a:solidFill>
                <a:ea typeface="ＭＳ Ｐゴシック" charset="-128"/>
              </a:rPr>
              <a:t>coordinació entre nivells d’atenció </a:t>
            </a:r>
            <a:r>
              <a:rPr lang="ca-ES" sz="3200" dirty="0" smtClean="0">
                <a:solidFill>
                  <a:schemeClr val="bg1"/>
                </a:solidFill>
                <a:ea typeface="ＭＳ Ｐゴシック" charset="-128"/>
              </a:rPr>
              <a:t>a </a:t>
            </a:r>
            <a:r>
              <a:rPr lang="ca-ES" sz="3200" dirty="0">
                <a:solidFill>
                  <a:schemeClr val="bg1"/>
                </a:solidFill>
                <a:ea typeface="ＭＳ Ｐゴシック" charset="-128"/>
              </a:rPr>
              <a:t>diferents entorns </a:t>
            </a:r>
            <a:r>
              <a:rPr lang="ca-ES" sz="3200" dirty="0" smtClean="0">
                <a:solidFill>
                  <a:schemeClr val="bg1"/>
                </a:solidFill>
                <a:ea typeface="ＭＳ Ｐゴシック" charset="-128"/>
              </a:rPr>
              <a:t>del </a:t>
            </a:r>
            <a:r>
              <a:rPr lang="ca-ES" sz="3200" dirty="0">
                <a:solidFill>
                  <a:schemeClr val="bg1"/>
                </a:solidFill>
                <a:ea typeface="ＭＳ Ｐゴシック" charset="-128"/>
              </a:rPr>
              <a:t>sistema </a:t>
            </a:r>
            <a:r>
              <a:rPr lang="ca-ES" sz="3200" dirty="0" smtClean="0">
                <a:solidFill>
                  <a:schemeClr val="bg1"/>
                </a:solidFill>
                <a:ea typeface="ＭＳ Ｐゴシック" charset="-128"/>
              </a:rPr>
              <a:t>sanitari català:</a:t>
            </a:r>
          </a:p>
          <a:p>
            <a:pPr algn="ctr" eaLnBrk="1" hangingPunct="1"/>
            <a:r>
              <a:rPr lang="ca-ES" sz="3200" dirty="0" smtClean="0">
                <a:solidFill>
                  <a:schemeClr val="bg1"/>
                </a:solidFill>
                <a:ea typeface="ＭＳ Ｐゴシック" charset="-128"/>
              </a:rPr>
              <a:t>Estudi COORDENA-CAT</a:t>
            </a:r>
          </a:p>
          <a:p>
            <a:pPr algn="ctr" eaLnBrk="1" hangingPunct="1"/>
            <a:r>
              <a:rPr lang="es-ES" sz="3200" dirty="0" err="1" smtClean="0">
                <a:solidFill>
                  <a:schemeClr val="bg1"/>
                </a:solidFill>
                <a:ea typeface="ＭＳ Ｐゴシック" charset="-128"/>
              </a:rPr>
              <a:t>Resultats</a:t>
            </a:r>
            <a:r>
              <a:rPr lang="es-ES" sz="32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a typeface="ＭＳ Ｐゴシック" charset="-128"/>
              </a:rPr>
              <a:t>preliminars</a:t>
            </a:r>
            <a:r>
              <a:rPr lang="en-US" sz="2000" b="0" dirty="0" smtClean="0">
                <a:solidFill>
                  <a:schemeClr val="bg1"/>
                </a:solidFill>
                <a:ea typeface="ＭＳ Ｐゴシック" charset="-128"/>
              </a:rPr>
              <a:t>	</a:t>
            </a:r>
            <a:endParaRPr lang="en-US" sz="2000" b="0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34822" name="Picture 12" descr="SSI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5"/>
          <a:stretch>
            <a:fillRect/>
          </a:stretch>
        </p:blipFill>
        <p:spPr bwMode="auto">
          <a:xfrm>
            <a:off x="2816659" y="578287"/>
            <a:ext cx="10795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logo_b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3668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4"/>
          <a:stretch>
            <a:fillRect/>
          </a:stretch>
        </p:blipFill>
        <p:spPr bwMode="auto">
          <a:xfrm>
            <a:off x="4017962" y="591167"/>
            <a:ext cx="11509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1295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931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61" y="1100007"/>
            <a:ext cx="719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627" r="17586" b="18413"/>
          <a:stretch>
            <a:fillRect/>
          </a:stretch>
        </p:blipFill>
        <p:spPr bwMode="auto">
          <a:xfrm>
            <a:off x="4503949" y="1123975"/>
            <a:ext cx="106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hv.cat/media/upload/arxius/comunicacio/imatge_corporativa/Logotip_CHV_basic_color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b="14730"/>
          <a:stretch/>
        </p:blipFill>
        <p:spPr bwMode="auto">
          <a:xfrm>
            <a:off x="5680720" y="1112838"/>
            <a:ext cx="1357461" cy="4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http://www.amsp.cat:8082/extranet/imatges/consorci-sanitari-de-l-anoia/downlo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75" y="1133813"/>
            <a:ext cx="1901154" cy="4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40" name="Picture 16" descr="http://www.uch.cat/img/650-600-ESCALA/grup_sagessa_pag_25109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2415"/>
            <a:ext cx="1385863" cy="5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924550"/>
            <a:ext cx="1216025" cy="7927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97874" y="622407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0" dirty="0">
                <a:solidFill>
                  <a:srgbClr val="FFFFFF"/>
                </a:solidFill>
              </a:rPr>
              <a:t>(PI15/00021)</a:t>
            </a:r>
            <a:endParaRPr lang="ca-E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09476" y="6315075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14 de </a:t>
            </a:r>
            <a:r>
              <a:rPr lang="en-US" b="0" dirty="0" err="1" smtClean="0">
                <a:solidFill>
                  <a:schemeClr val="bg1"/>
                </a:solidFill>
                <a:ea typeface="ＭＳ Ｐゴシック" charset="-128"/>
              </a:rPr>
              <a:t>juny</a:t>
            </a: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 de 2018</a:t>
            </a:r>
            <a:endParaRPr lang="en-US" b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864558" y="4562475"/>
            <a:ext cx="19159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Isabel Ramon </a:t>
            </a:r>
          </a:p>
          <a:p>
            <a:pPr algn="r">
              <a:spcBef>
                <a:spcPts val="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Ingrid Vargas</a:t>
            </a:r>
          </a:p>
          <a:p>
            <a:pPr algn="r">
              <a:spcBef>
                <a:spcPts val="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M Luisa vázquez</a:t>
            </a:r>
          </a:p>
          <a:p>
            <a:pPr algn="r">
              <a:spcBef>
                <a:spcPts val="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Pere </a:t>
            </a:r>
            <a:r>
              <a:rPr lang="en-US" b="0" dirty="0" err="1" smtClean="0">
                <a:solidFill>
                  <a:schemeClr val="bg1"/>
                </a:solidFill>
                <a:ea typeface="ＭＳ Ｐゴシック" charset="-128"/>
              </a:rPr>
              <a:t>Plaja</a:t>
            </a: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b="0" dirty="0" err="1">
                <a:solidFill>
                  <a:schemeClr val="bg1"/>
                </a:solidFill>
                <a:ea typeface="ＭＳ Ｐゴシック" charset="-128"/>
              </a:rPr>
              <a:t>p</a:t>
            </a:r>
            <a:r>
              <a:rPr lang="en-US" b="0" dirty="0" err="1" smtClean="0">
                <a:solidFill>
                  <a:schemeClr val="bg1"/>
                </a:solidFill>
                <a:ea typeface="ＭＳ Ｐゴシック" charset="-128"/>
              </a:rPr>
              <a:t>el</a:t>
            </a: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ea typeface="ＭＳ Ｐゴシック" charset="-128"/>
              </a:rPr>
              <a:t>grup</a:t>
            </a: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 GAIA</a:t>
            </a:r>
            <a:endParaRPr lang="en-US" b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1691680" y="1484784"/>
            <a:ext cx="4896544" cy="4968552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ca-ES" altLang="ca-ES" sz="1800" b="0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10"/>
          <p:cNvSpPr txBox="1">
            <a:spLocks noChangeArrowheads="1"/>
          </p:cNvSpPr>
          <p:nvPr/>
        </p:nvSpPr>
        <p:spPr bwMode="auto">
          <a:xfrm>
            <a:off x="1835695" y="1556792"/>
            <a:ext cx="4608513" cy="483097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72000" tIns="144000" rIns="720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00"/>
              </a:spcBef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Marc d’anàlisi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ca-ES" altLang="ca-ES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ca-ES" altLang="ca-ES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Estudi de casos de 6 OSI a Catalunya</a:t>
            </a:r>
            <a:r>
              <a:rPr lang="ca-ES" altLang="ca-ES" sz="1800" b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a-ES" altLang="ca-ES" sz="1600" b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PI04/2688)</a:t>
            </a:r>
          </a:p>
          <a:p>
            <a:pPr algn="ctr">
              <a:buFontTx/>
              <a:buNone/>
              <a:defRPr/>
            </a:pPr>
            <a:endParaRPr lang="ca-ES" altLang="ca-ES" sz="16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ca-ES" altLang="ca-ES" sz="1600" b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Eines </a:t>
            </a: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d’avaluació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de la continuïtat i coordinació </a:t>
            </a:r>
            <a:r>
              <a:rPr lang="ca-ES" altLang="ca-ES" sz="1600" b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PI08/90154 i ISCIII, PI0/00348)</a:t>
            </a:r>
          </a:p>
          <a:p>
            <a:pPr algn="ctr">
              <a:buFontTx/>
              <a:buNone/>
              <a:defRPr/>
            </a:pPr>
            <a:endParaRPr lang="ca-ES" altLang="ca-ES" sz="18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ca-ES" altLang="ca-ES" sz="18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Anàlisis coordinació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i continuïtat a </a:t>
            </a: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tres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entorns</a:t>
            </a:r>
            <a:r>
              <a:rPr lang="ca-ES" altLang="ca-ES" sz="1800" b="0" dirty="0">
                <a:solidFill>
                  <a:prstClr val="black"/>
                </a:solidFill>
                <a:cs typeface="Arial" pitchFamily="34" charset="0"/>
              </a:rPr>
              <a:t> diferent grau </a:t>
            </a:r>
            <a:r>
              <a:rPr lang="ca-ES" altLang="ca-ES" sz="1800" b="0" dirty="0" smtClean="0">
                <a:solidFill>
                  <a:prstClr val="black"/>
                </a:solidFill>
                <a:cs typeface="Arial" pitchFamily="34" charset="0"/>
              </a:rPr>
              <a:t>d’integració (Ciutat Vella, Girona ciutat i Baix Empordà) </a:t>
            </a:r>
            <a:r>
              <a:rPr lang="ca-ES" altLang="ca-ES" sz="1600" b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PI08/90154 i ISCIII, PI0/00348)</a:t>
            </a:r>
            <a:endParaRPr lang="ca-ES" altLang="ca-ES" sz="1800" b="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3612902" y="2060029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3528" y="222250"/>
            <a:ext cx="8568952" cy="3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4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Recerca en integració assistencial del SEPPS </a:t>
            </a:r>
            <a:r>
              <a:rPr lang="ca-ES" altLang="es-ES" sz="2400" dirty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i</a:t>
            </a:r>
            <a:r>
              <a:rPr lang="ca-ES" altLang="es-ES" sz="24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 grup GAIA</a:t>
            </a:r>
            <a:endParaRPr lang="ca-ES" altLang="es-ES" sz="24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612902" y="4785207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612902" y="3356173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323528" y="1484784"/>
            <a:ext cx="1144302" cy="431228"/>
          </a:xfrm>
          <a:prstGeom prst="rect">
            <a:avLst/>
          </a:prstGeom>
          <a:solidFill>
            <a:srgbClr val="8F173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Arial" charset="0"/>
              </a:rPr>
              <a:t>2004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387710" y="5373216"/>
            <a:ext cx="1080120" cy="432048"/>
          </a:xfrm>
          <a:prstGeom prst="rect">
            <a:avLst/>
          </a:prstGeom>
          <a:solidFill>
            <a:srgbClr val="8F173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prstClr val="white"/>
                </a:solidFill>
                <a:latin typeface="Arial" charset="0"/>
              </a:rPr>
              <a:t>2016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159322" y="991854"/>
            <a:ext cx="41052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F173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F1736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F1736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F173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F1736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000" dirty="0">
                <a:solidFill>
                  <a:srgbClr val="990033"/>
                </a:solidFill>
              </a:rPr>
              <a:t>Catalunya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236296" y="3969060"/>
            <a:ext cx="183661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F173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a-ES" altLang="ca-ES" sz="2000" dirty="0">
                <a:solidFill>
                  <a:srgbClr val="990033"/>
                </a:solidFill>
              </a:rPr>
              <a:t>Llatinoamèrica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812074" y="4041191"/>
            <a:ext cx="287908" cy="288231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2888" y="222250"/>
            <a:ext cx="828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Per què es fa l’estudi COORDENA-CAT?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888" y="1261601"/>
            <a:ext cx="86423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a-ES" altLang="zh-CN" sz="2000" dirty="0">
                <a:ea typeface="宋体" panose="02010600030101010101" pitchFamily="2" charset="-122"/>
              </a:rPr>
              <a:t>Absència </a:t>
            </a:r>
            <a:r>
              <a:rPr lang="ca-ES" altLang="zh-CN" sz="2000" dirty="0" smtClean="0">
                <a:ea typeface="宋体" panose="02010600030101010101" pitchFamily="2" charset="-122"/>
              </a:rPr>
              <a:t>d’integració </a:t>
            </a:r>
            <a:r>
              <a:rPr lang="ca-ES" altLang="zh-CN" sz="2000" b="0" dirty="0"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ca-ES" altLang="zh-CN" sz="2000" b="0" dirty="0">
                <a:ea typeface="宋体" panose="02010600030101010101" pitchFamily="2" charset="-122"/>
              </a:rPr>
              <a:t>ús ineficient dels recursos, pèrdua de continuïtat </a:t>
            </a:r>
            <a:r>
              <a:rPr lang="ca-ES" altLang="zh-CN" sz="2000" b="0" dirty="0" smtClean="0">
                <a:ea typeface="宋体" panose="02010600030101010101" pitchFamily="2" charset="-122"/>
              </a:rPr>
              <a:t>i </a:t>
            </a:r>
            <a:r>
              <a:rPr lang="ca-ES" altLang="zh-CN" sz="2000" b="0" dirty="0">
                <a:ea typeface="宋体" panose="02010600030101010101" pitchFamily="2" charset="-122"/>
              </a:rPr>
              <a:t>disminució de </a:t>
            </a:r>
            <a:r>
              <a:rPr lang="ca-ES" altLang="zh-CN" sz="2000" b="0" dirty="0" smtClean="0">
                <a:ea typeface="宋体" panose="02010600030101010101" pitchFamily="2" charset="-122"/>
              </a:rPr>
              <a:t>qualitat </a:t>
            </a:r>
            <a:r>
              <a:rPr lang="ca-ES" altLang="zh-CN" sz="2000" b="0" dirty="0">
                <a:ea typeface="宋体" panose="02010600030101010101" pitchFamily="2" charset="-122"/>
              </a:rPr>
              <a:t>assistencial</a:t>
            </a:r>
          </a:p>
          <a:p>
            <a:pPr>
              <a:buFontTx/>
              <a:buChar char="-"/>
            </a:pPr>
            <a:endParaRPr lang="es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Limitada </a:t>
            </a:r>
            <a:r>
              <a:rPr lang="ca-ES" altLang="ca-ES" sz="2000" dirty="0">
                <a:solidFill>
                  <a:srgbClr val="000000"/>
                </a:solidFill>
                <a:cs typeface="Arial" panose="020B0604020202020204" pitchFamily="34" charset="0"/>
              </a:rPr>
              <a:t>evidència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internacional i nacional sobre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determinants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de la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coordinació de l’atenció i la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relació amb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qualitat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assistencial</a:t>
            </a:r>
          </a:p>
          <a:p>
            <a:pPr>
              <a:buFontTx/>
              <a:buChar char="-"/>
            </a:pPr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Estudis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previs </a:t>
            </a:r>
            <a:r>
              <a:rPr lang="ca-ES" altLang="ca-ES" sz="2000" dirty="0">
                <a:solidFill>
                  <a:srgbClr val="000000"/>
                </a:solidFill>
                <a:cs typeface="Arial" panose="020B0604020202020204" pitchFamily="34" charset="0"/>
              </a:rPr>
              <a:t>a Catalunya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sobre percepció de coordinació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, ús dels mecanismes i factors que influeixen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són de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caràcter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qualitatiu</a:t>
            </a:r>
          </a:p>
          <a:p>
            <a:pPr>
              <a:buFontTx/>
              <a:buChar char="-"/>
            </a:pPr>
            <a:endParaRPr lang="ca-ES" altLang="ca-ES" sz="20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ons resultats de coordinació i continuïtat als entorns analitzats (</a:t>
            </a:r>
            <a:r>
              <a:rPr lang="it-IT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Ciutat Vella, Girona ciutat i Baix </a:t>
            </a:r>
            <a:r>
              <a:rPr lang="it-IT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Empordà)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 incrementa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l’interès d’analitzar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àrees amb característiques diferents i també amb els canvis conseqüència de la crisi</a:t>
            </a: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1979712" y="5981799"/>
            <a:ext cx="4464496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altLang="ca-E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Estudi COORDENA-CAT (2016-2018)</a:t>
            </a:r>
            <a:endParaRPr lang="ca-ES" altLang="ca-ES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ca-ES" altLang="ca-ES" sz="1600" b="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(ISCIII, PI15/00021)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912431" y="5481007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2888" y="222250"/>
            <a:ext cx="828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Per què es fa l’estudi COORDENA-CAT?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6538"/>
            <a:ext cx="8135937" cy="384175"/>
          </a:xfrm>
        </p:spPr>
        <p:txBody>
          <a:bodyPr/>
          <a:lstStyle/>
          <a:p>
            <a:pPr eaLnBrk="1" hangingPunct="1"/>
            <a:r>
              <a:rPr lang="es-ES" altLang="ca-ES" sz="3000" dirty="0" smtClean="0"/>
              <a:t>¿Qué es la coordinación de la atención?</a:t>
            </a:r>
            <a:endParaRPr lang="es-ES" altLang="ca-ES" sz="3000" b="0" dirty="0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88131" y="843077"/>
            <a:ext cx="8496300" cy="15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342900" indent="-342900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3863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185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6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a-ES" altLang="es-ES" sz="2400" dirty="0">
                <a:solidFill>
                  <a:srgbClr val="BF5711"/>
                </a:solidFill>
                <a:latin typeface="Arial" charset="0"/>
              </a:rPr>
              <a:t>Coordinació </a:t>
            </a:r>
            <a:r>
              <a:rPr lang="ca-ES" altLang="es-ES" sz="2400" dirty="0" smtClean="0">
                <a:solidFill>
                  <a:srgbClr val="BF5711"/>
                </a:solidFill>
                <a:latin typeface="Arial" charset="0"/>
              </a:rPr>
              <a:t>clínica entre </a:t>
            </a:r>
            <a:r>
              <a:rPr lang="ca-ES" altLang="es-ES" sz="2400" dirty="0">
                <a:solidFill>
                  <a:srgbClr val="BF5711"/>
                </a:solidFill>
                <a:latin typeface="Arial" charset="0"/>
              </a:rPr>
              <a:t>nivells d’atenció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s-ES" altLang="ca-ES" sz="800" b="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a-ES" altLang="es-ES" sz="2000" b="0" dirty="0">
                <a:latin typeface="Arial" charset="0"/>
              </a:rPr>
              <a:t>Concertació de tots els serveis necessaris per atendre al pacient al llarg del continu assistencial, de manera que s’harmonitzin i s’assoleixi un objectiu comú, sense conflictes</a:t>
            </a:r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4536281" y="3997875"/>
            <a:ext cx="2352675" cy="57150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lIns="64514" tIns="32257" rIns="64514" bIns="32257"/>
          <a:lstStyle>
            <a:defPPr>
              <a:defRPr lang="ca-ES"/>
            </a:defPPr>
            <a:lvl1pPr algn="ctr" defTabSz="644525" eaLnBrk="1" hangingPunct="1">
              <a:lnSpc>
                <a:spcPct val="95000"/>
              </a:lnSpc>
              <a:buClrTx/>
              <a:defRPr sz="1600">
                <a:solidFill>
                  <a:schemeClr val="accent6">
                    <a:lumMod val="75000"/>
                  </a:schemeClr>
                </a:solidFill>
                <a:cs typeface="Arial" pitchFamily="34" charset="0"/>
              </a:defRPr>
            </a:lvl1pPr>
            <a:lvl2pPr marL="742950" indent="-285750" defTabSz="644525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/>
            </a:lvl3pPr>
            <a:lvl4pPr marL="1600200" indent="-228600" defTabSz="644525">
              <a:spcBef>
                <a:spcPct val="20000"/>
              </a:spcBef>
              <a:buClr>
                <a:srgbClr val="C70044"/>
              </a:buClr>
              <a:buChar char="•"/>
            </a:lvl4pPr>
            <a:lvl5pPr marL="20574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/>
            </a:lvl5pPr>
            <a:lvl6pPr marL="25146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/>
            </a:lvl6pPr>
            <a:lvl7pPr marL="29718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/>
            </a:lvl7pPr>
            <a:lvl8pPr marL="34290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/>
            </a:lvl8pPr>
            <a:lvl9pPr marL="38862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/>
            </a:lvl9pPr>
          </a:lstStyle>
          <a:p>
            <a:r>
              <a:rPr lang="ca-ES" altLang="ca-ES" sz="1800" dirty="0"/>
              <a:t>Coordinació de la gestió clínica</a:t>
            </a:r>
          </a:p>
        </p:txBody>
      </p:sp>
      <p:sp>
        <p:nvSpPr>
          <p:cNvPr id="16391" name="Text Box 23"/>
          <p:cNvSpPr txBox="1">
            <a:spLocks noChangeArrowheads="1"/>
          </p:cNvSpPr>
          <p:nvPr/>
        </p:nvSpPr>
        <p:spPr bwMode="auto">
          <a:xfrm>
            <a:off x="1548482" y="3997875"/>
            <a:ext cx="2352675" cy="566738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lIns="64514" tIns="32257" rIns="64514" bIns="32257"/>
          <a:lstStyle>
            <a:lvl1pPr defTabSz="644525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4525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4525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</a:pPr>
            <a:r>
              <a:rPr lang="ca-ES" altLang="ca-ES" sz="18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Coordinació de la informació clínica</a:t>
            </a:r>
            <a:endParaRPr lang="ca-ES" altLang="ca-ES" sz="18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44788" y="3136440"/>
            <a:ext cx="2017713" cy="6191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64514" tIns="32257" rIns="64514" bIns="32257">
            <a:spAutoFit/>
          </a:bodyPr>
          <a:lstStyle>
            <a:lvl1pPr defTabSz="644525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4525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4525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4525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4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</a:pPr>
            <a:endParaRPr lang="ca-ES" altLang="ca-ES" sz="800" dirty="0" smtClean="0">
              <a:solidFill>
                <a:schemeClr val="accent6">
                  <a:lumMod val="50000"/>
                </a:schemeClr>
              </a:solidFill>
              <a:ea typeface="Osaka" pitchFamily="124" charset="-128"/>
            </a:endParaRPr>
          </a:p>
          <a:p>
            <a:pPr algn="ctr" eaLnBrk="1" hangingPunct="1">
              <a:spcBef>
                <a:spcPts val="0"/>
              </a:spcBef>
              <a:buClrTx/>
            </a:pPr>
            <a:r>
              <a:rPr lang="ca-ES" altLang="ca-ES" sz="2000" dirty="0" smtClean="0">
                <a:solidFill>
                  <a:schemeClr val="accent6">
                    <a:lumMod val="50000"/>
                  </a:schemeClr>
                </a:solidFill>
                <a:ea typeface="Osaka" pitchFamily="124" charset="-128"/>
              </a:rPr>
              <a:t>Tipus</a:t>
            </a:r>
          </a:p>
          <a:p>
            <a:pPr algn="ctr" eaLnBrk="1" hangingPunct="1">
              <a:spcBef>
                <a:spcPts val="0"/>
              </a:spcBef>
              <a:buClrTx/>
            </a:pPr>
            <a:endParaRPr lang="ca-ES" altLang="ca-ES" sz="800" dirty="0">
              <a:solidFill>
                <a:schemeClr val="accent6">
                  <a:lumMod val="50000"/>
                </a:schemeClr>
              </a:solidFill>
              <a:ea typeface="Osaka" pitchFamily="124" charset="-128"/>
            </a:endParaRP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1699790" y="4811668"/>
            <a:ext cx="20500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a-ES" altLang="ca-E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Transferència de informació</a:t>
            </a:r>
          </a:p>
          <a:p>
            <a:pPr eaLnBrk="1" hangingPunct="1">
              <a:spcBef>
                <a:spcPct val="0"/>
              </a:spcBef>
              <a:buClrTx/>
            </a:pPr>
            <a:endParaRPr lang="ca-ES" altLang="ca-ES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</a:pPr>
            <a:r>
              <a:rPr lang="ca-ES" altLang="ca-ES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Ús de la </a:t>
            </a:r>
            <a:r>
              <a:rPr lang="ca-ES" altLang="ca-E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informació</a:t>
            </a:r>
            <a:endParaRPr lang="ca-ES" altLang="ca-ES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ca-ES" altLang="ca-ES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4644008" y="4811668"/>
            <a:ext cx="2376264" cy="13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  <a:buClr>
                <a:srgbClr val="0B1455"/>
              </a:buClr>
              <a:buFont typeface="Arial" charset="0"/>
              <a:buNone/>
            </a:pPr>
            <a:r>
              <a:rPr lang="ca-ES" altLang="es-ES" sz="1600" dirty="0" smtClean="0">
                <a:solidFill>
                  <a:prstClr val="black"/>
                </a:solidFill>
              </a:rPr>
              <a:t>Consistència </a:t>
            </a:r>
            <a:r>
              <a:rPr lang="ca-ES" altLang="es-ES" sz="1600" dirty="0">
                <a:solidFill>
                  <a:prstClr val="black"/>
                </a:solidFill>
              </a:rPr>
              <a:t>de l’atenció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rgbClr val="0B1455"/>
              </a:buClr>
              <a:buFont typeface="Arial" charset="0"/>
              <a:buNone/>
            </a:pPr>
            <a:r>
              <a:rPr lang="ca-ES" altLang="es-ES" sz="1600" dirty="0" smtClean="0">
                <a:solidFill>
                  <a:prstClr val="black"/>
                </a:solidFill>
              </a:rPr>
              <a:t>Seguiment del </a:t>
            </a:r>
            <a:r>
              <a:rPr lang="ca-ES" altLang="es-ES" sz="1600" dirty="0">
                <a:solidFill>
                  <a:prstClr val="black"/>
                </a:solidFill>
              </a:rPr>
              <a:t>pacient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rgbClr val="0B1455"/>
              </a:buClr>
              <a:buFont typeface="Arial" charset="0"/>
              <a:buNone/>
            </a:pPr>
            <a:r>
              <a:rPr lang="ca-ES" altLang="es-ES" sz="1600" dirty="0" smtClean="0">
                <a:solidFill>
                  <a:prstClr val="black"/>
                </a:solidFill>
              </a:rPr>
              <a:t>Accessibilitat </a:t>
            </a:r>
            <a:r>
              <a:rPr lang="ca-ES" altLang="es-ES" sz="1600" dirty="0">
                <a:solidFill>
                  <a:prstClr val="black"/>
                </a:solidFill>
              </a:rPr>
              <a:t>entre </a:t>
            </a:r>
            <a:r>
              <a:rPr lang="ca-ES" altLang="es-ES" sz="1600" dirty="0" smtClean="0">
                <a:solidFill>
                  <a:prstClr val="black"/>
                </a:solidFill>
              </a:rPr>
              <a:t>nivells</a:t>
            </a:r>
            <a:endParaRPr lang="ca-ES" altLang="ca-ES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72390" y="6457875"/>
            <a:ext cx="2944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b">
            <a:spAutoFit/>
          </a:bodyPr>
          <a:lstStyle>
            <a:lvl1pPr marL="450850" indent="-450850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</a:pPr>
            <a:r>
              <a:rPr lang="ca-ES" altLang="ca-ES" sz="1200" dirty="0" err="1"/>
              <a:t>Longest</a:t>
            </a:r>
            <a:r>
              <a:rPr lang="ca-ES" altLang="ca-ES" sz="1200" dirty="0"/>
              <a:t> &amp; Young 2000, Vargas et al, 2011</a:t>
            </a:r>
            <a:endParaRPr lang="es-ES" altLang="ca-ES" sz="3200" dirty="0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9388" y="201318"/>
            <a:ext cx="8461375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a-ES" altLang="es-ES" sz="3200" dirty="0">
                <a:solidFill>
                  <a:prstClr val="white"/>
                </a:solidFill>
                <a:ea typeface="ＭＳ Ｐゴシック"/>
                <a:cs typeface="Arial" panose="020B0604020202020204" pitchFamily="34" charset="0"/>
              </a:rPr>
              <a:t>Marc </a:t>
            </a:r>
            <a:r>
              <a:rPr lang="ca-ES" altLang="es-ES" sz="3200" dirty="0" smtClean="0">
                <a:solidFill>
                  <a:prstClr val="white"/>
                </a:solidFill>
                <a:ea typeface="ＭＳ Ｐゴシック"/>
                <a:cs typeface="Arial" panose="020B0604020202020204" pitchFamily="34" charset="0"/>
              </a:rPr>
              <a:t>conceptual:  definició i tipus</a:t>
            </a:r>
            <a:endParaRPr lang="ca-ES" altLang="es-ES" sz="3200" dirty="0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 animBg="1"/>
      <p:bldP spid="16392" grpId="0" animBg="1"/>
      <p:bldP spid="222217" grpId="0"/>
      <p:bldP spid="222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784225" y="3060700"/>
            <a:ext cx="762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3600" b="1" dirty="0" smtClean="0">
                <a:solidFill>
                  <a:srgbClr val="FFDAA3"/>
                </a:solidFill>
              </a:rPr>
              <a:t>Objectiu i mètodes</a:t>
            </a:r>
            <a:endParaRPr lang="ca-ES" sz="3600" b="1" dirty="0">
              <a:solidFill>
                <a:srgbClr val="FFDAA3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7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3"/>
          <p:cNvSpPr txBox="1">
            <a:spLocks noChangeArrowheads="1"/>
          </p:cNvSpPr>
          <p:nvPr/>
        </p:nvSpPr>
        <p:spPr bwMode="auto">
          <a:xfrm>
            <a:off x="242888" y="260648"/>
            <a:ext cx="89011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Objectius de l’enquesta COORDENA.CAT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0501" y="1052736"/>
            <a:ext cx="86423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a-ES" altLang="ca-ES" sz="2000" dirty="0">
                <a:solidFill>
                  <a:srgbClr val="8F1736"/>
                </a:solidFill>
                <a:cs typeface="Arial" panose="020B0604020202020204" pitchFamily="34" charset="0"/>
              </a:rPr>
              <a:t>Objectiu </a:t>
            </a:r>
            <a:r>
              <a:rPr lang="ca-ES" altLang="ca-ES" sz="2000" dirty="0" smtClean="0">
                <a:solidFill>
                  <a:srgbClr val="8F1736"/>
                </a:solidFill>
                <a:cs typeface="Arial" panose="020B0604020202020204" pitchFamily="34" charset="0"/>
              </a:rPr>
              <a:t>general</a:t>
            </a:r>
          </a:p>
          <a:p>
            <a:pPr marL="0" indent="0"/>
            <a:endParaRPr lang="ca-ES" altLang="ca-ES" sz="2000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Analitzar la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coordinació assistencial entre nivells d’atenció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en diferents entorns del sistema sanitari català.</a:t>
            </a:r>
          </a:p>
          <a:p>
            <a:pPr marL="0" indent="0"/>
            <a:endParaRPr lang="es-ES" altLang="ca-ES" sz="20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/>
            <a:r>
              <a:rPr lang="es-ES" altLang="ca-ES" sz="2000" dirty="0" err="1">
                <a:solidFill>
                  <a:srgbClr val="8F1736"/>
                </a:solidFill>
                <a:cs typeface="Arial" panose="020B0604020202020204" pitchFamily="34" charset="0"/>
              </a:rPr>
              <a:t>Objectius</a:t>
            </a:r>
            <a:r>
              <a:rPr lang="es-ES" altLang="ca-ES" sz="2000" dirty="0">
                <a:solidFill>
                  <a:srgbClr val="8F1736"/>
                </a:solidFill>
                <a:cs typeface="Arial" panose="020B0604020202020204" pitchFamily="34" charset="0"/>
              </a:rPr>
              <a:t> </a:t>
            </a:r>
            <a:r>
              <a:rPr lang="es-ES" altLang="ca-ES" sz="2000" dirty="0" err="1" smtClean="0">
                <a:solidFill>
                  <a:srgbClr val="8F1736"/>
                </a:solidFill>
                <a:cs typeface="Arial" panose="020B0604020202020204" pitchFamily="34" charset="0"/>
              </a:rPr>
              <a:t>específics</a:t>
            </a:r>
            <a:endParaRPr lang="es-ES" altLang="ca-ES" sz="20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endParaRPr lang="es-ES" altLang="ca-ES" sz="2000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a-ES" sz="2000" b="0" dirty="0">
                <a:cs typeface="Arial" panose="020B0604020202020204" pitchFamily="34" charset="0"/>
              </a:rPr>
              <a:t>Analitzar el grau de </a:t>
            </a:r>
            <a:r>
              <a:rPr lang="ca-ES" sz="2000" dirty="0">
                <a:cs typeface="Arial" panose="020B0604020202020204" pitchFamily="34" charset="0"/>
              </a:rPr>
              <a:t>coordinació de la informació i </a:t>
            </a:r>
            <a:r>
              <a:rPr lang="ca-ES" sz="2000" dirty="0" smtClean="0">
                <a:cs typeface="Arial" panose="020B0604020202020204" pitchFamily="34" charset="0"/>
              </a:rPr>
              <a:t>de la gestió clínica </a:t>
            </a:r>
            <a:r>
              <a:rPr lang="ca-ES" sz="2000" b="0" dirty="0">
                <a:cs typeface="Arial" panose="020B0604020202020204" pitchFamily="34" charset="0"/>
              </a:rPr>
              <a:t>entre nivells d'atenció experimentat pels metges </a:t>
            </a:r>
            <a:r>
              <a:rPr lang="ca-ES" sz="2000" b="0" dirty="0" smtClean="0">
                <a:cs typeface="Arial" panose="020B0604020202020204" pitchFamily="34" charset="0"/>
              </a:rPr>
              <a:t>de diferents nivells assistencials i els factors associats.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a-ES" sz="2000" b="0" dirty="0"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a-ES" sz="2000" b="0" dirty="0">
                <a:cs typeface="Arial" panose="020B0604020202020204" pitchFamily="34" charset="0"/>
              </a:rPr>
              <a:t>Analitzar el grau de </a:t>
            </a:r>
            <a:r>
              <a:rPr lang="ca-ES" sz="2000" dirty="0">
                <a:cs typeface="Arial" panose="020B0604020202020204" pitchFamily="34" charset="0"/>
              </a:rPr>
              <a:t>coneixement i d’ús dels mecanismes de coordinació</a:t>
            </a:r>
            <a:r>
              <a:rPr lang="ca-ES" sz="2000" b="0" dirty="0">
                <a:cs typeface="Arial" panose="020B0604020202020204" pitchFamily="34" charset="0"/>
              </a:rPr>
              <a:t> de l’atenció </a:t>
            </a:r>
            <a:r>
              <a:rPr lang="ca-ES" sz="2000" b="0" dirty="0" smtClean="0">
                <a:cs typeface="Arial" panose="020B0604020202020204" pitchFamily="34" charset="0"/>
              </a:rPr>
              <a:t>implementats, del metges </a:t>
            </a:r>
            <a:r>
              <a:rPr lang="ca-ES" sz="2000" b="0" dirty="0">
                <a:cs typeface="Arial" panose="020B0604020202020204" pitchFamily="34" charset="0"/>
              </a:rPr>
              <a:t>de diferents nivells assistencials i els factors </a:t>
            </a:r>
            <a:r>
              <a:rPr lang="ca-ES" sz="2000" b="0" dirty="0" smtClean="0">
                <a:cs typeface="Arial" panose="020B0604020202020204" pitchFamily="34" charset="0"/>
              </a:rPr>
              <a:t>associats.</a:t>
            </a:r>
            <a:endParaRPr lang="ca-ES" sz="2000" b="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altLang="ca-E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/>
            <a:endParaRPr lang="es-ES" altLang="ca-ES" sz="20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/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3"/>
          <p:cNvSpPr txBox="1">
            <a:spLocks noChangeArrowheads="1"/>
          </p:cNvSpPr>
          <p:nvPr/>
        </p:nvSpPr>
        <p:spPr bwMode="auto">
          <a:xfrm>
            <a:off x="242888" y="260648"/>
            <a:ext cx="89011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Mètodes 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6945" y="836712"/>
            <a:ext cx="8573527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67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ca-ES" sz="2400" dirty="0" smtClean="0">
                <a:solidFill>
                  <a:srgbClr val="8F1736"/>
                </a:solidFill>
                <a:cs typeface="Arial" panose="020B0604020202020204" pitchFamily="34" charset="0"/>
              </a:rPr>
              <a:t>Disseny</a:t>
            </a:r>
            <a:endParaRPr lang="ca-ES" altLang="ca-ES" sz="2400" b="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endParaRPr lang="ca-ES" altLang="ca-ES" sz="800" b="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Estudi transversal basat </a:t>
            </a:r>
            <a:r>
              <a:rPr lang="ca-ES" altLang="ca-ES" sz="20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en una enquesta a metges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del sistema sanitari català</a:t>
            </a:r>
          </a:p>
          <a:p>
            <a:pPr marL="0" indent="0"/>
            <a:r>
              <a:rPr lang="ca-ES" sz="2000" b="0" dirty="0" smtClean="0"/>
              <a:t>Recollida de dades: </a:t>
            </a:r>
            <a:r>
              <a:rPr lang="ca-ES" sz="2000" b="0" dirty="0"/>
              <a:t>o</a:t>
            </a:r>
            <a:r>
              <a:rPr lang="ca-ES" sz="2000" b="0" dirty="0" smtClean="0"/>
              <a:t>ctubre – desembre 2017</a:t>
            </a:r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/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5725" indent="-85725"/>
            <a:endParaRPr lang="ca-ES" altLang="ca-ES" sz="7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rgbClr val="8F1736"/>
                </a:solidFill>
                <a:cs typeface="Arial" panose="020B0604020202020204" pitchFamily="34" charset="0"/>
              </a:rPr>
              <a:t>Població d'estudi</a:t>
            </a:r>
          </a:p>
          <a:p>
            <a:pPr marL="0"/>
            <a:endParaRPr lang="ca-ES" sz="8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/>
            <a:r>
              <a:rPr 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Metges d'atenció primària, hospitalària d’aguts i sociosanitària</a:t>
            </a:r>
          </a:p>
          <a:p>
            <a:pPr marL="0">
              <a:buFontTx/>
              <a:buChar char="-"/>
            </a:pPr>
            <a:r>
              <a:rPr 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&gt; 1 </a:t>
            </a:r>
            <a:r>
              <a:rPr 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any </a:t>
            </a:r>
            <a:r>
              <a:rPr 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d’experiència a l’organització, </a:t>
            </a:r>
          </a:p>
          <a:p>
            <a:pPr marL="0">
              <a:buFontTx/>
              <a:buChar char="-"/>
            </a:pPr>
            <a:r>
              <a:rPr 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atenció directa als pacients </a:t>
            </a:r>
          </a:p>
          <a:p>
            <a:pPr marL="0">
              <a:buFontTx/>
              <a:buChar char="-"/>
            </a:pPr>
            <a:r>
              <a:rPr 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relació amb metges de l’altre nivell </a:t>
            </a:r>
            <a:r>
              <a:rPr 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als centres de les àrees d’estudi.</a:t>
            </a:r>
          </a:p>
          <a:p>
            <a:pPr marL="0">
              <a:buFontTx/>
              <a:buChar char="-"/>
            </a:pPr>
            <a:endParaRPr lang="ca-ES" sz="8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/>
            <a:r>
              <a:rPr 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ca-ES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exclosos: a</a:t>
            </a:r>
            <a:r>
              <a:rPr lang="ca-ES" b="0" dirty="0" smtClean="0"/>
              <a:t>natomia patològica, radiologia, medicina Intensiva, farmàcia)</a:t>
            </a:r>
          </a:p>
          <a:p>
            <a:endParaRPr lang="ca-ES" b="0" dirty="0" smtClean="0"/>
          </a:p>
          <a:p>
            <a:endParaRPr lang="ca-ES" b="0" dirty="0" smtClean="0"/>
          </a:p>
          <a:p>
            <a:pPr marL="0" indent="0"/>
            <a:r>
              <a:rPr lang="ca-ES" altLang="ca-ES" sz="2400" dirty="0">
                <a:solidFill>
                  <a:srgbClr val="8F1736"/>
                </a:solidFill>
                <a:cs typeface="Arial" panose="020B0604020202020204" pitchFamily="34" charset="0"/>
              </a:rPr>
              <a:t>Instrument</a:t>
            </a:r>
          </a:p>
          <a:p>
            <a:pPr marL="0" indent="0"/>
            <a:endParaRPr lang="ca-ES" altLang="ca-ES" sz="8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r>
              <a:rPr lang="ca-ES" altLang="ca-ES" sz="2000" dirty="0">
                <a:solidFill>
                  <a:srgbClr val="000000"/>
                </a:solidFill>
                <a:cs typeface="Arial" panose="020B0604020202020204" pitchFamily="34" charset="0"/>
              </a:rPr>
              <a:t>Qüestionari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COORDENA.CAT</a:t>
            </a:r>
            <a:endParaRPr lang="ca-ES" altLang="ca-ES" sz="20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164388" y="23479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556793"/>
            <a:ext cx="3676649" cy="12447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</a:pPr>
            <a:r>
              <a:rPr lang="ca-ES" altLang="ca-ES" sz="1600" dirty="0" smtClean="0">
                <a:solidFill>
                  <a:schemeClr val="tx1"/>
                </a:solidFill>
              </a:rPr>
              <a:t>Estudis qualitatius</a:t>
            </a:r>
            <a:r>
              <a:rPr lang="ca-ES" altLang="ca-ES" sz="1600" b="0" dirty="0" smtClean="0">
                <a:solidFill>
                  <a:schemeClr val="tx1"/>
                </a:solidFill>
              </a:rPr>
              <a:t> </a:t>
            </a:r>
            <a:r>
              <a:rPr lang="ca-ES" altLang="ca-ES" sz="1200" b="0" dirty="0" smtClean="0">
                <a:solidFill>
                  <a:schemeClr val="tx1"/>
                </a:solidFill>
              </a:rPr>
              <a:t>previs </a:t>
            </a:r>
          </a:p>
          <a:p>
            <a:pPr algn="ctr" eaLnBrk="1" hangingPunct="1">
              <a:spcBef>
                <a:spcPts val="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(Catalunya, altres)</a:t>
            </a:r>
          </a:p>
          <a:p>
            <a:pPr algn="ctr" eaLnBrk="1" hangingPunct="1">
              <a:spcBef>
                <a:spcPct val="50000"/>
              </a:spcBef>
              <a:buClrTx/>
            </a:pPr>
            <a:endParaRPr lang="ca-ES" altLang="ca-ES" sz="1200" b="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</a:pPr>
            <a:endParaRPr lang="ca-ES" altLang="ca-ES" sz="1200" b="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</a:pPr>
            <a:endParaRPr lang="ca-ES" altLang="ca-ES" sz="1200" b="0" dirty="0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5963" y="1628801"/>
            <a:ext cx="3133725" cy="11546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600" dirty="0" smtClean="0">
                <a:solidFill>
                  <a:schemeClr val="tx1"/>
                </a:solidFill>
              </a:rPr>
              <a:t>Revisions de la literatura</a:t>
            </a:r>
            <a:endParaRPr lang="ca-ES" altLang="ca-ES" sz="1600" dirty="0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2507" y="795199"/>
            <a:ext cx="244792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600" dirty="0" smtClean="0">
                <a:solidFill>
                  <a:schemeClr val="tx1"/>
                </a:solidFill>
              </a:rPr>
              <a:t>Marc d’anàlisi </a:t>
            </a:r>
            <a:r>
              <a:rPr lang="ca-ES" altLang="ca-ES" sz="1200" b="0" dirty="0" smtClean="0">
                <a:solidFill>
                  <a:schemeClr val="tx1"/>
                </a:solidFill>
              </a:rPr>
              <a:t>coordinació entre nivells d’atenció</a:t>
            </a:r>
            <a:endParaRPr lang="ca-ES" altLang="ca-ES" sz="1200" b="0" dirty="0">
              <a:solidFill>
                <a:schemeClr val="tx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596505" y="1313538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652120" y="1412900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2125" y="2996952"/>
            <a:ext cx="604941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ca-ES" altLang="ca-ES" sz="1600" dirty="0" smtClean="0">
                <a:solidFill>
                  <a:schemeClr val="tx1"/>
                </a:solidFill>
              </a:rPr>
              <a:t>Identificació de variables i preguntes rellevants al context</a:t>
            </a:r>
            <a:endParaRPr lang="ca-ES" altLang="ca-ES" sz="1600" dirty="0">
              <a:solidFill>
                <a:schemeClr val="tx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641851" y="14129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59463" y="1916832"/>
            <a:ext cx="1728787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- Avaluació de la coordinació entre nivells d’atenció</a:t>
            </a:r>
          </a:p>
          <a:p>
            <a:pPr algn="ctr" eaLnBrk="1" hangingPunct="1">
              <a:spcBef>
                <a:spcPct val="1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- Factors associats</a:t>
            </a:r>
            <a:endParaRPr lang="ca-ES" altLang="ca-ES" sz="1200" b="0" dirty="0">
              <a:solidFill>
                <a:schemeClr val="tx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59688" y="1916832"/>
            <a:ext cx="1225550" cy="793750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Instruments de mesura de la coordinació assistencial</a:t>
            </a:r>
            <a:endParaRPr lang="ca-ES" altLang="ca-ES" sz="1200" b="0" dirty="0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2888" y="2049810"/>
            <a:ext cx="3537024" cy="683264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FontTx/>
              <a:buChar char="-"/>
            </a:pPr>
            <a:r>
              <a:rPr lang="ca-ES" altLang="ca-ES" sz="1200" b="0" dirty="0" smtClean="0">
                <a:solidFill>
                  <a:schemeClr val="tx1"/>
                </a:solidFill>
              </a:rPr>
              <a:t> Aspectes emergents de coordinació entre nivells</a:t>
            </a:r>
          </a:p>
          <a:p>
            <a:pPr eaLnBrk="1" hangingPunct="1">
              <a:spcBef>
                <a:spcPct val="10000"/>
              </a:spcBef>
              <a:buClrTx/>
              <a:buFontTx/>
              <a:buChar char="-"/>
            </a:pPr>
            <a:r>
              <a:rPr lang="ca-ES" altLang="ca-ES" sz="1200" b="0" dirty="0" smtClean="0">
                <a:solidFill>
                  <a:schemeClr val="tx1"/>
                </a:solidFill>
              </a:rPr>
              <a:t> Factors relacionats</a:t>
            </a:r>
          </a:p>
          <a:p>
            <a:pPr eaLnBrk="1" hangingPunct="1">
              <a:spcBef>
                <a:spcPct val="10000"/>
              </a:spcBef>
              <a:buClrTx/>
              <a:buFontTx/>
              <a:buChar char="-"/>
            </a:pPr>
            <a:r>
              <a:rPr lang="ca-ES" altLang="ca-ES" sz="1200" b="0" dirty="0" smtClean="0">
                <a:solidFill>
                  <a:schemeClr val="tx1"/>
                </a:solidFill>
              </a:rPr>
              <a:t> Principals mecanismes de coordinació clínica</a:t>
            </a:r>
            <a:endParaRPr lang="ca-ES" altLang="ca-ES" sz="1200" b="0" dirty="0">
              <a:solidFill>
                <a:schemeClr val="tx1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619672" y="2925390"/>
            <a:ext cx="6192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19672" y="278092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812360" y="278092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67869" y="4077072"/>
            <a:ext cx="19280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2ª versió: </a:t>
            </a:r>
            <a:r>
              <a:rPr lang="ca-ES" altLang="ca-ES" sz="1200" b="0" i="1" dirty="0">
                <a:solidFill>
                  <a:schemeClr val="tx1"/>
                </a:solidFill>
              </a:rPr>
              <a:t>reformulació i selecció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884094" y="4496283"/>
            <a:ext cx="2936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ca-ES" altLang="ca-ES" sz="1200" b="0" i="1" dirty="0" smtClean="0">
                <a:solidFill>
                  <a:schemeClr val="tx1"/>
                </a:solidFill>
              </a:rPr>
              <a:t>1r Pretest: entrevistes cognitives a metges(n=8 ), discussió del GAIA </a:t>
            </a:r>
            <a:endParaRPr lang="ca-ES" altLang="ca-ES" sz="1200" b="0" i="1" dirty="0">
              <a:solidFill>
                <a:schemeClr val="tx1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856211" y="4797152"/>
            <a:ext cx="19399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3ª versió: </a:t>
            </a:r>
            <a:r>
              <a:rPr lang="ca-ES" altLang="ca-ES" sz="1200" b="0" i="1" dirty="0">
                <a:solidFill>
                  <a:schemeClr val="tx1"/>
                </a:solidFill>
              </a:rPr>
              <a:t>on-line reformulació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702176" y="4581128"/>
            <a:ext cx="0" cy="22122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84094" y="5892869"/>
            <a:ext cx="1812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ca-ES" altLang="ca-ES" sz="1200" b="0" i="1" dirty="0" smtClean="0">
                <a:solidFill>
                  <a:schemeClr val="tx1"/>
                </a:solidFill>
              </a:rPr>
              <a:t>Pilot (n=161)</a:t>
            </a:r>
            <a:endParaRPr lang="ca-ES" altLang="ca-ES" sz="1200" b="0" i="1" dirty="0">
              <a:solidFill>
                <a:schemeClr val="tx1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702176" y="5659338"/>
            <a:ext cx="0" cy="3619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884809" y="6237312"/>
            <a:ext cx="388778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600" dirty="0" smtClean="0">
                <a:solidFill>
                  <a:schemeClr val="tx1"/>
                </a:solidFill>
              </a:rPr>
              <a:t>Versió adaptada: </a:t>
            </a:r>
            <a:r>
              <a:rPr lang="ca-ES" altLang="ca-ES" sz="1600" b="0" dirty="0" smtClean="0">
                <a:solidFill>
                  <a:schemeClr val="tx1"/>
                </a:solidFill>
              </a:rPr>
              <a:t>qüestionari </a:t>
            </a:r>
            <a:r>
              <a:rPr lang="ca-ES" altLang="ca-ES" sz="1600" dirty="0" smtClean="0">
                <a:solidFill>
                  <a:schemeClr val="tx1"/>
                </a:solidFill>
              </a:rPr>
              <a:t>COORDENA-CAT</a:t>
            </a:r>
            <a:endParaRPr lang="ca-ES" altLang="ca-ES" sz="1600" b="0" dirty="0">
              <a:solidFill>
                <a:schemeClr val="tx1"/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683125" y="3573463"/>
            <a:ext cx="0" cy="180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42888" y="222250"/>
            <a:ext cx="828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30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Adaptació qüestionari COORDENA</a:t>
            </a:r>
            <a:endParaRPr lang="ca-ES" altLang="es-ES" sz="30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0" name="Line 10"/>
          <p:cNvCxnSpPr/>
          <p:nvPr/>
        </p:nvCxnSpPr>
        <p:spPr bwMode="auto">
          <a:xfrm flipH="1" flipV="1">
            <a:off x="5710535" y="1117163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CuadroTexto 10"/>
          <p:cNvSpPr txBox="1">
            <a:spLocks noChangeArrowheads="1"/>
          </p:cNvSpPr>
          <p:nvPr/>
        </p:nvSpPr>
        <p:spPr bwMode="auto">
          <a:xfrm>
            <a:off x="3518520" y="855762"/>
            <a:ext cx="2133600" cy="540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ca-ES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Qüestionari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ca-ES" sz="1600" kern="12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COORDENA</a:t>
            </a:r>
            <a:endParaRPr lang="ca-ES" sz="1600" dirty="0">
              <a:latin typeface="+mn-lt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867869" y="3356992"/>
            <a:ext cx="192166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ca-ES" altLang="ca-ES" sz="1200" b="0" dirty="0" smtClean="0">
                <a:solidFill>
                  <a:schemeClr val="tx1"/>
                </a:solidFill>
              </a:rPr>
              <a:t>1ª versió: </a:t>
            </a:r>
            <a:r>
              <a:rPr lang="ca-ES" altLang="ca-ES" sz="1200" b="0" i="1" dirty="0" smtClean="0">
                <a:solidFill>
                  <a:schemeClr val="tx1"/>
                </a:solidFill>
              </a:rPr>
              <a:t>traduïda i adaptada al context</a:t>
            </a:r>
            <a:endParaRPr lang="ca-ES" altLang="ca-ES" sz="1200" b="0" i="1" dirty="0">
              <a:solidFill>
                <a:schemeClr val="tx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884094" y="3774921"/>
            <a:ext cx="2468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ca-ES" altLang="ca-ES" sz="1200" b="0" i="1" dirty="0" smtClean="0">
                <a:solidFill>
                  <a:schemeClr val="tx1"/>
                </a:solidFill>
              </a:rPr>
              <a:t> Discussions del grup GAIA (2)</a:t>
            </a:r>
            <a:endParaRPr lang="ca-ES" altLang="ca-ES" sz="1200" b="0" i="1" dirty="0">
              <a:solidFill>
                <a:schemeClr val="tx1"/>
              </a:solidFill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879774" y="5517232"/>
            <a:ext cx="19399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ca-ES" altLang="ca-ES" sz="1200" b="0" dirty="0">
                <a:solidFill>
                  <a:schemeClr val="tx1"/>
                </a:solidFill>
              </a:rPr>
              <a:t>4</a:t>
            </a:r>
            <a:r>
              <a:rPr lang="ca-ES" altLang="ca-ES" sz="1200" b="0" dirty="0" smtClean="0">
                <a:solidFill>
                  <a:schemeClr val="tx1"/>
                </a:solidFill>
              </a:rPr>
              <a:t>ª versió: </a:t>
            </a:r>
            <a:r>
              <a:rPr lang="ca-ES" altLang="ca-ES" sz="1200" b="0" i="1" dirty="0">
                <a:solidFill>
                  <a:schemeClr val="tx1"/>
                </a:solidFill>
              </a:rPr>
              <a:t>on-line reformulació</a:t>
            </a: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4716016" y="6021288"/>
            <a:ext cx="0" cy="22931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4716016" y="5296011"/>
            <a:ext cx="0" cy="22122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884094" y="5296792"/>
            <a:ext cx="29363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E7008"/>
              </a:buCl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ca-ES" altLang="ca-ES" sz="1200" b="0" i="1" dirty="0" smtClean="0">
                <a:solidFill>
                  <a:schemeClr val="tx1"/>
                </a:solidFill>
              </a:rPr>
              <a:t>2n Pretest metges, (n=6),  GAIA (7) </a:t>
            </a:r>
            <a:endParaRPr lang="ca-ES" altLang="ca-ES" sz="1200" b="0" i="1" dirty="0">
              <a:solidFill>
                <a:schemeClr val="tx1"/>
              </a:solidFill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4716016" y="3861048"/>
            <a:ext cx="0" cy="22122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2772" y="123893"/>
            <a:ext cx="8999748" cy="57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5000"/>
              </a:lnSpc>
              <a:buClr>
                <a:srgbClr val="8F1736"/>
              </a:buClr>
            </a:pPr>
            <a:r>
              <a:rPr lang="ca-ES" sz="3000" dirty="0" smtClean="0">
                <a:solidFill>
                  <a:prstClr val="white"/>
                </a:solidFill>
              </a:rPr>
              <a:t>Estructura del qüestionari</a:t>
            </a:r>
            <a:endParaRPr lang="ca-ES" sz="3000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5434" y="908720"/>
            <a:ext cx="8639708" cy="57554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44500" indent="-444500">
              <a:spcBef>
                <a:spcPts val="1200"/>
              </a:spcBef>
              <a:buAutoNum type="arabicParenR"/>
            </a:pPr>
            <a:r>
              <a:rPr lang="ca-ES" sz="2000" dirty="0" smtClean="0"/>
              <a:t>Informació per a l’enquestat </a:t>
            </a:r>
            <a:r>
              <a:rPr lang="ca-ES" sz="1600" b="0" dirty="0" smtClean="0"/>
              <a:t>(consentiment informat)</a:t>
            </a:r>
          </a:p>
          <a:p>
            <a:pPr marL="444500" indent="-444500">
              <a:spcBef>
                <a:spcPts val="1200"/>
              </a:spcBef>
              <a:buAutoNum type="arabicParenR"/>
            </a:pPr>
            <a:r>
              <a:rPr lang="ca-ES" sz="2000" dirty="0" smtClean="0"/>
              <a:t>Dades generals i criteris d’inclusió</a:t>
            </a:r>
          </a:p>
          <a:p>
            <a:pPr marL="444500" indent="-444500">
              <a:spcBef>
                <a:spcPts val="1200"/>
              </a:spcBef>
              <a:buAutoNum type="arabicParenR"/>
            </a:pPr>
            <a:r>
              <a:rPr lang="ca-ES" sz="2000" dirty="0" smtClean="0"/>
              <a:t>Experiència </a:t>
            </a:r>
            <a:r>
              <a:rPr lang="ca-ES" sz="2000" dirty="0"/>
              <a:t>de coordinació entre nivells </a:t>
            </a:r>
            <a:r>
              <a:rPr lang="ca-ES" sz="2000" dirty="0" smtClean="0"/>
              <a:t>d’atenció</a:t>
            </a:r>
          </a:p>
          <a:p>
            <a:pPr marL="901700" lvl="1" indent="-444500">
              <a:spcBef>
                <a:spcPts val="1200"/>
              </a:spcBef>
              <a:buFont typeface="Arial" pitchFamily="34" charset="0"/>
              <a:buChar char="•"/>
            </a:pPr>
            <a:r>
              <a:rPr lang="ca-ES" sz="2000" b="0" dirty="0" smtClean="0"/>
              <a:t>Coordinació de la informació clínica</a:t>
            </a:r>
          </a:p>
          <a:p>
            <a:pPr marL="901700" lvl="1" indent="-444500">
              <a:spcBef>
                <a:spcPts val="1200"/>
              </a:spcBef>
              <a:buFont typeface="Arial" pitchFamily="34" charset="0"/>
              <a:buChar char="•"/>
            </a:pPr>
            <a:r>
              <a:rPr lang="ca-ES" sz="2000" b="0" dirty="0" smtClean="0"/>
              <a:t>Coordinació de la gestió clínica</a:t>
            </a: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Consistència de l’atenció</a:t>
            </a: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Seguiment entre nivells d’atenci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</a:t>
            </a:r>
            <a:endParaRPr lang="ca-ES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Accessibilitat entre nivells d’atenció</a:t>
            </a:r>
          </a:p>
          <a:p>
            <a:pPr marL="901700" lvl="1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es-ES" sz="2000" b="0" dirty="0" err="1" smtClean="0"/>
              <a:t>Percepció</a:t>
            </a:r>
            <a:r>
              <a:rPr lang="es-ES" sz="2000" b="0" dirty="0" smtClean="0"/>
              <a:t> general de </a:t>
            </a:r>
            <a:r>
              <a:rPr lang="es-ES" sz="2000" b="0" dirty="0" err="1" smtClean="0"/>
              <a:t>coordinació</a:t>
            </a:r>
            <a:r>
              <a:rPr lang="es-ES" sz="2000" b="0" dirty="0" smtClean="0"/>
              <a:t> entre </a:t>
            </a:r>
            <a:r>
              <a:rPr lang="es-ES" sz="2000" b="0" dirty="0" err="1" smtClean="0"/>
              <a:t>nivells</a:t>
            </a:r>
            <a:endParaRPr lang="ca-ES" sz="2000" b="0" dirty="0" smtClean="0"/>
          </a:p>
          <a:p>
            <a:pPr marL="444500" indent="-444500">
              <a:spcBef>
                <a:spcPts val="1200"/>
              </a:spcBef>
              <a:buAutoNum type="arabicParenR"/>
            </a:pPr>
            <a:r>
              <a:rPr lang="ca-ES" sz="2000" dirty="0" smtClean="0">
                <a:solidFill>
                  <a:prstClr val="black"/>
                </a:solidFill>
              </a:rPr>
              <a:t>Coneixement </a:t>
            </a:r>
            <a:r>
              <a:rPr lang="ca-ES" sz="2000" dirty="0">
                <a:solidFill>
                  <a:prstClr val="black"/>
                </a:solidFill>
              </a:rPr>
              <a:t>i ús dels mecanismes de coordinació entre nivells </a:t>
            </a:r>
            <a:r>
              <a:rPr lang="ca-ES" b="0" dirty="0" smtClean="0">
                <a:solidFill>
                  <a:prstClr val="black"/>
                </a:solidFill>
              </a:rPr>
              <a:t>(HC3, HCC, sessions clíniques conjuntes, correu, telèfon, consultes virtuals...)</a:t>
            </a:r>
          </a:p>
          <a:p>
            <a:pPr marL="444500" indent="-444500">
              <a:spcBef>
                <a:spcPts val="1200"/>
              </a:spcBef>
              <a:buAutoNum type="arabicParenR"/>
            </a:pPr>
            <a:r>
              <a:rPr lang="ca-ES" sz="2000" dirty="0"/>
              <a:t>Suggeriments de millora de la coordinació entre nivells </a:t>
            </a:r>
            <a:r>
              <a:rPr lang="ca-ES" sz="2000" dirty="0" smtClean="0"/>
              <a:t>d’atenció</a:t>
            </a: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/>
              <a:t>Factors relacionats amb la coordinació entre nivells </a:t>
            </a:r>
            <a:r>
              <a:rPr lang="ca-ES" sz="2000" dirty="0" smtClean="0"/>
              <a:t>d’atenció </a:t>
            </a:r>
            <a:r>
              <a:rPr lang="ca-ES" b="0" dirty="0" smtClean="0">
                <a:solidFill>
                  <a:prstClr val="black"/>
                </a:solidFill>
              </a:rPr>
              <a:t>(demogràfics, condicions laborals, organitzatius, actitudinals, </a:t>
            </a:r>
            <a:r>
              <a:rPr lang="ca-ES" b="0" dirty="0" err="1" smtClean="0">
                <a:solidFill>
                  <a:prstClr val="black"/>
                </a:solidFill>
              </a:rPr>
              <a:t>inter</a:t>
            </a:r>
            <a:r>
              <a:rPr lang="ca-ES" b="0" dirty="0" smtClean="0">
                <a:solidFill>
                  <a:prstClr val="black"/>
                </a:solidFill>
              </a:rPr>
              <a:t>-relació amb l’altre nivell) </a:t>
            </a:r>
            <a:endParaRPr lang="ca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6845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2772" y="123893"/>
            <a:ext cx="8999748" cy="57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5000"/>
              </a:lnSpc>
              <a:buClr>
                <a:srgbClr val="8F1736"/>
              </a:buClr>
            </a:pPr>
            <a:r>
              <a:rPr lang="ca-ES" sz="3000" dirty="0" smtClean="0">
                <a:solidFill>
                  <a:prstClr val="white"/>
                </a:solidFill>
              </a:rPr>
              <a:t>Estructura del qüestionari</a:t>
            </a:r>
            <a:endParaRPr lang="ca-ES" sz="3000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5369" y="980728"/>
            <a:ext cx="8887171" cy="56630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 smtClean="0"/>
              <a:t>Box</a:t>
            </a:r>
            <a:r>
              <a:rPr lang="en-GB" dirty="0"/>
              <a:t>. 1 Contents of the </a:t>
            </a:r>
            <a:r>
              <a:rPr lang="en-GB" dirty="0" smtClean="0"/>
              <a:t>questionnaire</a:t>
            </a:r>
          </a:p>
          <a:p>
            <a:endParaRPr lang="ca-ES" dirty="0"/>
          </a:p>
          <a:p>
            <a:pPr marL="342900" lvl="0" indent="-342900">
              <a:buAutoNum type="arabicPeriod"/>
            </a:pPr>
            <a:r>
              <a:rPr lang="en-GB" dirty="0" smtClean="0"/>
              <a:t>Information </a:t>
            </a:r>
            <a:r>
              <a:rPr lang="en-GB" dirty="0"/>
              <a:t>on the interviewees (informed consent) </a:t>
            </a:r>
            <a:endParaRPr lang="en-GB" dirty="0" smtClean="0"/>
          </a:p>
          <a:p>
            <a:pPr marL="342900" lvl="0" indent="-342900">
              <a:buAutoNum type="arabicPeriod"/>
            </a:pPr>
            <a:endParaRPr lang="ca-ES" dirty="0"/>
          </a:p>
          <a:p>
            <a:pPr lvl="0"/>
            <a:r>
              <a:rPr lang="en-GB" dirty="0" smtClean="0"/>
              <a:t>2. General </a:t>
            </a:r>
            <a:r>
              <a:rPr lang="en-GB" dirty="0"/>
              <a:t>data and inclusion </a:t>
            </a:r>
            <a:r>
              <a:rPr lang="en-GB" dirty="0" smtClean="0"/>
              <a:t>criteria</a:t>
            </a:r>
          </a:p>
          <a:p>
            <a:pPr lvl="0"/>
            <a:endParaRPr lang="ca-ES" dirty="0"/>
          </a:p>
          <a:p>
            <a:pPr lvl="0"/>
            <a:r>
              <a:rPr lang="en-GB" dirty="0" smtClean="0"/>
              <a:t>3. Experience </a:t>
            </a:r>
            <a:r>
              <a:rPr lang="en-GB" dirty="0"/>
              <a:t>of coordination across levels of care:</a:t>
            </a:r>
            <a:endParaRPr lang="ca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Coordination of clinical information</a:t>
            </a:r>
            <a:endParaRPr lang="ca-ES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Coordination of clinical management </a:t>
            </a:r>
            <a:endParaRPr lang="ca-ES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0" dirty="0"/>
              <a:t>Care coherence</a:t>
            </a:r>
            <a:endParaRPr lang="ca-ES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0" dirty="0"/>
              <a:t>Follow up across levels of care</a:t>
            </a:r>
            <a:endParaRPr lang="ca-ES" b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0" dirty="0"/>
              <a:t>Accessibility across levels of care</a:t>
            </a:r>
            <a:endParaRPr lang="ca-ES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Perception of coordination across levels of care </a:t>
            </a:r>
            <a:endParaRPr lang="ca-ES" b="0" dirty="0"/>
          </a:p>
          <a:p>
            <a:pPr marL="261938" indent="-261938"/>
            <a:r>
              <a:rPr lang="en-GB" dirty="0" smtClean="0"/>
              <a:t>4. Knowledge </a:t>
            </a:r>
            <a:r>
              <a:rPr lang="en-GB" dirty="0"/>
              <a:t>and use of coordination mechanisms across levels of care </a:t>
            </a:r>
            <a:r>
              <a:rPr lang="en-GB" b="0" dirty="0"/>
              <a:t>(HC3, Clinical History, Joint clinical sessions, e-mail, telephone, virtual consultations) </a:t>
            </a:r>
            <a:endParaRPr lang="en-GB" b="0" dirty="0" smtClean="0"/>
          </a:p>
          <a:p>
            <a:pPr marL="261938" indent="-261938"/>
            <a:endParaRPr lang="ca-ES" b="0" dirty="0"/>
          </a:p>
          <a:p>
            <a:pPr lvl="0"/>
            <a:r>
              <a:rPr lang="en-GB" dirty="0" smtClean="0"/>
              <a:t>5. Suggestions </a:t>
            </a:r>
            <a:r>
              <a:rPr lang="en-GB" dirty="0"/>
              <a:t>for the improvement of clinical coordination </a:t>
            </a:r>
            <a:r>
              <a:rPr lang="en-GB" dirty="0" smtClean="0"/>
              <a:t>across care  levels</a:t>
            </a:r>
          </a:p>
          <a:p>
            <a:pPr lvl="0"/>
            <a:endParaRPr lang="ca-ES" dirty="0"/>
          </a:p>
          <a:p>
            <a:pPr lvl="0"/>
            <a:r>
              <a:rPr lang="en-GB" dirty="0" smtClean="0"/>
              <a:t>6. Factors </a:t>
            </a:r>
            <a:r>
              <a:rPr lang="en-GB" dirty="0"/>
              <a:t>related to coordination across levels of care </a:t>
            </a:r>
            <a:r>
              <a:rPr lang="en-GB" b="0" dirty="0"/>
              <a:t>(demographics, labour conditions , organizational, attitudes, </a:t>
            </a:r>
            <a:r>
              <a:rPr lang="en-GB" b="0"/>
              <a:t>interactional</a:t>
            </a:r>
            <a:r>
              <a:rPr lang="en-GB" b="0" smtClean="0"/>
              <a:t>)</a:t>
            </a:r>
            <a:endParaRPr lang="ca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7215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1550590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760412" y="2103834"/>
            <a:ext cx="7623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4400" b="1" dirty="0" smtClean="0">
                <a:solidFill>
                  <a:srgbClr val="FFDAA3"/>
                </a:solidFill>
              </a:rPr>
              <a:t>Resultats</a:t>
            </a:r>
            <a:endParaRPr lang="ca-ES" sz="4400" b="1" dirty="0">
              <a:solidFill>
                <a:srgbClr val="FFDAA3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83917" y="3501008"/>
            <a:ext cx="7448523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1463" indent="-271463">
              <a:buFontTx/>
              <a:buNone/>
            </a:pPr>
            <a:r>
              <a:rPr lang="es-ES" sz="2000" b="0" kern="0" dirty="0" smtClean="0"/>
              <a:t>1. </a:t>
            </a:r>
            <a:r>
              <a:rPr lang="ca-ES" sz="2000" b="0" kern="0" dirty="0" smtClean="0"/>
              <a:t>Participació i característiques de la mostra</a:t>
            </a:r>
          </a:p>
          <a:p>
            <a:pPr marL="271463" indent="-271463">
              <a:buFontTx/>
              <a:buNone/>
            </a:pPr>
            <a:r>
              <a:rPr lang="ca-ES" sz="2000" b="0" kern="0" dirty="0" smtClean="0"/>
              <a:t>2. Experiència de coordinació clínica entre nivells</a:t>
            </a:r>
          </a:p>
          <a:p>
            <a:pPr marL="671513" lvl="1" indent="-271463">
              <a:buFontTx/>
              <a:buNone/>
            </a:pPr>
            <a:r>
              <a:rPr lang="ca-ES" sz="1600" b="0" kern="0" dirty="0" smtClean="0"/>
              <a:t>a) Coordinació d’informació, </a:t>
            </a:r>
          </a:p>
          <a:p>
            <a:pPr marL="671513" lvl="1" indent="-271463">
              <a:buFontTx/>
              <a:buNone/>
            </a:pPr>
            <a:r>
              <a:rPr lang="ca-ES" sz="1600" b="0" kern="0" dirty="0" smtClean="0"/>
              <a:t>b) Coordinació de la gestió clínica </a:t>
            </a:r>
          </a:p>
          <a:p>
            <a:pPr marL="271463" indent="-271463">
              <a:buFontTx/>
              <a:buNone/>
            </a:pPr>
            <a:r>
              <a:rPr lang="ca-ES" sz="2000" b="0" kern="0" dirty="0" smtClean="0"/>
              <a:t>3. Percepció general de coordinació  de l’atenció entre nivells</a:t>
            </a:r>
          </a:p>
          <a:p>
            <a:pPr marL="271463" indent="-271463">
              <a:buFontTx/>
              <a:buNone/>
            </a:pPr>
            <a:r>
              <a:rPr lang="ca-ES" sz="2000" b="0" kern="0" dirty="0" smtClean="0"/>
              <a:t>4. </a:t>
            </a:r>
            <a:r>
              <a:rPr lang="ca-ES" sz="2000" b="0" kern="0" dirty="0" smtClean="0"/>
              <a:t>Coneixement, ús i utilitat </a:t>
            </a:r>
            <a:r>
              <a:rPr lang="ca-ES" sz="2000" b="0" kern="0" dirty="0" smtClean="0"/>
              <a:t>dels mecanismes de coordinació</a:t>
            </a:r>
          </a:p>
          <a:p>
            <a:pPr marL="271463" indent="-271463">
              <a:buFontTx/>
              <a:buNone/>
            </a:pPr>
            <a:r>
              <a:rPr lang="ca-ES" sz="2000" b="0" kern="0" dirty="0" smtClean="0"/>
              <a:t>5. Factors relacionats amb la coordinació de l’atenció</a:t>
            </a:r>
          </a:p>
        </p:txBody>
      </p:sp>
    </p:spTree>
    <p:extLst>
      <p:ext uri="{BB962C8B-B14F-4D97-AF65-F5344CB8AC3E}">
        <p14:creationId xmlns:p14="http://schemas.microsoft.com/office/powerpoint/2010/main" val="33844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ct_estudis_1432553315_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752475" cy="10191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48064" y="980728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prstClr val="black"/>
                </a:solidFill>
              </a:rPr>
              <a:t>El Servei d'Estudis i Prospectives en Polítiques de Salut (SEPPS) és la unitat de recerca del CSC. Es va crear el 1996 amb l’objectiu de contribuir al desenvolupament del coneixement del CSC</a:t>
            </a: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980728"/>
            <a:ext cx="4752528" cy="53553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GAIA:  GRUP AVALUACIÓ de la INTEGRACIÓ ASSISTENCIAL (2013).</a:t>
            </a:r>
          </a:p>
          <a:p>
            <a:endParaRPr lang="ca-ES" dirty="0" smtClean="0">
              <a:solidFill>
                <a:prstClr val="black"/>
              </a:solidFill>
            </a:endParaRPr>
          </a:p>
          <a:p>
            <a:r>
              <a:rPr lang="ca-ES" b="0" dirty="0" smtClean="0">
                <a:solidFill>
                  <a:prstClr val="black"/>
                </a:solidFill>
              </a:rPr>
              <a:t>És un grup de treball que agrupa a les entitats que col·laboren amb el Servei d'Estudis del CSC en el desenvolupament de recerca aplicada en integració assistencial al sistema de salut català. </a:t>
            </a:r>
          </a:p>
          <a:p>
            <a:endParaRPr lang="ca-ES" b="0" dirty="0" smtClean="0">
              <a:solidFill>
                <a:prstClr val="black"/>
              </a:solidFill>
            </a:endParaRPr>
          </a:p>
          <a:p>
            <a:r>
              <a:rPr lang="ca-ES" dirty="0" smtClean="0">
                <a:solidFill>
                  <a:prstClr val="black"/>
                </a:solidFill>
              </a:rPr>
              <a:t>Els objectius principals són: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ca-ES" b="0" dirty="0" smtClean="0">
                <a:solidFill>
                  <a:prstClr val="black"/>
                </a:solidFill>
              </a:rPr>
              <a:t>Desenvolupar eines de mesura de la integració assistencial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ca-ES" b="0" dirty="0" smtClean="0">
                <a:solidFill>
                  <a:prstClr val="black"/>
                </a:solidFill>
              </a:rPr>
              <a:t>Avaluar la integració assistencial a diferents entorns de Catalunya des de diferents perspectives i aproximacions metodològiques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ca-ES" b="0" dirty="0" smtClean="0">
                <a:solidFill>
                  <a:prstClr val="black"/>
                </a:solidFill>
              </a:rPr>
              <a:t>Proposar recomanacions i estratègies per millorar la integració assistencial al territori</a:t>
            </a:r>
          </a:p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414908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L'any 2013 el GAIA </a:t>
            </a:r>
            <a:r>
              <a:rPr lang="ca-ES" b="0" dirty="0" smtClean="0">
                <a:solidFill>
                  <a:prstClr val="black"/>
                </a:solidFill>
              </a:rPr>
              <a:t>va ser reconegut per la Comissió Europea com a grup de recerca en l'àmbit de la integració assistencial</a:t>
            </a:r>
            <a:endParaRPr lang="ca-ES" b="0" dirty="0">
              <a:solidFill>
                <a:prstClr val="black"/>
              </a:solidFill>
            </a:endParaRPr>
          </a:p>
        </p:txBody>
      </p:sp>
      <p:pic>
        <p:nvPicPr>
          <p:cNvPr id="9" name="8 Imagen" descr="European-Commission-Logo-squa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1256867" cy="86409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 bwMode="auto">
          <a:xfrm rot="19293458">
            <a:off x="4320573" y="1594241"/>
            <a:ext cx="768539" cy="288032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-36512" y="2243242"/>
            <a:ext cx="9180512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360040" y="270892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3200" b="1" dirty="0" smtClean="0">
                <a:solidFill>
                  <a:schemeClr val="bg1"/>
                </a:solidFill>
              </a:rPr>
              <a:t>1. Participació i característiques de la mostra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4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4291"/>
              </p:ext>
            </p:extLst>
          </p:nvPr>
        </p:nvGraphicFramePr>
        <p:xfrm>
          <a:off x="1479776" y="1628800"/>
          <a:ext cx="5972544" cy="262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112"/>
                <a:gridCol w="1584176"/>
                <a:gridCol w="1008112"/>
                <a:gridCol w="1296144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BC10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Metges convidats</a:t>
                      </a: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BC10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Metges </a:t>
                      </a:r>
                      <a:r>
                        <a:rPr lang="ca-E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participants*</a:t>
                      </a: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BC10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7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BC10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BC10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BC10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a-E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BC1035"/>
                    </a:solidFill>
                  </a:tcPr>
                </a:tc>
              </a:tr>
              <a:tr h="357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Centres primària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27,5%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7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11405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2062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18,1%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5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Sociosanitari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41,0%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6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9125" y="-295654"/>
            <a:ext cx="7886700" cy="1325563"/>
          </a:xfrm>
        </p:spPr>
        <p:txBody>
          <a:bodyPr/>
          <a:lstStyle/>
          <a:p>
            <a:pPr algn="l"/>
            <a:r>
              <a:rPr lang="es-E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articipació</a:t>
            </a:r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588" y="53732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ca-ES" b="0" dirty="0" smtClean="0">
                <a:solidFill>
                  <a:prstClr val="black"/>
                </a:solidFill>
                <a:latin typeface="Calibri"/>
              </a:rPr>
              <a:t>Calculat sobre metges convidats</a:t>
            </a:r>
            <a:r>
              <a:rPr lang="es-ES" b="0" dirty="0" smtClean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8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46756"/>
              </p:ext>
            </p:extLst>
          </p:nvPr>
        </p:nvGraphicFramePr>
        <p:xfrm>
          <a:off x="251520" y="764704"/>
          <a:ext cx="5760640" cy="5973736"/>
        </p:xfrm>
        <a:graphic>
          <a:graphicData uri="http://schemas.openxmlformats.org/drawingml/2006/table">
            <a:tbl>
              <a:tblPr/>
              <a:tblGrid>
                <a:gridCol w="2658757"/>
                <a:gridCol w="3101883"/>
              </a:tblGrid>
              <a:tr h="267937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Àrea Estudi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Proveïdors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Àrees completes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5D70"/>
                    </a:solidFill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 EMPORDÀ - FIGUERES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FSE+ICS+ALBERA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ANOIA - IGUALADA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CSA+ICS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BAGES - MANRESA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Althaia+ICS+CSSolsonès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EBRE - TORTOSA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92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EMPORDÀ - PALAMÓS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SSIBE + 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LLOBREGAT - L'HOSPITALET, BELLVITGE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 (PILOT)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LLOBREGAT - L'HOSPITALET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CSI+ICS(PILOT)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LLOBREGAT - MARTORELL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SJD+ICS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LLOBREGAT - SANT JOAN DESPÍ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CSI+ICS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CAMP - REUS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SAGESSA+ICS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 - DOS DE MAIG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CSI+ICS+EBA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 - MAR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PSMAR+ICS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 - VALL D'HEBRON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ICS+CSC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BARCELONÈS NORD - BADALONA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BARCELONÈS NORD - CAN RUTI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BERGUEDÀ - BERGA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 Hospital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St.Bernabé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GARRAF - VILANOVA/ST.PERE DE RIBES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CSG+ICS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GIRONA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GIRONÈS - SALT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IAS+ICS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GARROTXA - OLOT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Hospital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d'Olot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Comarcal de la 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Garrotxa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SELVA - BLANES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CSMS + 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LLEIDA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ICS+GSS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MARESME - CALELLA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CSMS+ICS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MARESME - MATARÓ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CSM+ICS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OSONA - VIC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CHV+ICS+EBA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RIPOLLÈS - CAMPDEVÀNOL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 Privada Hospital de Campdevànol + 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TARRAGONA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ICS+GIPSS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VALLÈS OCCIDENTAL  - SABADELL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CSPAT+ICS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VALLÈS OCCIDENTAL - TERRASSA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CST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VALLÈS ORIENTAL - GRANOLLERS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 Privada Hospital Asil de Granollers + ICS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VALLÈS ORIENTAL - SANT CELONI</a:t>
                      </a: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68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VILADECANS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19098"/>
              </p:ext>
            </p:extLst>
          </p:nvPr>
        </p:nvGraphicFramePr>
        <p:xfrm>
          <a:off x="6084168" y="836712"/>
          <a:ext cx="2808312" cy="2097405"/>
        </p:xfrm>
        <a:graphic>
          <a:graphicData uri="http://schemas.openxmlformats.org/drawingml/2006/table">
            <a:tbl>
              <a:tblPr/>
              <a:tblGrid>
                <a:gridCol w="2016224"/>
                <a:gridCol w="7920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Àrea </a:t>
                      </a:r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</a:t>
                      </a:r>
                      <a:endParaRPr lang="ca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Proveïdor</a:t>
                      </a:r>
                      <a:endParaRPr lang="ca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Àrees només </a:t>
                      </a:r>
                      <a:r>
                        <a:rPr lang="ca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atenció primària</a:t>
                      </a:r>
                      <a:endParaRPr lang="ca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5D7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 CAMP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 PENEDÈS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–VILAFRANCA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 PIRINEU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ICS+FHP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 LLOBREGAT - SANT BOI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BARCELONA-ALTRES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MONTSIÀ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AMPOSTA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RIBERA D'EBRE - MÓRA D'EBRE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VALLÈS ORIENTAL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5536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Àrees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d’estudi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76056" y="2924944"/>
            <a:ext cx="396044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32 </a:t>
            </a:r>
            <a:r>
              <a:rPr lang="es-ES" dirty="0" err="1" smtClean="0">
                <a:solidFill>
                  <a:srgbClr val="C00000"/>
                </a:solidFill>
              </a:rPr>
              <a:t>Àrees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d’estudi</a:t>
            </a:r>
            <a:r>
              <a:rPr lang="es-ES" dirty="0" smtClean="0">
                <a:solidFill>
                  <a:srgbClr val="C00000"/>
                </a:solidFill>
              </a:rPr>
              <a:t> completes</a:t>
            </a:r>
          </a:p>
          <a:p>
            <a:r>
              <a:rPr lang="es-ES" dirty="0">
                <a:solidFill>
                  <a:srgbClr val="C00000"/>
                </a:solidFill>
              </a:rPr>
              <a:t>8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Àrees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només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Atenció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Primària</a:t>
            </a:r>
            <a:endParaRPr lang="es-E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77624"/>
              </p:ext>
            </p:extLst>
          </p:nvPr>
        </p:nvGraphicFramePr>
        <p:xfrm>
          <a:off x="2195736" y="692697"/>
          <a:ext cx="4896544" cy="615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18058"/>
          </a:xfrm>
        </p:spPr>
        <p:txBody>
          <a:bodyPr/>
          <a:lstStyle/>
          <a:p>
            <a:pPr algn="l"/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Percentatge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àrea</a:t>
            </a:r>
            <a:endParaRPr lang="ca-ES" sz="2800" dirty="0"/>
          </a:p>
        </p:txBody>
      </p:sp>
      <p:cxnSp>
        <p:nvCxnSpPr>
          <p:cNvPr id="8" name="Conector recto 7"/>
          <p:cNvCxnSpPr/>
          <p:nvPr/>
        </p:nvCxnSpPr>
        <p:spPr bwMode="auto">
          <a:xfrm flipV="1">
            <a:off x="4499992" y="908720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8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b="1" dirty="0" err="1" smtClean="0">
                <a:solidFill>
                  <a:schemeClr val="bg1"/>
                </a:solidFill>
              </a:rPr>
              <a:t>Distribució</a:t>
            </a:r>
            <a:r>
              <a:rPr lang="es-ES" sz="2400" b="1" dirty="0" smtClean="0">
                <a:solidFill>
                  <a:schemeClr val="bg1"/>
                </a:solidFill>
              </a:rPr>
              <a:t> de </a:t>
            </a:r>
            <a:r>
              <a:rPr lang="es-ES" sz="2400" b="1" dirty="0" err="1" smtClean="0">
                <a:solidFill>
                  <a:schemeClr val="bg1"/>
                </a:solidFill>
              </a:rPr>
              <a:t>metges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participants</a:t>
            </a:r>
            <a:r>
              <a:rPr lang="es-ES" sz="2400" b="1" dirty="0" smtClean="0">
                <a:solidFill>
                  <a:schemeClr val="bg1"/>
                </a:solidFill>
              </a:rPr>
              <a:t>, per </a:t>
            </a:r>
            <a:r>
              <a:rPr lang="es-ES" sz="2400" b="1" dirty="0" err="1" smtClean="0">
                <a:solidFill>
                  <a:schemeClr val="bg1"/>
                </a:solidFill>
              </a:rPr>
              <a:t>àrea</a:t>
            </a:r>
            <a:endParaRPr lang="ca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97058"/>
              </p:ext>
            </p:extLst>
          </p:nvPr>
        </p:nvGraphicFramePr>
        <p:xfrm>
          <a:off x="323528" y="1772816"/>
          <a:ext cx="3746500" cy="3331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/>
                <a:gridCol w="762000"/>
                <a:gridCol w="762000"/>
              </a:tblGrid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1" u="none" strike="noStrike" dirty="0" err="1">
                          <a:effectLst/>
                        </a:rPr>
                        <a:t>Àrea</a:t>
                      </a:r>
                      <a:r>
                        <a:rPr lang="es-ES" sz="1600" b="1" u="none" strike="noStrike" dirty="0">
                          <a:effectLst/>
                        </a:rPr>
                        <a:t> </a:t>
                      </a:r>
                      <a:r>
                        <a:rPr lang="es-ES" sz="1600" b="1" u="none" strike="noStrike" dirty="0" err="1">
                          <a:effectLst/>
                        </a:rPr>
                        <a:t>Estudi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u="none" strike="noStrike" dirty="0">
                          <a:effectLst/>
                        </a:rPr>
                        <a:t>N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u="none" strike="noStrike" dirty="0">
                          <a:effectLst/>
                        </a:rPr>
                        <a:t>%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E55D7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Alt Empordà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5,8%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Anoia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3,7%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Bages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Baix Empordà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Baix Llobregat- Bellvitge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10,7%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Baix Llobregat- L'hospitalet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Baix Llobregat- St. Joan Despí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10,8%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Barcelona - Mar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309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15,8%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Barcelona - Vall d'Hebron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304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15,5%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Barcelona- Dos de maig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Barcelonès Nord- Badalona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Barcelonès Nord- Can Ruti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6,5%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Berguedà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1,5%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Blanes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Garraf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Girona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5,6%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38032"/>
              </p:ext>
            </p:extLst>
          </p:nvPr>
        </p:nvGraphicFramePr>
        <p:xfrm>
          <a:off x="4427984" y="1772816"/>
          <a:ext cx="3744415" cy="33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819"/>
                <a:gridCol w="585861"/>
                <a:gridCol w="929735"/>
              </a:tblGrid>
              <a:tr h="2357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1" u="none" strike="noStrike" dirty="0" err="1">
                          <a:effectLst/>
                        </a:rPr>
                        <a:t>Àrea</a:t>
                      </a:r>
                      <a:r>
                        <a:rPr lang="es-ES" sz="1600" b="1" u="none" strike="noStrike" dirty="0">
                          <a:effectLst/>
                        </a:rPr>
                        <a:t> </a:t>
                      </a:r>
                      <a:r>
                        <a:rPr lang="es-ES" sz="1600" b="1" u="none" strike="noStrike" dirty="0" err="1">
                          <a:effectLst/>
                        </a:rPr>
                        <a:t>Estudi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328" marR="9328" marT="9328" marB="0" anchor="b"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u="none" strike="noStrike">
                          <a:effectLst/>
                        </a:rPr>
                        <a:t>N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328" marR="9328" marT="9328" marB="0" anchor="b"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600" b="1" u="none" strike="noStrike" dirty="0">
                          <a:effectLst/>
                        </a:rPr>
                        <a:t>%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328" marR="9328" marT="9328" marB="0" anchor="b">
                    <a:solidFill>
                      <a:srgbClr val="E55D70"/>
                    </a:solidFill>
                  </a:tcPr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La Garrotxa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2,4%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Lleida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6,0%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Maresme-Calella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Martorell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Mataró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5,7%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Osona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Reus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Ripollès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Salt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4,0%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Tarragona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Tortosa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2268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V. Occidental-Sabadell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9,7%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2268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V. Occidental-Terrassa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4,0%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V. Oriental-</a:t>
                      </a:r>
                      <a:r>
                        <a:rPr lang="es-ES" sz="1200" u="none" strike="noStrike" dirty="0" err="1">
                          <a:effectLst/>
                        </a:rPr>
                        <a:t>Granollers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107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5,5%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V. Oriental-St. </a:t>
                      </a:r>
                      <a:r>
                        <a:rPr lang="es-ES" sz="1200" u="none" strike="noStrike" dirty="0" err="1">
                          <a:effectLst/>
                        </a:rPr>
                        <a:t>Celoni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  <a:tr h="1873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effectLst/>
                        </a:rPr>
                        <a:t>Viladecans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4,6%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418058"/>
          </a:xfrm>
        </p:spPr>
        <p:txBody>
          <a:bodyPr/>
          <a:lstStyle/>
          <a:p>
            <a:pPr algn="l"/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hospital i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socisanitari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àrea</a:t>
            </a: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d’estudi</a:t>
            </a:r>
            <a:endParaRPr lang="ca-ES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65259"/>
              </p:ext>
            </p:extLst>
          </p:nvPr>
        </p:nvGraphicFramePr>
        <p:xfrm>
          <a:off x="323528" y="764704"/>
          <a:ext cx="8208912" cy="599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3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213" y="188640"/>
            <a:ext cx="8291512" cy="433387"/>
          </a:xfrm>
        </p:spPr>
        <p:txBody>
          <a:bodyPr/>
          <a:lstStyle/>
          <a:p>
            <a:pPr algn="l"/>
            <a:r>
              <a:rPr lang="es-ES" altLang="ca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Característiques</a:t>
            </a:r>
            <a:r>
              <a:rPr lang="es-ES" altLang="ca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altLang="ca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</a:t>
            </a:r>
            <a:endParaRPr lang="es-ES" altLang="ca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091" name="Group 9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61387"/>
              </p:ext>
            </p:extLst>
          </p:nvPr>
        </p:nvGraphicFramePr>
        <p:xfrm>
          <a:off x="274213" y="908720"/>
          <a:ext cx="8546259" cy="4524021"/>
        </p:xfrm>
        <a:graphic>
          <a:graphicData uri="http://schemas.openxmlformats.org/drawingml/2006/table">
            <a:tbl>
              <a:tblPr/>
              <a:tblGrid>
                <a:gridCol w="3310502"/>
                <a:gridCol w="2848868"/>
                <a:gridCol w="1192316"/>
                <a:gridCol w="1194573"/>
              </a:tblGrid>
              <a:tr h="35373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5D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5D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5D70"/>
                    </a:solidFill>
                  </a:tcPr>
                </a:tc>
              </a:tr>
              <a:tr h="27594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Sexe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(N=2882)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57,9%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1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Homes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42,1%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Edat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(N=2753)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25 - 40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25,5%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 a 54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1278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55 - 69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774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País </a:t>
                      </a: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d’origen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(N=2826)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Espanya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/ Catalunya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2469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87,4%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Altre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Nivell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assistencial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(N=3308)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Atenció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primària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1141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Atenció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especialitzada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2167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65,5%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Experiència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en </a:t>
                      </a: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l’organització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(N=2777)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1 a 5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6 a 15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972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35,0%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16 a 25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769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27,7%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26 a 44 </a:t>
                      </a: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anys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Tipus</a:t>
                      </a:r>
                      <a:r>
                        <a:rPr kumimoji="0" lang="es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 contracte (N=2892)</a:t>
                      </a:r>
                      <a:endParaRPr kumimoji="0" lang="es-ES" alt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Indefinit</a:t>
                      </a: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2630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90,9%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01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5325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03313">
                        <a:spcBef>
                          <a:spcPct val="20000"/>
                        </a:spcBef>
                        <a:buClr>
                          <a:srgbClr val="C70044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63688">
                        <a:spcBef>
                          <a:spcPct val="20000"/>
                        </a:spcBef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20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78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35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9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Temporal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7004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264204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2. a) Experiencia de </a:t>
            </a:r>
            <a:r>
              <a:rPr lang="es-ES" sz="2800" dirty="0" err="1" smtClean="0">
                <a:solidFill>
                  <a:schemeClr val="bg1"/>
                </a:solidFill>
              </a:rPr>
              <a:t>coordinació</a:t>
            </a:r>
            <a:r>
              <a:rPr lang="es-ES" sz="2800" dirty="0" smtClean="0">
                <a:solidFill>
                  <a:schemeClr val="bg1"/>
                </a:solidFill>
              </a:rPr>
              <a:t> de la </a:t>
            </a:r>
            <a:r>
              <a:rPr lang="es-ES" sz="2800" dirty="0" err="1" smtClean="0">
                <a:solidFill>
                  <a:schemeClr val="bg1"/>
                </a:solidFill>
              </a:rPr>
              <a:t>informació</a:t>
            </a:r>
            <a:r>
              <a:rPr lang="es-ES" sz="2800" dirty="0" smtClean="0">
                <a:solidFill>
                  <a:schemeClr val="bg1"/>
                </a:solidFill>
              </a:rPr>
              <a:t> clínica: </a:t>
            </a:r>
            <a:r>
              <a:rPr lang="es-ES" sz="2800" dirty="0" err="1" smtClean="0">
                <a:solidFill>
                  <a:schemeClr val="bg1"/>
                </a:solidFill>
              </a:rPr>
              <a:t>transferència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i </a:t>
            </a:r>
            <a:r>
              <a:rPr lang="es-ES" sz="2800" dirty="0" err="1" smtClean="0">
                <a:solidFill>
                  <a:schemeClr val="bg1"/>
                </a:solidFill>
              </a:rPr>
              <a:t>ús</a:t>
            </a:r>
            <a:r>
              <a:rPr lang="es-ES" sz="2800" dirty="0" smtClean="0">
                <a:solidFill>
                  <a:schemeClr val="bg1"/>
                </a:solidFill>
              </a:rPr>
              <a:t> de la información clínica entre </a:t>
            </a:r>
            <a:r>
              <a:rPr lang="es-ES" sz="2800" dirty="0" err="1" smtClean="0">
                <a:solidFill>
                  <a:schemeClr val="bg1"/>
                </a:solidFill>
              </a:rPr>
              <a:t>nivells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63688" y="458112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Compartim</a:t>
            </a:r>
            <a:r>
              <a:rPr lang="es-ES" dirty="0" smtClean="0"/>
              <a:t> </a:t>
            </a:r>
            <a:r>
              <a:rPr lang="es-ES" dirty="0" err="1" smtClean="0"/>
              <a:t>informació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 err="1" smtClean="0"/>
              <a:t>informació</a:t>
            </a:r>
            <a:r>
              <a:rPr lang="es-ES" dirty="0" smtClean="0"/>
              <a:t> que </a:t>
            </a:r>
            <a:r>
              <a:rPr lang="es-ES" dirty="0" err="1" smtClean="0"/>
              <a:t>compartim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la </a:t>
            </a:r>
            <a:r>
              <a:rPr lang="es-ES" dirty="0" err="1" smtClean="0"/>
              <a:t>necessària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Utilitzem</a:t>
            </a:r>
            <a:r>
              <a:rPr lang="es-ES" dirty="0" smtClean="0"/>
              <a:t> </a:t>
            </a:r>
            <a:r>
              <a:rPr lang="es-ES" dirty="0"/>
              <a:t>la </a:t>
            </a:r>
            <a:r>
              <a:rPr lang="es-ES" dirty="0" err="1"/>
              <a:t>informació</a:t>
            </a:r>
            <a:r>
              <a:rPr lang="es-ES" dirty="0"/>
              <a:t> que </a:t>
            </a:r>
            <a:r>
              <a:rPr lang="es-ES" dirty="0" err="1"/>
              <a:t>compartim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757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78400"/>
              </p:ext>
            </p:extLst>
          </p:nvPr>
        </p:nvGraphicFramePr>
        <p:xfrm>
          <a:off x="3059832" y="839505"/>
          <a:ext cx="6060810" cy="594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 bwMode="auto">
          <a:xfrm>
            <a:off x="2927954" y="1983374"/>
            <a:ext cx="6192688" cy="20711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7380312" y="839506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ángulo 2"/>
          <p:cNvSpPr/>
          <p:nvPr/>
        </p:nvSpPr>
        <p:spPr>
          <a:xfrm>
            <a:off x="143508" y="1052736"/>
            <a:ext cx="2340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 dirty="0"/>
              <a:t>Els metges d'AP i AE </a:t>
            </a:r>
            <a:r>
              <a:rPr lang="ca-ES" sz="1600" dirty="0"/>
              <a:t>compartim </a:t>
            </a:r>
            <a:r>
              <a:rPr lang="ca-ES" sz="1600" dirty="0" smtClean="0"/>
              <a:t>informació </a:t>
            </a:r>
            <a:r>
              <a:rPr lang="ca-ES" sz="1600" b="0" dirty="0"/>
              <a:t>sobre l'atenció dels </a:t>
            </a:r>
            <a:r>
              <a:rPr lang="ca-ES" sz="1600" b="0" dirty="0" smtClean="0"/>
              <a:t>pacients que atenem en comú</a:t>
            </a:r>
            <a:endParaRPr lang="ca-ES" sz="1600" b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108550" y="636437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N=3139</a:t>
            </a:r>
            <a:endParaRPr lang="ca-ES" sz="1600" b="0" dirty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title"/>
          </p:nvPr>
        </p:nvSpPr>
        <p:spPr>
          <a:xfrm>
            <a:off x="395288" y="217488"/>
            <a:ext cx="8425184" cy="691232"/>
          </a:xfrm>
        </p:spPr>
        <p:txBody>
          <a:bodyPr/>
          <a:lstStyle/>
          <a:p>
            <a:pPr algn="l"/>
            <a:r>
              <a:rPr lang="ca-ES" sz="1800" b="1" dirty="0" smtClean="0">
                <a:solidFill>
                  <a:schemeClr val="bg1"/>
                </a:solidFill>
              </a:rPr>
              <a:t>Coordinació de la informació clínica: transferència de la informació clínica entre nivells assistencials– Àrees completes (I)</a:t>
            </a:r>
            <a:r>
              <a:rPr lang="ca-ES" sz="1800" b="1" dirty="0">
                <a:solidFill>
                  <a:schemeClr val="bg1"/>
                </a:solidFill>
              </a:rPr>
              <a:t/>
            </a:r>
            <a:br>
              <a:rPr lang="ca-ES" sz="1800" b="1" dirty="0">
                <a:solidFill>
                  <a:schemeClr val="bg1"/>
                </a:solidFill>
              </a:rPr>
            </a:br>
            <a:endParaRPr lang="es-ES" altLang="ca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"/>
          <p:cNvSpPr/>
          <p:nvPr/>
        </p:nvSpPr>
        <p:spPr bwMode="auto">
          <a:xfrm>
            <a:off x="2941787" y="4324387"/>
            <a:ext cx="6192688" cy="2085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1"/>
          <p:cNvSpPr/>
          <p:nvPr/>
        </p:nvSpPr>
        <p:spPr bwMode="auto">
          <a:xfrm>
            <a:off x="2958877" y="5193216"/>
            <a:ext cx="61920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Grp="1" noChangeArrowheads="1"/>
          </p:cNvSpPr>
          <p:nvPr>
            <p:ph type="title"/>
          </p:nvPr>
        </p:nvSpPr>
        <p:spPr>
          <a:xfrm>
            <a:off x="274652" y="951636"/>
            <a:ext cx="8424936" cy="691232"/>
          </a:xfrm>
        </p:spPr>
        <p:txBody>
          <a:bodyPr/>
          <a:lstStyle/>
          <a:p>
            <a:pPr algn="l"/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metges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AE </a:t>
            </a:r>
            <a:r>
              <a:rPr lang="es-ES" altLang="ca-E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compartim</a:t>
            </a:r>
            <a:r>
              <a:rPr lang="es-ES" alt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alt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l’atenció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pacients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atenem</a:t>
            </a:r>
            <a:r>
              <a:rPr lang="es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ca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</a:t>
            </a:r>
            <a:endParaRPr lang="es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51520" y="231912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a-ES" sz="1800" b="1" kern="0" dirty="0" smtClean="0">
                <a:solidFill>
                  <a:schemeClr val="bg1"/>
                </a:solidFill>
              </a:rPr>
              <a:t>Coordinació de la informació clínica: transferència de la informació clínica – per nivell assistencial (I)</a:t>
            </a:r>
            <a:br>
              <a:rPr lang="ca-ES" sz="1800" b="1" kern="0" dirty="0" smtClean="0">
                <a:solidFill>
                  <a:schemeClr val="bg1"/>
                </a:solidFill>
              </a:rPr>
            </a:br>
            <a:endParaRPr lang="es-ES" altLang="ca-E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AE=2057</a:t>
            </a:r>
          </a:p>
          <a:p>
            <a:r>
              <a:rPr lang="es-CL" sz="1600" b="0" dirty="0" smtClean="0"/>
              <a:t>“N” AP=1082</a:t>
            </a:r>
            <a:endParaRPr lang="es-CL" sz="1600" b="0" dirty="0"/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382966"/>
              </p:ext>
            </p:extLst>
          </p:nvPr>
        </p:nvGraphicFramePr>
        <p:xfrm>
          <a:off x="326427" y="1988840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7750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Entitats:</a:t>
            </a:r>
            <a:endParaRPr lang="ca-ES" dirty="0"/>
          </a:p>
        </p:txBody>
      </p:sp>
      <p:pic>
        <p:nvPicPr>
          <p:cNvPr id="21" name="Picture 12" descr="SSIB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5"/>
          <a:stretch>
            <a:fillRect/>
          </a:stretch>
        </p:blipFill>
        <p:spPr bwMode="auto">
          <a:xfrm>
            <a:off x="2592698" y="2618910"/>
            <a:ext cx="809625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logo_b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54" y="2618911"/>
            <a:ext cx="1025129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4"/>
          <a:stretch>
            <a:fillRect/>
          </a:stretch>
        </p:blipFill>
        <p:spPr bwMode="auto">
          <a:xfrm>
            <a:off x="3618812" y="2618911"/>
            <a:ext cx="86320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58" y="2618911"/>
            <a:ext cx="69889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17" y="3204921"/>
            <a:ext cx="539354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627" r="17586" b="18413"/>
          <a:stretch>
            <a:fillRect/>
          </a:stretch>
        </p:blipFill>
        <p:spPr bwMode="auto">
          <a:xfrm>
            <a:off x="3326896" y="3204921"/>
            <a:ext cx="7977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://www.chv.cat/media/upload/arxius/comunicacio/imatge_corporativa/Logotip_CHV_basic_colo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b="14730"/>
          <a:stretch/>
        </p:blipFill>
        <p:spPr bwMode="auto">
          <a:xfrm>
            <a:off x="4299004" y="3204921"/>
            <a:ext cx="1018096" cy="3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amsp.cat:8082/extranet/imatges/consorci-sanitari-de-l-anoia/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35" y="3204921"/>
            <a:ext cx="1425866" cy="3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uch.cat/img/650-600-ESCALA/grup_sagessa_pag_25109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74" y="3204920"/>
            <a:ext cx="1039397" cy="3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7" y="2539953"/>
            <a:ext cx="93702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oogle Shape;419;p70"/>
          <p:cNvPicPr preferRelativeResize="0"/>
          <p:nvPr/>
        </p:nvPicPr>
        <p:blipFill rotWithShape="1">
          <a:blip r:embed="rId12">
            <a:alphaModFix/>
          </a:blip>
          <a:srcRect t="24801" b="21649"/>
          <a:stretch/>
        </p:blipFill>
        <p:spPr>
          <a:xfrm>
            <a:off x="7104089" y="3100155"/>
            <a:ext cx="933143" cy="50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r="8208" b="12395"/>
          <a:stretch/>
        </p:blipFill>
        <p:spPr>
          <a:xfrm>
            <a:off x="4631372" y="2629533"/>
            <a:ext cx="972108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15854"/>
              </p:ext>
            </p:extLst>
          </p:nvPr>
        </p:nvGraphicFramePr>
        <p:xfrm>
          <a:off x="2769014" y="705268"/>
          <a:ext cx="6051458" cy="615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1" y="908720"/>
            <a:ext cx="2232248" cy="2520204"/>
          </a:xfrm>
        </p:spPr>
        <p:txBody>
          <a:bodyPr/>
          <a:lstStyle/>
          <a:p>
            <a:pPr algn="l"/>
            <a:r>
              <a:rPr lang="es-ES" sz="1600" b="1" dirty="0" smtClean="0">
                <a:solidFill>
                  <a:schemeClr val="tx1"/>
                </a:solidFill>
              </a:rPr>
              <a:t>La </a:t>
            </a:r>
            <a:r>
              <a:rPr lang="es-ES" sz="1600" b="1" dirty="0" err="1" smtClean="0">
                <a:solidFill>
                  <a:schemeClr val="tx1"/>
                </a:solidFill>
              </a:rPr>
              <a:t>informació</a:t>
            </a:r>
            <a:r>
              <a:rPr lang="es-ES" sz="1600" b="1" dirty="0" smtClean="0">
                <a:solidFill>
                  <a:schemeClr val="tx1"/>
                </a:solidFill>
              </a:rPr>
              <a:t> que </a:t>
            </a:r>
            <a:r>
              <a:rPr lang="es-ES" sz="1600" b="1" dirty="0" err="1" smtClean="0">
                <a:solidFill>
                  <a:schemeClr val="tx1"/>
                </a:solidFill>
              </a:rPr>
              <a:t>compartim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és</a:t>
            </a:r>
            <a:r>
              <a:rPr lang="es-ES" sz="1600" b="1" dirty="0" smtClean="0">
                <a:solidFill>
                  <a:schemeClr val="tx1"/>
                </a:solidFill>
              </a:rPr>
              <a:t> la </a:t>
            </a:r>
            <a:r>
              <a:rPr lang="es-ES" sz="1600" b="1" dirty="0" err="1" smtClean="0">
                <a:solidFill>
                  <a:schemeClr val="tx1"/>
                </a:solidFill>
              </a:rPr>
              <a:t>necessària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per a </a:t>
            </a:r>
            <a:r>
              <a:rPr lang="es-ES" sz="1600" dirty="0" err="1" smtClean="0">
                <a:solidFill>
                  <a:schemeClr val="tx1"/>
                </a:solidFill>
              </a:rPr>
              <a:t>l’atenció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d’aquests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pacients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9" name="Rectangle 50"/>
          <p:cNvSpPr txBox="1">
            <a:spLocks noChangeArrowheads="1"/>
          </p:cNvSpPr>
          <p:nvPr/>
        </p:nvSpPr>
        <p:spPr bwMode="auto">
          <a:xfrm>
            <a:off x="395288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a-ES" sz="1800" b="1" kern="0" dirty="0" smtClean="0">
                <a:solidFill>
                  <a:schemeClr val="bg1"/>
                </a:solidFill>
              </a:rPr>
              <a:t>Coordinació de la informació clínica: transferència de la informació clínica entre nivells assistencials– Àrees completes (II)</a:t>
            </a:r>
            <a:br>
              <a:rPr lang="ca-ES" sz="1800" b="1" kern="0" dirty="0" smtClean="0">
                <a:solidFill>
                  <a:schemeClr val="bg1"/>
                </a:solidFill>
              </a:rPr>
            </a:br>
            <a:endParaRPr lang="es-ES" altLang="ca-E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611" y="6479022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N=3145</a:t>
            </a:r>
            <a:endParaRPr lang="ca-ES" sz="1600" b="0" dirty="0"/>
          </a:p>
        </p:txBody>
      </p:sp>
      <p:cxnSp>
        <p:nvCxnSpPr>
          <p:cNvPr id="13" name="Conector recto 7"/>
          <p:cNvCxnSpPr/>
          <p:nvPr/>
        </p:nvCxnSpPr>
        <p:spPr bwMode="auto">
          <a:xfrm flipV="1">
            <a:off x="7365600" y="908720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ángulo 1"/>
          <p:cNvSpPr/>
          <p:nvPr/>
        </p:nvSpPr>
        <p:spPr bwMode="auto">
          <a:xfrm>
            <a:off x="2951312" y="1822616"/>
            <a:ext cx="6192688" cy="18811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1"/>
          <p:cNvSpPr/>
          <p:nvPr/>
        </p:nvSpPr>
        <p:spPr bwMode="auto">
          <a:xfrm>
            <a:off x="2951312" y="4100394"/>
            <a:ext cx="6192688" cy="19270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1"/>
          <p:cNvSpPr/>
          <p:nvPr/>
        </p:nvSpPr>
        <p:spPr bwMode="auto">
          <a:xfrm>
            <a:off x="2951312" y="5157192"/>
            <a:ext cx="6192688" cy="19270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407504"/>
              </p:ext>
            </p:extLst>
          </p:nvPr>
        </p:nvGraphicFramePr>
        <p:xfrm>
          <a:off x="3548058" y="692606"/>
          <a:ext cx="5595942" cy="616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83" y="981778"/>
            <a:ext cx="2435173" cy="2275517"/>
          </a:xfrm>
        </p:spPr>
        <p:txBody>
          <a:bodyPr/>
          <a:lstStyle/>
          <a:p>
            <a:pPr algn="l"/>
            <a:r>
              <a:rPr lang="es-ES" sz="1600" dirty="0" err="1" smtClean="0">
                <a:solidFill>
                  <a:schemeClr val="tx1"/>
                </a:solidFill>
              </a:rPr>
              <a:t>Els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metges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d’AP</a:t>
            </a:r>
            <a:r>
              <a:rPr lang="es-ES" sz="1600" dirty="0" smtClean="0">
                <a:solidFill>
                  <a:schemeClr val="tx1"/>
                </a:solidFill>
              </a:rPr>
              <a:t> i AE </a:t>
            </a:r>
            <a:r>
              <a:rPr lang="es-ES" sz="1600" b="1" dirty="0" err="1" smtClean="0">
                <a:solidFill>
                  <a:schemeClr val="tx1"/>
                </a:solidFill>
              </a:rPr>
              <a:t>utilitzem</a:t>
            </a:r>
            <a:r>
              <a:rPr lang="es-ES" sz="1600" b="1" dirty="0" smtClean="0">
                <a:solidFill>
                  <a:schemeClr val="tx1"/>
                </a:solidFill>
              </a:rPr>
              <a:t> la </a:t>
            </a:r>
            <a:r>
              <a:rPr lang="es-ES" sz="1600" b="1" dirty="0" err="1" smtClean="0">
                <a:solidFill>
                  <a:schemeClr val="tx1"/>
                </a:solidFill>
              </a:rPr>
              <a:t>informació</a:t>
            </a:r>
            <a:r>
              <a:rPr lang="es-ES" sz="1600" b="1" dirty="0" smtClean="0">
                <a:solidFill>
                  <a:schemeClr val="tx1"/>
                </a:solidFill>
              </a:rPr>
              <a:t> que </a:t>
            </a:r>
            <a:r>
              <a:rPr lang="es-ES" sz="1600" b="1" dirty="0" err="1" smtClean="0">
                <a:solidFill>
                  <a:schemeClr val="tx1"/>
                </a:solidFill>
              </a:rPr>
              <a:t>compartim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2962572" y="5132796"/>
            <a:ext cx="6181428" cy="19118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3000238" y="5828914"/>
            <a:ext cx="6143762" cy="20632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Conector recto 10"/>
          <p:cNvCxnSpPr/>
          <p:nvPr/>
        </p:nvCxnSpPr>
        <p:spPr bwMode="auto">
          <a:xfrm flipV="1">
            <a:off x="8100392" y="908720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50"/>
          <p:cNvSpPr txBox="1">
            <a:spLocks noChangeArrowheads="1"/>
          </p:cNvSpPr>
          <p:nvPr/>
        </p:nvSpPr>
        <p:spPr bwMode="auto">
          <a:xfrm>
            <a:off x="395288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a-ES" sz="1800" b="1" kern="0" dirty="0" smtClean="0">
                <a:solidFill>
                  <a:schemeClr val="bg1"/>
                </a:solidFill>
              </a:rPr>
              <a:t>Coordinació de la informació clínica: ús de la informació clínica entre nivells assistencials– Àrees completes (III)</a:t>
            </a:r>
            <a:br>
              <a:rPr lang="ca-ES" sz="1800" b="1" kern="0" dirty="0" smtClean="0">
                <a:solidFill>
                  <a:schemeClr val="bg1"/>
                </a:solidFill>
              </a:rPr>
            </a:br>
            <a:endParaRPr lang="es-ES" altLang="ca-E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611" y="6479022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N=3135</a:t>
            </a:r>
            <a:endParaRPr lang="ca-ES" sz="1600" b="0" dirty="0"/>
          </a:p>
        </p:txBody>
      </p:sp>
      <p:sp>
        <p:nvSpPr>
          <p:cNvPr id="15" name="Rectángulo 9"/>
          <p:cNvSpPr/>
          <p:nvPr/>
        </p:nvSpPr>
        <p:spPr bwMode="auto">
          <a:xfrm>
            <a:off x="3000238" y="4590828"/>
            <a:ext cx="6143762" cy="20632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9592" y="264204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2. b) Experiencia de </a:t>
            </a:r>
            <a:r>
              <a:rPr lang="es-ES" sz="2800" dirty="0" err="1" smtClean="0">
                <a:solidFill>
                  <a:schemeClr val="bg1"/>
                </a:solidFill>
              </a:rPr>
              <a:t>coordinació</a:t>
            </a:r>
            <a:r>
              <a:rPr lang="es-ES" sz="2800" dirty="0" smtClean="0">
                <a:solidFill>
                  <a:schemeClr val="bg1"/>
                </a:solidFill>
              </a:rPr>
              <a:t> de la </a:t>
            </a:r>
            <a:r>
              <a:rPr lang="es-ES" sz="2800" dirty="0" err="1" smtClean="0">
                <a:solidFill>
                  <a:schemeClr val="bg1"/>
                </a:solidFill>
              </a:rPr>
              <a:t>gestió</a:t>
            </a:r>
            <a:r>
              <a:rPr lang="es-ES" sz="2800" dirty="0" smtClean="0">
                <a:solidFill>
                  <a:schemeClr val="bg1"/>
                </a:solidFill>
              </a:rPr>
              <a:t> clínica: </a:t>
            </a:r>
            <a:r>
              <a:rPr lang="es-ES" sz="2800" dirty="0" err="1" smtClean="0">
                <a:solidFill>
                  <a:schemeClr val="bg1"/>
                </a:solidFill>
              </a:rPr>
              <a:t>consistència</a:t>
            </a:r>
            <a:r>
              <a:rPr lang="es-ES" sz="2800" dirty="0" smtClean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l’atenció</a:t>
            </a:r>
            <a:r>
              <a:rPr lang="es-ES" sz="2800" dirty="0" smtClean="0">
                <a:solidFill>
                  <a:schemeClr val="bg1"/>
                </a:solidFill>
              </a:rPr>
              <a:t> entre </a:t>
            </a:r>
            <a:r>
              <a:rPr lang="es-ES" sz="2800" dirty="0" err="1" smtClean="0">
                <a:solidFill>
                  <a:schemeClr val="bg1"/>
                </a:solidFill>
              </a:rPr>
              <a:t>nivells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assistencials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19672" y="458112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Estem</a:t>
            </a:r>
            <a:r>
              <a:rPr lang="es-ES" dirty="0" smtClean="0"/>
              <a:t> </a:t>
            </a:r>
            <a:r>
              <a:rPr lang="es-ES" dirty="0" err="1"/>
              <a:t>d’acord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 smtClean="0"/>
              <a:t>tractaments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 </a:t>
            </a:r>
            <a:r>
              <a:rPr lang="es-ES" dirty="0" err="1" smtClean="0"/>
              <a:t>existeixen</a:t>
            </a:r>
            <a:r>
              <a:rPr lang="es-ES" dirty="0" smtClean="0"/>
              <a:t> </a:t>
            </a:r>
            <a:r>
              <a:rPr lang="es-ES" dirty="0" err="1"/>
              <a:t>contraindicacions</a:t>
            </a:r>
            <a:r>
              <a:rPr lang="es-ES" dirty="0"/>
              <a:t> i/o </a:t>
            </a:r>
            <a:r>
              <a:rPr lang="es-ES" dirty="0" err="1"/>
              <a:t>duplicacions</a:t>
            </a:r>
            <a:r>
              <a:rPr lang="es-ES" dirty="0"/>
              <a:t> entre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tractaments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 </a:t>
            </a:r>
            <a:r>
              <a:rPr lang="es-ES" dirty="0" err="1" smtClean="0"/>
              <a:t>repetim</a:t>
            </a:r>
            <a:r>
              <a:rPr lang="es-ES" dirty="0" smtClean="0"/>
              <a:t> les </a:t>
            </a:r>
            <a:r>
              <a:rPr lang="es-ES" dirty="0" err="1" smtClean="0"/>
              <a:t>proves</a:t>
            </a:r>
            <a:r>
              <a:rPr lang="es-E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Definim</a:t>
            </a:r>
            <a:r>
              <a:rPr lang="es-ES" dirty="0" smtClean="0"/>
              <a:t> </a:t>
            </a:r>
            <a:r>
              <a:rPr lang="es-ES" dirty="0" err="1"/>
              <a:t>conjuntament</a:t>
            </a:r>
            <a:r>
              <a:rPr lang="es-ES" dirty="0"/>
              <a:t> el </a:t>
            </a:r>
            <a:r>
              <a:rPr lang="es-ES" dirty="0" err="1"/>
              <a:t>pla</a:t>
            </a:r>
            <a:r>
              <a:rPr lang="es-ES" dirty="0"/>
              <a:t> </a:t>
            </a:r>
            <a:r>
              <a:rPr lang="es-ES" dirty="0" err="1"/>
              <a:t>d’atenció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925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696927"/>
              </p:ext>
            </p:extLst>
          </p:nvPr>
        </p:nvGraphicFramePr>
        <p:xfrm>
          <a:off x="2915816" y="704426"/>
          <a:ext cx="6228184" cy="615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65471" y="851228"/>
            <a:ext cx="2750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i AE </a:t>
            </a:r>
            <a:r>
              <a:rPr lang="es-ES" sz="1600" dirty="0" err="1" smtClean="0"/>
              <a:t>estem</a:t>
            </a:r>
            <a:r>
              <a:rPr lang="es-ES" sz="1600" dirty="0" smtClean="0"/>
              <a:t> </a:t>
            </a:r>
            <a:r>
              <a:rPr lang="es-ES" sz="1600" dirty="0" err="1" smtClean="0"/>
              <a:t>d’acord</a:t>
            </a:r>
            <a:r>
              <a:rPr lang="es-ES" sz="1600" dirty="0" smtClean="0"/>
              <a:t> </a:t>
            </a:r>
            <a:r>
              <a:rPr lang="es-ES" sz="1600" dirty="0" err="1" smtClean="0"/>
              <a:t>amb</a:t>
            </a:r>
            <a:r>
              <a:rPr lang="es-ES" sz="1600" dirty="0" smtClean="0"/>
              <a:t>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tractaments</a:t>
            </a:r>
            <a:r>
              <a:rPr lang="es-ES" sz="1600" dirty="0" smtClean="0"/>
              <a:t> </a:t>
            </a:r>
            <a:r>
              <a:rPr lang="es-ES" sz="1600" b="0" dirty="0" smtClean="0"/>
              <a:t>que </a:t>
            </a:r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de </a:t>
            </a:r>
            <a:r>
              <a:rPr lang="es-ES" sz="1600" b="0" dirty="0" err="1" smtClean="0"/>
              <a:t>l’altre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nivell</a:t>
            </a:r>
            <a:r>
              <a:rPr lang="es-ES" sz="1600" b="0" dirty="0" smtClean="0"/>
              <a:t> han </a:t>
            </a:r>
            <a:r>
              <a:rPr lang="es-ES" sz="1600" b="0" dirty="0" err="1" smtClean="0"/>
              <a:t>prescrit</a:t>
            </a:r>
            <a:r>
              <a:rPr lang="es-ES" sz="1600" b="0" dirty="0" smtClean="0"/>
              <a:t> </a:t>
            </a:r>
            <a:endParaRPr lang="ca-ES" sz="1600" b="0" dirty="0"/>
          </a:p>
        </p:txBody>
      </p:sp>
      <p:sp>
        <p:nvSpPr>
          <p:cNvPr id="7" name="Rectángulo 6"/>
          <p:cNvSpPr/>
          <p:nvPr/>
        </p:nvSpPr>
        <p:spPr bwMode="auto">
          <a:xfrm>
            <a:off x="3105973" y="3933080"/>
            <a:ext cx="5728540" cy="21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3105974" y="3212976"/>
            <a:ext cx="5754212" cy="20347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3146168" y="5805264"/>
            <a:ext cx="5673824" cy="217321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onector recto 9"/>
          <p:cNvCxnSpPr/>
          <p:nvPr/>
        </p:nvCxnSpPr>
        <p:spPr bwMode="auto">
          <a:xfrm flipV="1">
            <a:off x="7812360" y="953567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uadroTexto 2"/>
          <p:cNvSpPr txBox="1"/>
          <p:nvPr/>
        </p:nvSpPr>
        <p:spPr>
          <a:xfrm>
            <a:off x="251520" y="92389"/>
            <a:ext cx="85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Consistència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l’atenció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1520" y="6478438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N=3140</a:t>
            </a:r>
            <a:endParaRPr lang="ca-ES" sz="1600" b="0" dirty="0"/>
          </a:p>
        </p:txBody>
      </p:sp>
    </p:spTree>
    <p:extLst>
      <p:ext uri="{BB962C8B-B14F-4D97-AF65-F5344CB8AC3E}">
        <p14:creationId xmlns:p14="http://schemas.microsoft.com/office/powerpoint/2010/main" val="3449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333937"/>
              </p:ext>
            </p:extLst>
          </p:nvPr>
        </p:nvGraphicFramePr>
        <p:xfrm>
          <a:off x="2817416" y="738720"/>
          <a:ext cx="6300192" cy="614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97260" y="1170054"/>
            <a:ext cx="3222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No </a:t>
            </a:r>
            <a:r>
              <a:rPr lang="es-ES" sz="1600" dirty="0" err="1"/>
              <a:t>e</a:t>
            </a:r>
            <a:r>
              <a:rPr lang="es-ES" sz="1600" dirty="0" err="1" smtClean="0"/>
              <a:t>xisteixen</a:t>
            </a:r>
            <a:r>
              <a:rPr lang="es-ES" sz="1600" dirty="0" smtClean="0"/>
              <a:t> </a:t>
            </a:r>
            <a:r>
              <a:rPr lang="es-ES" sz="1600" dirty="0" err="1" smtClean="0"/>
              <a:t>contraindicacions</a:t>
            </a:r>
            <a:r>
              <a:rPr lang="es-ES" sz="1600" dirty="0" smtClean="0"/>
              <a:t> i/o </a:t>
            </a:r>
            <a:r>
              <a:rPr lang="es-ES" sz="1600" dirty="0" err="1" smtClean="0"/>
              <a:t>duplicacions</a:t>
            </a:r>
            <a:r>
              <a:rPr lang="es-ES" sz="1600" dirty="0" smtClean="0"/>
              <a:t> </a:t>
            </a:r>
            <a:r>
              <a:rPr lang="es-ES" sz="1600" b="0" dirty="0" smtClean="0"/>
              <a:t>entre </a:t>
            </a:r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tractaments</a:t>
            </a:r>
            <a:endParaRPr lang="ca-ES" sz="1600" b="0" dirty="0"/>
          </a:p>
        </p:txBody>
      </p:sp>
      <p:sp>
        <p:nvSpPr>
          <p:cNvPr id="5" name="Rectángulo 4"/>
          <p:cNvSpPr/>
          <p:nvPr/>
        </p:nvSpPr>
        <p:spPr bwMode="auto">
          <a:xfrm>
            <a:off x="2771800" y="3261590"/>
            <a:ext cx="6372200" cy="18230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7416000" y="936000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92389"/>
            <a:ext cx="85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Consistència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l’atenció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520" y="6478438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N=3142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771800" y="5190908"/>
            <a:ext cx="6372200" cy="18230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792513" y="4293096"/>
            <a:ext cx="6372200" cy="18230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4544" y="9824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smtClean="0"/>
              <a:t>No </a:t>
            </a:r>
            <a:r>
              <a:rPr lang="es-ES" b="0" dirty="0" err="1"/>
              <a:t>e</a:t>
            </a:r>
            <a:r>
              <a:rPr lang="es-ES" b="0" dirty="0" err="1" smtClean="0"/>
              <a:t>xisteixen</a:t>
            </a:r>
            <a:r>
              <a:rPr lang="es-ES" b="0" dirty="0" smtClean="0"/>
              <a:t> </a:t>
            </a:r>
            <a:r>
              <a:rPr lang="es-ES" dirty="0" err="1" smtClean="0"/>
              <a:t>contraindicacions</a:t>
            </a:r>
            <a:r>
              <a:rPr lang="es-ES" dirty="0" smtClean="0"/>
              <a:t> i/o </a:t>
            </a:r>
            <a:r>
              <a:rPr lang="es-ES" dirty="0" err="1" smtClean="0"/>
              <a:t>duplicacions</a:t>
            </a:r>
            <a:r>
              <a:rPr lang="es-ES" dirty="0" smtClean="0"/>
              <a:t> </a:t>
            </a:r>
            <a:r>
              <a:rPr lang="es-ES" b="0" dirty="0" smtClean="0"/>
              <a:t>entre </a:t>
            </a:r>
            <a:r>
              <a:rPr lang="es-ES" b="0" dirty="0" err="1" smtClean="0"/>
              <a:t>els</a:t>
            </a:r>
            <a:r>
              <a:rPr lang="es-ES" b="0" dirty="0" smtClean="0"/>
              <a:t> </a:t>
            </a:r>
            <a:r>
              <a:rPr lang="es-ES" b="0" dirty="0" err="1" smtClean="0"/>
              <a:t>tractaments</a:t>
            </a:r>
            <a:r>
              <a:rPr lang="es-ES" b="0" dirty="0" smtClean="0"/>
              <a:t> que </a:t>
            </a:r>
            <a:r>
              <a:rPr lang="es-ES" b="0" dirty="0" err="1" smtClean="0"/>
              <a:t>els</a:t>
            </a:r>
            <a:r>
              <a:rPr lang="es-ES" b="0" dirty="0" smtClean="0"/>
              <a:t> </a:t>
            </a:r>
            <a:r>
              <a:rPr lang="es-ES" b="0" dirty="0" err="1" smtClean="0"/>
              <a:t>metges</a:t>
            </a:r>
            <a:r>
              <a:rPr lang="es-ES" b="0" dirty="0" smtClean="0"/>
              <a:t> </a:t>
            </a:r>
            <a:r>
              <a:rPr lang="es-ES" b="0" dirty="0" err="1" smtClean="0"/>
              <a:t>d’AP</a:t>
            </a:r>
            <a:r>
              <a:rPr lang="es-ES" b="0" dirty="0" smtClean="0"/>
              <a:t> i AE </a:t>
            </a:r>
            <a:r>
              <a:rPr lang="es-ES" b="0" dirty="0" err="1" smtClean="0"/>
              <a:t>prescrivim</a:t>
            </a:r>
            <a:endParaRPr lang="ca-ES" b="0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92389"/>
            <a:ext cx="85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Coordinació de la gestió clínica: Consistència de l’atenció – per nivell assistencial (II)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193565"/>
              </p:ext>
            </p:extLst>
          </p:nvPr>
        </p:nvGraphicFramePr>
        <p:xfrm>
          <a:off x="294544" y="1628800"/>
          <a:ext cx="8741952" cy="413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AE=2062</a:t>
            </a:r>
          </a:p>
          <a:p>
            <a:r>
              <a:rPr lang="es-CL" sz="1600" b="0" dirty="0" smtClean="0"/>
              <a:t>“N” AP=1080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3245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69792"/>
              </p:ext>
            </p:extLst>
          </p:nvPr>
        </p:nvGraphicFramePr>
        <p:xfrm>
          <a:off x="2771800" y="738720"/>
          <a:ext cx="6372200" cy="611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9512" y="117488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i AE </a:t>
            </a:r>
            <a:r>
              <a:rPr lang="es-ES" sz="1600" dirty="0" smtClean="0"/>
              <a:t>no</a:t>
            </a:r>
            <a:r>
              <a:rPr lang="es-ES" sz="1600" b="0" dirty="0" smtClean="0"/>
              <a:t> </a:t>
            </a:r>
            <a:r>
              <a:rPr lang="es-ES" sz="1600" dirty="0" err="1" smtClean="0"/>
              <a:t>repetim</a:t>
            </a:r>
            <a:r>
              <a:rPr lang="es-ES" sz="1600" dirty="0" smtClean="0"/>
              <a:t> les </a:t>
            </a:r>
            <a:r>
              <a:rPr lang="es-ES" sz="1600" dirty="0" err="1" smtClean="0"/>
              <a:t>proves</a:t>
            </a:r>
            <a:r>
              <a:rPr lang="es-ES" sz="1600" dirty="0" smtClean="0"/>
              <a:t> </a:t>
            </a:r>
            <a:r>
              <a:rPr lang="es-ES" sz="1600" b="0" dirty="0" smtClean="0"/>
              <a:t>que </a:t>
            </a:r>
            <a:r>
              <a:rPr lang="es-ES" sz="1600" b="0" dirty="0" err="1" smtClean="0"/>
              <a:t>prèviament</a:t>
            </a:r>
            <a:r>
              <a:rPr lang="es-ES" sz="1600" b="0" dirty="0" smtClean="0"/>
              <a:t> han </a:t>
            </a:r>
            <a:r>
              <a:rPr lang="es-ES" sz="1600" b="0" dirty="0" err="1" smtClean="0"/>
              <a:t>realitzat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de </a:t>
            </a:r>
            <a:r>
              <a:rPr lang="es-ES" sz="1600" b="0" dirty="0" err="1" smtClean="0"/>
              <a:t>l’altre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nivell</a:t>
            </a:r>
            <a:endParaRPr lang="ca-ES" sz="1600" b="0" dirty="0"/>
          </a:p>
        </p:txBody>
      </p:sp>
      <p:sp>
        <p:nvSpPr>
          <p:cNvPr id="5" name="Rectángulo 4"/>
          <p:cNvSpPr/>
          <p:nvPr/>
        </p:nvSpPr>
        <p:spPr bwMode="auto">
          <a:xfrm>
            <a:off x="2771800" y="1684850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7524328" y="1025352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92389"/>
            <a:ext cx="85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Consistència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l’atenció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(IV)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9512" y="6417479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N=3145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780184" y="4113096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780184" y="5157192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004559"/>
              </p:ext>
            </p:extLst>
          </p:nvPr>
        </p:nvGraphicFramePr>
        <p:xfrm>
          <a:off x="2843807" y="738720"/>
          <a:ext cx="6300193" cy="611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6108" y="1124744"/>
            <a:ext cx="2411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i AE </a:t>
            </a:r>
            <a:r>
              <a:rPr lang="es-ES" sz="1600" dirty="0" err="1" smtClean="0"/>
              <a:t>definim</a:t>
            </a:r>
            <a:r>
              <a:rPr lang="es-ES" sz="1600" dirty="0" smtClean="0"/>
              <a:t> </a:t>
            </a:r>
            <a:r>
              <a:rPr lang="es-ES" sz="1600" dirty="0" err="1" smtClean="0"/>
              <a:t>conjuntament</a:t>
            </a:r>
            <a:r>
              <a:rPr lang="es-ES" sz="1600" dirty="0" smtClean="0"/>
              <a:t> el </a:t>
            </a:r>
            <a:r>
              <a:rPr lang="es-ES" sz="1600" dirty="0" err="1" smtClean="0"/>
              <a:t>pla</a:t>
            </a:r>
            <a:r>
              <a:rPr lang="es-ES" sz="1600" dirty="0" smtClean="0"/>
              <a:t> </a:t>
            </a:r>
            <a:r>
              <a:rPr lang="es-ES" sz="1600" dirty="0" err="1" smtClean="0"/>
              <a:t>d’atenció</a:t>
            </a:r>
            <a:r>
              <a:rPr lang="es-ES" sz="1600" dirty="0" smtClean="0"/>
              <a:t> </a:t>
            </a:r>
            <a:r>
              <a:rPr lang="es-ES" sz="1600" b="0" dirty="0" err="1" smtClean="0"/>
              <a:t>dels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pacients</a:t>
            </a:r>
            <a:r>
              <a:rPr lang="es-ES" sz="1600" b="0" dirty="0" smtClean="0"/>
              <a:t> que </a:t>
            </a:r>
            <a:r>
              <a:rPr lang="es-ES" sz="1600" b="0" dirty="0" err="1" smtClean="0"/>
              <a:t>ho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requereixen</a:t>
            </a:r>
            <a:endParaRPr lang="ca-ES" sz="1600" b="0" dirty="0"/>
          </a:p>
        </p:txBody>
      </p:sp>
      <p:sp>
        <p:nvSpPr>
          <p:cNvPr id="4" name="Rectángulo 3"/>
          <p:cNvSpPr/>
          <p:nvPr/>
        </p:nvSpPr>
        <p:spPr bwMode="auto">
          <a:xfrm>
            <a:off x="3203847" y="4293096"/>
            <a:ext cx="3142357" cy="21602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3205663" y="1831675"/>
            <a:ext cx="3142357" cy="18368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3205663" y="1637811"/>
            <a:ext cx="3142357" cy="19386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5076056" y="1025352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92389"/>
            <a:ext cx="85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Consistència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l’atenció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8652" y="6294459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N=3141</a:t>
            </a:r>
            <a:endParaRPr lang="ca-ES" sz="1600" b="0" dirty="0"/>
          </a:p>
        </p:txBody>
      </p:sp>
    </p:spTree>
    <p:extLst>
      <p:ext uri="{BB962C8B-B14F-4D97-AF65-F5344CB8AC3E}">
        <p14:creationId xmlns:p14="http://schemas.microsoft.com/office/powerpoint/2010/main" val="3455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7584" y="285749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2. b) Experiencia de </a:t>
            </a:r>
            <a:r>
              <a:rPr lang="es-ES" sz="2800" dirty="0" err="1" smtClean="0">
                <a:solidFill>
                  <a:schemeClr val="bg1"/>
                </a:solidFill>
              </a:rPr>
              <a:t>coordinació</a:t>
            </a:r>
            <a:r>
              <a:rPr lang="es-ES" sz="2800" dirty="0" smtClean="0">
                <a:solidFill>
                  <a:schemeClr val="bg1"/>
                </a:solidFill>
              </a:rPr>
              <a:t> de la </a:t>
            </a:r>
            <a:r>
              <a:rPr lang="es-ES" sz="2800" dirty="0" err="1" smtClean="0">
                <a:solidFill>
                  <a:schemeClr val="bg1"/>
                </a:solidFill>
              </a:rPr>
              <a:t>gestió</a:t>
            </a:r>
            <a:r>
              <a:rPr lang="es-ES" sz="2800" dirty="0" smtClean="0">
                <a:solidFill>
                  <a:schemeClr val="bg1"/>
                </a:solidFill>
              </a:rPr>
              <a:t> clínica: </a:t>
            </a:r>
            <a:r>
              <a:rPr lang="es-ES" sz="2800" dirty="0" err="1" smtClean="0">
                <a:solidFill>
                  <a:schemeClr val="bg1"/>
                </a:solidFill>
              </a:rPr>
              <a:t>seguiment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adequat</a:t>
            </a:r>
            <a:r>
              <a:rPr lang="es-ES" sz="2800" dirty="0" smtClean="0">
                <a:solidFill>
                  <a:schemeClr val="bg1"/>
                </a:solidFill>
              </a:rPr>
              <a:t> del </a:t>
            </a:r>
            <a:r>
              <a:rPr lang="es-ES" sz="2800" dirty="0" err="1" smtClean="0">
                <a:solidFill>
                  <a:schemeClr val="bg1"/>
                </a:solidFill>
              </a:rPr>
              <a:t>pacient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65281" y="443711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Derivació adequada a l’AE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Contra-derivació adequada a l’AP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Recomanacions al metge d’AP sobre el seguiment dels pacients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Consultes al metge d’AE dels dubtes sobre el seguiment dels pacients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42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193837"/>
              </p:ext>
            </p:extLst>
          </p:nvPr>
        </p:nvGraphicFramePr>
        <p:xfrm>
          <a:off x="2684954" y="672807"/>
          <a:ext cx="6459046" cy="618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80289" y="921541"/>
            <a:ext cx="280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</a:t>
            </a:r>
            <a:r>
              <a:rPr lang="es-ES" sz="1600" dirty="0" smtClean="0"/>
              <a:t>deriven </a:t>
            </a:r>
            <a:r>
              <a:rPr lang="es-ES" sz="1600" dirty="0" err="1" smtClean="0"/>
              <a:t>els</a:t>
            </a:r>
            <a:r>
              <a:rPr lang="es-ES" sz="1600" dirty="0"/>
              <a:t> </a:t>
            </a:r>
            <a:r>
              <a:rPr lang="es-ES" sz="1600" dirty="0" err="1" smtClean="0"/>
              <a:t>pacients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l’AE</a:t>
            </a:r>
            <a:r>
              <a:rPr lang="es-ES" sz="1600" dirty="0" smtClean="0"/>
              <a:t> </a:t>
            </a:r>
            <a:r>
              <a:rPr lang="es-ES" sz="1600" dirty="0" err="1" smtClean="0"/>
              <a:t>quan</a:t>
            </a:r>
            <a:r>
              <a:rPr lang="es-ES" sz="1600" dirty="0" smtClean="0"/>
              <a:t> </a:t>
            </a:r>
            <a:r>
              <a:rPr lang="es-ES" sz="1600" dirty="0" err="1" smtClean="0"/>
              <a:t>és</a:t>
            </a:r>
            <a:r>
              <a:rPr lang="es-ES" sz="1600" dirty="0" smtClean="0"/>
              <a:t> </a:t>
            </a:r>
            <a:r>
              <a:rPr lang="es-ES" sz="1600" dirty="0" err="1" smtClean="0"/>
              <a:t>adequat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7992000" y="921541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12746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472" y="6453336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N=3093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771800" y="1812976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771800" y="3212976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771800" y="5482448"/>
            <a:ext cx="63722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talo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1706566" cy="16951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339752" y="1196752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smtClean="0">
                <a:solidFill>
                  <a:prstClr val="black"/>
                </a:solidFill>
              </a:rPr>
              <a:t> </a:t>
            </a:r>
            <a:r>
              <a:rPr lang="ca-ES" dirty="0" smtClean="0">
                <a:solidFill>
                  <a:srgbClr val="0070C0"/>
                </a:solidFill>
              </a:rPr>
              <a:t>La coordinació  entre nivells d’atenció i la seva  en diferents  entorns sanitaris del sistema de salut  </a:t>
            </a:r>
            <a:r>
              <a:rPr lang="ca-ES" dirty="0" err="1" smtClean="0">
                <a:solidFill>
                  <a:srgbClr val="0070C0"/>
                </a:solidFill>
              </a:rPr>
              <a:t>Coordena-cat</a:t>
            </a:r>
            <a:r>
              <a:rPr lang="ca-ES" dirty="0" smtClean="0">
                <a:solidFill>
                  <a:srgbClr val="0070C0"/>
                </a:solidFill>
              </a:rPr>
              <a:t> (2016-2018) </a:t>
            </a:r>
            <a:r>
              <a:rPr lang="ca-ES" dirty="0" smtClean="0">
                <a:solidFill>
                  <a:prstClr val="black"/>
                </a:solidFill>
              </a:rPr>
              <a:t> </a:t>
            </a:r>
          </a:p>
          <a:p>
            <a:r>
              <a:rPr lang="ca-ES" b="0" dirty="0" smtClean="0">
                <a:solidFill>
                  <a:srgbClr val="0070C0"/>
                </a:solidFill>
              </a:rPr>
              <a:t>La relació entre continuïtat i coordinació entre nivells assistencials  en diferents entorns  sanitaris ( 2011-2014) </a:t>
            </a:r>
            <a:endParaRPr lang="es-ES" b="0" dirty="0" smtClean="0">
              <a:solidFill>
                <a:srgbClr val="0070C0"/>
              </a:solidFill>
            </a:endParaRPr>
          </a:p>
          <a:p>
            <a:r>
              <a:rPr lang="ca-ES" b="0" dirty="0" smtClean="0">
                <a:solidFill>
                  <a:srgbClr val="0070C0"/>
                </a:solidFill>
              </a:rPr>
              <a:t>La continuïtat assistencial  en diferents entorns sanitaris (2009-2010)</a:t>
            </a:r>
            <a:endParaRPr lang="es-ES" b="0" dirty="0" smtClean="0">
              <a:solidFill>
                <a:srgbClr val="0070C0"/>
              </a:solidFill>
            </a:endParaRPr>
          </a:p>
          <a:p>
            <a:r>
              <a:rPr lang="ca-ES" b="0" dirty="0" smtClean="0">
                <a:solidFill>
                  <a:srgbClr val="0070C0"/>
                </a:solidFill>
              </a:rPr>
              <a:t>Organitzacions  sanitàries integrades a Catalunya 2004-2007</a:t>
            </a:r>
            <a:endParaRPr lang="es-ES" b="0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9592" y="4437112"/>
            <a:ext cx="5400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0" dirty="0" smtClean="0">
                <a:solidFill>
                  <a:srgbClr val="0070C0"/>
                </a:solidFill>
              </a:rPr>
              <a:t>Factors que obstaculitzen i afavoreixen la implantació d’un sistema de compra  en base poblacional a Catalunya  (2005-2006) </a:t>
            </a:r>
            <a:endParaRPr lang="ca-ES" b="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a-ES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endParaRPr lang="es-ES" b="0" dirty="0">
              <a:solidFill>
                <a:srgbClr val="FF0000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97481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metges</a:t>
            </a:r>
            <a:r>
              <a:rPr lang="es-ES" dirty="0" smtClean="0"/>
              <a:t> </a:t>
            </a:r>
            <a:r>
              <a:rPr lang="es-ES" dirty="0" err="1" smtClean="0"/>
              <a:t>d’AP</a:t>
            </a:r>
            <a:r>
              <a:rPr lang="es-ES" dirty="0" smtClean="0"/>
              <a:t> deriven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pacients</a:t>
            </a:r>
            <a:r>
              <a:rPr lang="es-ES" dirty="0" smtClean="0"/>
              <a:t> a </a:t>
            </a:r>
            <a:r>
              <a:rPr lang="es-ES" dirty="0" err="1" smtClean="0"/>
              <a:t>l’AE</a:t>
            </a:r>
            <a:r>
              <a:rPr lang="es-ES" dirty="0" smtClean="0"/>
              <a:t>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adequat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1158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– per </a:t>
            </a:r>
            <a:r>
              <a:rPr lang="es-ES" dirty="0" err="1" smtClean="0">
                <a:solidFill>
                  <a:schemeClr val="bg1"/>
                </a:solidFill>
              </a:rPr>
              <a:t>nivell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r>
              <a:rPr lang="es-ES" dirty="0" smtClean="0">
                <a:solidFill>
                  <a:schemeClr val="bg1"/>
                </a:solidFill>
              </a:rPr>
              <a:t> (I)</a:t>
            </a: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66041"/>
              </p:ext>
            </p:extLst>
          </p:nvPr>
        </p:nvGraphicFramePr>
        <p:xfrm>
          <a:off x="251520" y="2204864"/>
          <a:ext cx="8568952" cy="322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AE=2014</a:t>
            </a:r>
          </a:p>
          <a:p>
            <a:r>
              <a:rPr lang="es-CL" sz="1600" b="0" dirty="0" smtClean="0"/>
              <a:t>“N” AP=1079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18347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49429"/>
              </p:ext>
            </p:extLst>
          </p:nvPr>
        </p:nvGraphicFramePr>
        <p:xfrm>
          <a:off x="2955903" y="714766"/>
          <a:ext cx="6188097" cy="614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0" y="927044"/>
            <a:ext cx="336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d’AE</a:t>
            </a:r>
            <a:r>
              <a:rPr lang="es-ES" sz="1600" b="0" dirty="0" smtClean="0"/>
              <a:t> </a:t>
            </a:r>
            <a:r>
              <a:rPr lang="es-ES" sz="1600" dirty="0" smtClean="0"/>
              <a:t>retornen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pacients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l’AP</a:t>
            </a:r>
            <a:r>
              <a:rPr lang="es-ES" sz="1600" dirty="0" smtClean="0"/>
              <a:t> </a:t>
            </a:r>
            <a:r>
              <a:rPr lang="es-ES" sz="1600" b="0" dirty="0" smtClean="0"/>
              <a:t>per al </a:t>
            </a:r>
            <a:r>
              <a:rPr lang="es-ES" sz="1600" b="0" dirty="0" err="1" smtClean="0"/>
              <a:t>seu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seguiment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quan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és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adequat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8028384" y="927044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12746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498" y="6362604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N=3085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987824" y="324900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987824" y="618260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987824" y="443711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err="1" smtClean="0"/>
              <a:t>Els</a:t>
            </a:r>
            <a:r>
              <a:rPr lang="es-ES" b="0" dirty="0" smtClean="0"/>
              <a:t> </a:t>
            </a:r>
            <a:r>
              <a:rPr lang="es-ES" b="0" dirty="0" err="1" smtClean="0"/>
              <a:t>metges</a:t>
            </a:r>
            <a:r>
              <a:rPr lang="es-ES" b="0" dirty="0" smtClean="0"/>
              <a:t> </a:t>
            </a:r>
            <a:r>
              <a:rPr lang="es-ES" b="0" dirty="0" err="1" smtClean="0"/>
              <a:t>d’AE</a:t>
            </a:r>
            <a:r>
              <a:rPr lang="es-ES" b="0" dirty="0" smtClean="0"/>
              <a:t> </a:t>
            </a:r>
            <a:r>
              <a:rPr lang="es-ES" dirty="0" smtClean="0"/>
              <a:t>retornen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pacients</a:t>
            </a:r>
            <a:r>
              <a:rPr lang="es-ES" dirty="0" smtClean="0"/>
              <a:t> a </a:t>
            </a:r>
            <a:r>
              <a:rPr lang="es-ES" dirty="0" err="1" smtClean="0"/>
              <a:t>l’AP</a:t>
            </a:r>
            <a:r>
              <a:rPr lang="es-ES" dirty="0" smtClean="0"/>
              <a:t> </a:t>
            </a:r>
            <a:r>
              <a:rPr lang="es-ES" b="0" dirty="0" smtClean="0"/>
              <a:t>per al </a:t>
            </a:r>
            <a:r>
              <a:rPr lang="es-ES" b="0" dirty="0" err="1" smtClean="0"/>
              <a:t>seu</a:t>
            </a:r>
            <a:r>
              <a:rPr lang="es-ES" b="0" dirty="0" smtClean="0"/>
              <a:t> </a:t>
            </a:r>
            <a:r>
              <a:rPr lang="es-ES" b="0" dirty="0" err="1" smtClean="0"/>
              <a:t>seguiment</a:t>
            </a:r>
            <a:r>
              <a:rPr lang="es-ES" b="0" dirty="0" smtClean="0"/>
              <a:t> </a:t>
            </a:r>
            <a:r>
              <a:rPr lang="es-ES" b="0" dirty="0" err="1" smtClean="0"/>
              <a:t>quan</a:t>
            </a:r>
            <a:r>
              <a:rPr lang="es-ES" b="0" dirty="0" smtClean="0"/>
              <a:t> </a:t>
            </a:r>
            <a:r>
              <a:rPr lang="es-ES" b="0" dirty="0" err="1" smtClean="0"/>
              <a:t>és</a:t>
            </a:r>
            <a:r>
              <a:rPr lang="es-ES" b="0" dirty="0" smtClean="0"/>
              <a:t> </a:t>
            </a:r>
            <a:r>
              <a:rPr lang="es-ES" dirty="0" err="1" smtClean="0"/>
              <a:t>adequat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520" y="904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>
                <a:solidFill>
                  <a:schemeClr val="bg1"/>
                </a:solidFill>
              </a:rPr>
              <a:t> – per </a:t>
            </a:r>
            <a:r>
              <a:rPr lang="es-ES" dirty="0" err="1">
                <a:solidFill>
                  <a:schemeClr val="bg1"/>
                </a:solidFill>
              </a:rPr>
              <a:t>nivell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assistencial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smtClean="0">
                <a:solidFill>
                  <a:schemeClr val="bg1"/>
                </a:solidFill>
              </a:rPr>
              <a:t>II)</a:t>
            </a: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654829"/>
              </p:ext>
            </p:extLst>
          </p:nvPr>
        </p:nvGraphicFramePr>
        <p:xfrm>
          <a:off x="274712" y="1772816"/>
          <a:ext cx="85310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AE=2008</a:t>
            </a:r>
          </a:p>
          <a:p>
            <a:r>
              <a:rPr lang="es-CL" sz="1600" b="0" dirty="0" smtClean="0"/>
              <a:t>“N” AP=1077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31314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96238"/>
              </p:ext>
            </p:extLst>
          </p:nvPr>
        </p:nvGraphicFramePr>
        <p:xfrm>
          <a:off x="2512525" y="699232"/>
          <a:ext cx="6631475" cy="615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13262" y="1044085"/>
            <a:ext cx="238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d’AE</a:t>
            </a:r>
            <a:r>
              <a:rPr lang="es-ES" sz="1600" b="0" dirty="0" smtClean="0"/>
              <a:t> </a:t>
            </a:r>
            <a:r>
              <a:rPr lang="es-ES" sz="1600" dirty="0" smtClean="0"/>
              <a:t>fan </a:t>
            </a:r>
            <a:r>
              <a:rPr lang="es-ES" sz="1600" dirty="0" err="1" smtClean="0"/>
              <a:t>recomanacions</a:t>
            </a:r>
            <a:r>
              <a:rPr lang="es-ES" sz="1600" dirty="0" smtClean="0"/>
              <a:t> al </a:t>
            </a:r>
            <a:r>
              <a:rPr lang="es-ES" sz="1600" dirty="0" err="1" smtClean="0"/>
              <a:t>metge</a:t>
            </a:r>
            <a:r>
              <a:rPr lang="es-ES" sz="1600" dirty="0" smtClean="0"/>
              <a:t> </a:t>
            </a:r>
            <a:r>
              <a:rPr lang="es-ES" sz="1600" dirty="0" err="1" smtClean="0"/>
              <a:t>d’AP</a:t>
            </a:r>
            <a:r>
              <a:rPr lang="es-ES" sz="1600" dirty="0" smtClean="0"/>
              <a:t> </a:t>
            </a:r>
            <a:r>
              <a:rPr lang="es-ES" sz="1600" b="0" dirty="0" smtClean="0"/>
              <a:t>sobre el </a:t>
            </a:r>
            <a:r>
              <a:rPr lang="es-ES" sz="1600" b="0" dirty="0" err="1" smtClean="0"/>
              <a:t>seguiment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pacients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6912000" y="890328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12746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498" y="6362604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N=3086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555776" y="167269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536056" y="5814011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536056" y="514658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0404" y="10267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err="1" smtClean="0"/>
              <a:t>Els</a:t>
            </a:r>
            <a:r>
              <a:rPr lang="es-ES" b="0" dirty="0" smtClean="0"/>
              <a:t> </a:t>
            </a:r>
            <a:r>
              <a:rPr lang="es-ES" b="0" dirty="0" err="1" smtClean="0"/>
              <a:t>metges</a:t>
            </a:r>
            <a:r>
              <a:rPr lang="es-ES" b="0" dirty="0" smtClean="0"/>
              <a:t> </a:t>
            </a:r>
            <a:r>
              <a:rPr lang="es-ES" b="0" dirty="0" err="1" smtClean="0"/>
              <a:t>d’AE</a:t>
            </a:r>
            <a:r>
              <a:rPr lang="es-ES" b="0" dirty="0" smtClean="0"/>
              <a:t> </a:t>
            </a:r>
            <a:r>
              <a:rPr lang="es-ES" dirty="0" smtClean="0"/>
              <a:t>fan </a:t>
            </a:r>
            <a:r>
              <a:rPr lang="es-ES" dirty="0" err="1" smtClean="0"/>
              <a:t>recomanacions</a:t>
            </a:r>
            <a:r>
              <a:rPr lang="es-ES" dirty="0" smtClean="0"/>
              <a:t> al </a:t>
            </a:r>
            <a:r>
              <a:rPr lang="es-ES" dirty="0" err="1" smtClean="0"/>
              <a:t>metge</a:t>
            </a:r>
            <a:r>
              <a:rPr lang="es-ES" dirty="0" smtClean="0"/>
              <a:t> </a:t>
            </a:r>
            <a:r>
              <a:rPr lang="es-ES" dirty="0" err="1" smtClean="0"/>
              <a:t>d’AP</a:t>
            </a:r>
            <a:r>
              <a:rPr lang="es-ES" dirty="0" smtClean="0"/>
              <a:t> </a:t>
            </a:r>
            <a:r>
              <a:rPr lang="es-ES" b="0" dirty="0" smtClean="0"/>
              <a:t>sobre el </a:t>
            </a:r>
            <a:r>
              <a:rPr lang="es-ES" b="0" dirty="0" err="1" smtClean="0"/>
              <a:t>seguiment</a:t>
            </a:r>
            <a:r>
              <a:rPr lang="es-ES" b="0" dirty="0" smtClean="0"/>
              <a:t> </a:t>
            </a:r>
            <a:r>
              <a:rPr lang="es-ES" b="0" dirty="0" err="1" smtClean="0"/>
              <a:t>dels</a:t>
            </a:r>
            <a:r>
              <a:rPr lang="es-ES" b="0" dirty="0" smtClean="0"/>
              <a:t> </a:t>
            </a:r>
            <a:r>
              <a:rPr lang="es-ES" b="0" dirty="0" err="1" smtClean="0"/>
              <a:t>pacients</a:t>
            </a:r>
            <a:endParaRPr lang="ca-ES" b="0" dirty="0"/>
          </a:p>
        </p:txBody>
      </p:sp>
      <p:sp>
        <p:nvSpPr>
          <p:cNvPr id="5" name="CuadroTexto 4"/>
          <p:cNvSpPr txBox="1"/>
          <p:nvPr/>
        </p:nvSpPr>
        <p:spPr>
          <a:xfrm>
            <a:off x="278396" y="91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– per </a:t>
            </a:r>
            <a:r>
              <a:rPr lang="es-ES" dirty="0" err="1" smtClean="0">
                <a:solidFill>
                  <a:schemeClr val="bg1"/>
                </a:solidFill>
              </a:rPr>
              <a:t>nivell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r>
              <a:rPr lang="es-ES" dirty="0" smtClean="0">
                <a:solidFill>
                  <a:schemeClr val="bg1"/>
                </a:solidFill>
              </a:rPr>
              <a:t> (III)</a:t>
            </a: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238143"/>
              </p:ext>
            </p:extLst>
          </p:nvPr>
        </p:nvGraphicFramePr>
        <p:xfrm>
          <a:off x="327584" y="1844824"/>
          <a:ext cx="8676964" cy="372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AE=2010</a:t>
            </a:r>
          </a:p>
          <a:p>
            <a:r>
              <a:rPr lang="es-CL" sz="1600" b="0" dirty="0" smtClean="0"/>
              <a:t>“N” AP=1076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4867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813051"/>
              </p:ext>
            </p:extLst>
          </p:nvPr>
        </p:nvGraphicFramePr>
        <p:xfrm>
          <a:off x="2836552" y="692696"/>
          <a:ext cx="619994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94562" y="1241033"/>
            <a:ext cx="2721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metges</a:t>
            </a:r>
            <a:r>
              <a:rPr lang="es-ES" sz="1600" dirty="0" smtClean="0"/>
              <a:t> </a:t>
            </a:r>
            <a:r>
              <a:rPr lang="es-ES" sz="1600" dirty="0" err="1" smtClean="0"/>
              <a:t>d’AP</a:t>
            </a:r>
            <a:r>
              <a:rPr lang="es-ES" sz="1600" dirty="0" smtClean="0"/>
              <a:t> consulten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dubtes</a:t>
            </a:r>
            <a:r>
              <a:rPr lang="es-ES" sz="1600" dirty="0" smtClean="0"/>
              <a:t> </a:t>
            </a:r>
            <a:r>
              <a:rPr lang="es-ES" sz="1600" b="0" dirty="0" smtClean="0"/>
              <a:t>sobre el </a:t>
            </a:r>
            <a:r>
              <a:rPr lang="es-ES" sz="1600" b="0" dirty="0" err="1" smtClean="0"/>
              <a:t>seguiment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pacients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als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d’AE</a:t>
            </a:r>
            <a:r>
              <a:rPr lang="es-ES" sz="1600" b="0" dirty="0" smtClean="0"/>
              <a:t> 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6264000" y="908720"/>
            <a:ext cx="0" cy="57794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12746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(IV)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498" y="6362604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</a:t>
            </a:r>
            <a:r>
              <a:rPr lang="es-ES" sz="1600" b="0" dirty="0" err="1" smtClean="0"/>
              <a:t>Sempre</a:t>
            </a:r>
            <a:r>
              <a:rPr lang="es-ES" sz="1600" b="0" dirty="0" smtClean="0"/>
              <a:t>, </a:t>
            </a:r>
            <a:r>
              <a:rPr lang="es-ES" sz="1600" b="0" dirty="0" err="1" smtClean="0"/>
              <a:t>moltes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vegades</a:t>
            </a:r>
            <a:endParaRPr lang="ca-ES" sz="1600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N=3089</a:t>
            </a:r>
            <a:endParaRPr lang="ca-ES" sz="1600" b="0" dirty="0"/>
          </a:p>
        </p:txBody>
      </p:sp>
      <p:sp>
        <p:nvSpPr>
          <p:cNvPr id="13" name="Rectángulo 4"/>
          <p:cNvSpPr/>
          <p:nvPr/>
        </p:nvSpPr>
        <p:spPr bwMode="auto">
          <a:xfrm>
            <a:off x="2914034" y="180884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881211" y="3933056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4"/>
          <p:cNvSpPr/>
          <p:nvPr/>
        </p:nvSpPr>
        <p:spPr bwMode="auto">
          <a:xfrm>
            <a:off x="2915816" y="4265456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83845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metges</a:t>
            </a:r>
            <a:r>
              <a:rPr lang="es-ES" sz="1600" dirty="0" smtClean="0"/>
              <a:t> </a:t>
            </a:r>
            <a:r>
              <a:rPr lang="es-ES" sz="1600" dirty="0" err="1" smtClean="0"/>
              <a:t>d’AP</a:t>
            </a:r>
            <a:r>
              <a:rPr lang="es-ES" sz="1600" dirty="0" smtClean="0"/>
              <a:t> consulten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dubtes</a:t>
            </a:r>
            <a:r>
              <a:rPr lang="es-ES" sz="1600" dirty="0" smtClean="0"/>
              <a:t> </a:t>
            </a:r>
            <a:r>
              <a:rPr lang="es-ES" sz="1600" b="0" dirty="0" smtClean="0"/>
              <a:t>sobre el </a:t>
            </a:r>
            <a:r>
              <a:rPr lang="es-ES" sz="1600" b="0" dirty="0" err="1" smtClean="0"/>
              <a:t>seguiment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pacients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als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d’AE</a:t>
            </a:r>
            <a:endParaRPr lang="ca-ES" sz="1600" b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278396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Seguiment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adequat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pacient</a:t>
            </a:r>
            <a:r>
              <a:rPr lang="es-ES" dirty="0" smtClean="0">
                <a:solidFill>
                  <a:schemeClr val="bg1"/>
                </a:solidFill>
              </a:rPr>
              <a:t> – per </a:t>
            </a:r>
            <a:r>
              <a:rPr lang="es-ES" dirty="0" err="1" smtClean="0">
                <a:solidFill>
                  <a:schemeClr val="bg1"/>
                </a:solidFill>
              </a:rPr>
              <a:t>nivell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r>
              <a:rPr lang="es-ES" dirty="0" smtClean="0">
                <a:solidFill>
                  <a:schemeClr val="bg1"/>
                </a:solidFill>
              </a:rPr>
              <a:t> (IV)</a:t>
            </a: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18299"/>
              </p:ext>
            </p:extLst>
          </p:nvPr>
        </p:nvGraphicFramePr>
        <p:xfrm>
          <a:off x="467544" y="1628800"/>
          <a:ext cx="8496944" cy="427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AE=2010</a:t>
            </a:r>
          </a:p>
          <a:p>
            <a:r>
              <a:rPr lang="es-CL" sz="1600" b="0" dirty="0" smtClean="0"/>
              <a:t>“N” AP=1079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22326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7584" y="264204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2. b) </a:t>
            </a:r>
            <a:r>
              <a:rPr lang="es-ES" sz="2800" dirty="0" err="1" smtClean="0">
                <a:solidFill>
                  <a:schemeClr val="bg1"/>
                </a:solidFill>
              </a:rPr>
              <a:t>Experiència</a:t>
            </a:r>
            <a:r>
              <a:rPr lang="es-ES" sz="2800" dirty="0" smtClean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coordinació</a:t>
            </a:r>
            <a:r>
              <a:rPr lang="es-ES" sz="2800" dirty="0" smtClean="0">
                <a:solidFill>
                  <a:schemeClr val="bg1"/>
                </a:solidFill>
              </a:rPr>
              <a:t> de la </a:t>
            </a:r>
            <a:r>
              <a:rPr lang="es-ES" sz="2800" dirty="0" err="1" smtClean="0">
                <a:solidFill>
                  <a:schemeClr val="bg1"/>
                </a:solidFill>
              </a:rPr>
              <a:t>gestió</a:t>
            </a:r>
            <a:r>
              <a:rPr lang="es-ES" sz="2800" dirty="0" smtClean="0">
                <a:solidFill>
                  <a:schemeClr val="bg1"/>
                </a:solidFill>
              </a:rPr>
              <a:t> clínica: </a:t>
            </a:r>
            <a:r>
              <a:rPr lang="es-ES" sz="2800" dirty="0" err="1">
                <a:solidFill>
                  <a:schemeClr val="bg1"/>
                </a:solidFill>
              </a:rPr>
              <a:t>a</a:t>
            </a:r>
            <a:r>
              <a:rPr lang="es-ES" sz="2800" dirty="0" err="1" smtClean="0">
                <a:solidFill>
                  <a:schemeClr val="bg1"/>
                </a:solidFill>
              </a:rPr>
              <a:t>ccessibilitat</a:t>
            </a:r>
            <a:r>
              <a:rPr lang="es-ES" sz="2800" dirty="0" smtClean="0">
                <a:solidFill>
                  <a:schemeClr val="bg1"/>
                </a:solidFill>
              </a:rPr>
              <a:t> entre </a:t>
            </a:r>
            <a:r>
              <a:rPr lang="es-ES" sz="2800" dirty="0" err="1" smtClean="0">
                <a:solidFill>
                  <a:schemeClr val="bg1"/>
                </a:solidFill>
              </a:rPr>
              <a:t>nivells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assistencials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79712" y="457816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Temps</a:t>
            </a:r>
            <a:r>
              <a:rPr lang="es-ES" dirty="0" smtClean="0"/>
              <a:t> </a:t>
            </a:r>
            <a:r>
              <a:rPr lang="es-ES" dirty="0" err="1" smtClean="0"/>
              <a:t>d’espera</a:t>
            </a:r>
            <a:r>
              <a:rPr lang="es-ES" dirty="0" smtClean="0"/>
              <a:t> de la </a:t>
            </a:r>
            <a:r>
              <a:rPr lang="es-ES" dirty="0" err="1" smtClean="0"/>
              <a:t>derivació</a:t>
            </a:r>
            <a:r>
              <a:rPr lang="es-ES" dirty="0" smtClean="0"/>
              <a:t> </a:t>
            </a:r>
            <a:r>
              <a:rPr lang="es-ES" dirty="0" err="1" smtClean="0"/>
              <a:t>ordinària</a:t>
            </a:r>
            <a:r>
              <a:rPr lang="es-ES" dirty="0" smtClean="0"/>
              <a:t> (AE)</a:t>
            </a:r>
          </a:p>
          <a:p>
            <a:r>
              <a:rPr lang="es-ES" dirty="0" err="1" smtClean="0"/>
              <a:t>Temps</a:t>
            </a:r>
            <a:r>
              <a:rPr lang="es-ES" dirty="0" smtClean="0"/>
              <a:t> </a:t>
            </a:r>
            <a:r>
              <a:rPr lang="es-ES" dirty="0" err="1" smtClean="0"/>
              <a:t>d’espera</a:t>
            </a:r>
            <a:r>
              <a:rPr lang="es-ES" dirty="0" smtClean="0"/>
              <a:t> de la </a:t>
            </a:r>
            <a:r>
              <a:rPr lang="es-ES" dirty="0" err="1" smtClean="0"/>
              <a:t>derivació</a:t>
            </a:r>
            <a:r>
              <a:rPr lang="es-ES" dirty="0" smtClean="0"/>
              <a:t> </a:t>
            </a:r>
            <a:r>
              <a:rPr lang="es-ES" dirty="0" err="1" smtClean="0"/>
              <a:t>preferent</a:t>
            </a:r>
            <a:r>
              <a:rPr lang="es-ES" dirty="0" smtClean="0"/>
              <a:t> (AE)</a:t>
            </a:r>
          </a:p>
          <a:p>
            <a:r>
              <a:rPr lang="es-ES" dirty="0" err="1" smtClean="0"/>
              <a:t>Temps</a:t>
            </a:r>
            <a:r>
              <a:rPr lang="es-ES" dirty="0" smtClean="0"/>
              <a:t> </a:t>
            </a:r>
            <a:r>
              <a:rPr lang="es-ES" dirty="0" err="1" smtClean="0"/>
              <a:t>d’espera</a:t>
            </a:r>
            <a:r>
              <a:rPr lang="es-ES" dirty="0" smtClean="0"/>
              <a:t> de la </a:t>
            </a:r>
            <a:r>
              <a:rPr lang="es-ES" dirty="0" err="1" smtClean="0"/>
              <a:t>derivació</a:t>
            </a:r>
            <a:r>
              <a:rPr lang="es-ES" dirty="0" smtClean="0"/>
              <a:t> a </a:t>
            </a:r>
            <a:r>
              <a:rPr lang="es-ES" dirty="0" err="1" smtClean="0"/>
              <a:t>l’AP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91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548302"/>
              </p:ext>
            </p:extLst>
          </p:nvPr>
        </p:nvGraphicFramePr>
        <p:xfrm>
          <a:off x="2771800" y="722757"/>
          <a:ext cx="6372200" cy="613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49067" y="824826"/>
            <a:ext cx="1990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En ser </a:t>
            </a:r>
            <a:r>
              <a:rPr lang="es-ES" sz="1600" b="0" dirty="0" err="1" smtClean="0"/>
              <a:t>derivat</a:t>
            </a:r>
            <a:r>
              <a:rPr lang="es-ES" sz="1600" b="0" dirty="0" smtClean="0"/>
              <a:t> de forma </a:t>
            </a:r>
            <a:r>
              <a:rPr lang="es-ES" sz="1600" dirty="0" err="1" smtClean="0"/>
              <a:t>ordinària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l’AE</a:t>
            </a:r>
            <a:r>
              <a:rPr lang="es-ES" sz="1600" dirty="0" smtClean="0"/>
              <a:t> </a:t>
            </a:r>
            <a:r>
              <a:rPr lang="es-ES" sz="1600" b="0" dirty="0" smtClean="0"/>
              <a:t>el </a:t>
            </a:r>
            <a:r>
              <a:rPr lang="es-ES" sz="1600" b="0" dirty="0" err="1" smtClean="0"/>
              <a:t>pacient</a:t>
            </a:r>
            <a:r>
              <a:rPr lang="es-ES" sz="1600" b="0" dirty="0" smtClean="0"/>
              <a:t> </a:t>
            </a:r>
            <a:r>
              <a:rPr lang="es-ES" sz="1600" dirty="0" smtClean="0"/>
              <a:t>no</a:t>
            </a:r>
            <a:r>
              <a:rPr lang="es-ES" sz="1600" b="0" dirty="0" smtClean="0"/>
              <a:t> </a:t>
            </a:r>
            <a:r>
              <a:rPr lang="es-ES" sz="1600" dirty="0" smtClean="0"/>
              <a:t>espera </a:t>
            </a:r>
            <a:r>
              <a:rPr lang="es-ES" sz="1600" dirty="0" err="1" smtClean="0"/>
              <a:t>molt</a:t>
            </a:r>
            <a:r>
              <a:rPr lang="es-ES" sz="1600" dirty="0" smtClean="0"/>
              <a:t> de </a:t>
            </a:r>
            <a:r>
              <a:rPr lang="es-ES" sz="1600" dirty="0" err="1" smtClean="0"/>
              <a:t>temps</a:t>
            </a:r>
            <a:r>
              <a:rPr lang="es-ES" sz="1600" dirty="0" smtClean="0"/>
              <a:t> </a:t>
            </a:r>
            <a:r>
              <a:rPr lang="es-ES" sz="1600" b="0" dirty="0" err="1" smtClean="0"/>
              <a:t>fins</a:t>
            </a:r>
            <a:r>
              <a:rPr lang="es-ES" sz="1600" b="0" dirty="0" smtClean="0"/>
              <a:t> el </a:t>
            </a:r>
            <a:r>
              <a:rPr lang="es-ES" sz="1600" b="0" dirty="0" err="1" smtClean="0"/>
              <a:t>dia</a:t>
            </a:r>
            <a:r>
              <a:rPr lang="es-ES" sz="1600" b="0" dirty="0" smtClean="0"/>
              <a:t> de la consulta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5364088" y="1025352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uadroTexto 2"/>
          <p:cNvSpPr txBox="1"/>
          <p:nvPr/>
        </p:nvSpPr>
        <p:spPr>
          <a:xfrm>
            <a:off x="251520" y="7642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Accessibilitat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754" y="6322680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N=3081</a:t>
            </a:r>
            <a:endParaRPr lang="ca-ES" sz="1600" b="0" dirty="0"/>
          </a:p>
        </p:txBody>
      </p:sp>
      <p:sp>
        <p:nvSpPr>
          <p:cNvPr id="15" name="Rectángulo 4"/>
          <p:cNvSpPr/>
          <p:nvPr/>
        </p:nvSpPr>
        <p:spPr bwMode="auto">
          <a:xfrm>
            <a:off x="2901667" y="342900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969987" y="5814011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4"/>
          <p:cNvSpPr/>
          <p:nvPr/>
        </p:nvSpPr>
        <p:spPr bwMode="auto">
          <a:xfrm>
            <a:off x="2902559" y="2905743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059" y="105447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smtClean="0"/>
              <a:t>En ser </a:t>
            </a:r>
            <a:r>
              <a:rPr lang="es-ES" b="0" dirty="0" err="1" smtClean="0"/>
              <a:t>derivat</a:t>
            </a:r>
            <a:r>
              <a:rPr lang="es-ES" b="0" dirty="0" smtClean="0"/>
              <a:t> de forma </a:t>
            </a:r>
            <a:r>
              <a:rPr lang="es-ES" dirty="0" err="1" smtClean="0"/>
              <a:t>ordinària</a:t>
            </a:r>
            <a:r>
              <a:rPr lang="es-ES" dirty="0" smtClean="0"/>
              <a:t> a </a:t>
            </a:r>
            <a:r>
              <a:rPr lang="es-ES" dirty="0" err="1" smtClean="0"/>
              <a:t>l’AE</a:t>
            </a:r>
            <a:r>
              <a:rPr lang="es-ES" dirty="0" smtClean="0"/>
              <a:t> el </a:t>
            </a:r>
            <a:r>
              <a:rPr lang="es-ES" dirty="0" err="1" smtClean="0"/>
              <a:t>pacient</a:t>
            </a:r>
            <a:r>
              <a:rPr lang="es-ES" dirty="0" smtClean="0"/>
              <a:t> no espera </a:t>
            </a:r>
            <a:r>
              <a:rPr lang="es-ES" dirty="0" err="1" smtClean="0"/>
              <a:t>molt</a:t>
            </a:r>
            <a:r>
              <a:rPr lang="es-ES" dirty="0" smtClean="0"/>
              <a:t> de </a:t>
            </a:r>
            <a:r>
              <a:rPr lang="es-ES" dirty="0" err="1" smtClean="0"/>
              <a:t>temps</a:t>
            </a:r>
            <a:r>
              <a:rPr lang="es-ES" dirty="0" smtClean="0"/>
              <a:t> </a:t>
            </a:r>
            <a:r>
              <a:rPr lang="es-ES" b="0" dirty="0" err="1" smtClean="0"/>
              <a:t>fins</a:t>
            </a:r>
            <a:r>
              <a:rPr lang="es-ES" b="0" dirty="0" smtClean="0"/>
              <a:t> el </a:t>
            </a:r>
            <a:r>
              <a:rPr lang="es-ES" b="0" dirty="0" err="1" smtClean="0"/>
              <a:t>dia</a:t>
            </a:r>
            <a:r>
              <a:rPr lang="es-ES" b="0" dirty="0" smtClean="0"/>
              <a:t> de la consulta</a:t>
            </a:r>
            <a:endParaRPr lang="ca-ES" b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277059" y="12651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Accessibilitat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– per </a:t>
            </a:r>
            <a:r>
              <a:rPr lang="es-ES" dirty="0" err="1" smtClean="0">
                <a:solidFill>
                  <a:schemeClr val="bg1"/>
                </a:solidFill>
              </a:rPr>
              <a:t>nivell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r>
              <a:rPr lang="es-ES" dirty="0" smtClean="0">
                <a:solidFill>
                  <a:schemeClr val="bg1"/>
                </a:solidFill>
              </a:rPr>
              <a:t> (I)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08058"/>
              </p:ext>
            </p:extLst>
          </p:nvPr>
        </p:nvGraphicFramePr>
        <p:xfrm>
          <a:off x="166909" y="1988840"/>
          <a:ext cx="8874373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AE=2004</a:t>
            </a:r>
          </a:p>
          <a:p>
            <a:r>
              <a:rPr lang="es-CL" sz="1600" b="0" dirty="0" smtClean="0"/>
              <a:t>“N” AP=1077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3133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980928"/>
          </a:xfrm>
        </p:spPr>
        <p:txBody>
          <a:bodyPr/>
          <a:lstStyle/>
          <a:p>
            <a:pPr>
              <a:buNone/>
            </a:pPr>
            <a:r>
              <a:rPr lang="ca-ES" sz="2400" dirty="0" smtClean="0">
                <a:solidFill>
                  <a:srgbClr val="0070C0"/>
                </a:solidFill>
              </a:rPr>
              <a:t>Que aportem:</a:t>
            </a:r>
          </a:p>
          <a:p>
            <a:r>
              <a:rPr lang="ca-ES" sz="2400" dirty="0" smtClean="0">
                <a:solidFill>
                  <a:srgbClr val="0070C0"/>
                </a:solidFill>
              </a:rPr>
              <a:t>Coneixement  de la situació de la coordinació / integració assistencial a Catalunya </a:t>
            </a:r>
          </a:p>
          <a:p>
            <a:r>
              <a:rPr lang="ca-ES" sz="2400" dirty="0" smtClean="0">
                <a:solidFill>
                  <a:srgbClr val="0070C0"/>
                </a:solidFill>
              </a:rPr>
              <a:t> Instruments i eines  de mesura (qüestionari, indicadors..)</a:t>
            </a:r>
          </a:p>
          <a:p>
            <a:r>
              <a:rPr lang="ca-ES" sz="2400" dirty="0" smtClean="0">
                <a:solidFill>
                  <a:srgbClr val="0070C0"/>
                </a:solidFill>
              </a:rPr>
              <a:t>Identificació i validació d’indicadors de coordinació assistencial 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494116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0070C0"/>
                </a:solidFill>
              </a:rPr>
              <a:t>Finalitat : millorar les estratègies de la coordinació integració  en el nostre entorn </a:t>
            </a: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6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19354"/>
              </p:ext>
            </p:extLst>
          </p:nvPr>
        </p:nvGraphicFramePr>
        <p:xfrm>
          <a:off x="2843808" y="722758"/>
          <a:ext cx="6300192" cy="611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9512" y="1085145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En ser </a:t>
            </a:r>
            <a:r>
              <a:rPr lang="es-ES" sz="1600" b="0" dirty="0" err="1" smtClean="0"/>
              <a:t>derivat</a:t>
            </a:r>
            <a:r>
              <a:rPr lang="es-ES" sz="1600" b="0" dirty="0" smtClean="0"/>
              <a:t> de forma </a:t>
            </a:r>
            <a:r>
              <a:rPr lang="es-ES" sz="1600" dirty="0" err="1" smtClean="0"/>
              <a:t>preferent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l’AE</a:t>
            </a:r>
            <a:r>
              <a:rPr lang="es-ES" sz="1600" b="0" dirty="0" smtClean="0"/>
              <a:t>, el </a:t>
            </a:r>
            <a:r>
              <a:rPr lang="es-ES" sz="1600" b="0" dirty="0" err="1" smtClean="0"/>
              <a:t>pacient</a:t>
            </a:r>
            <a:r>
              <a:rPr lang="es-ES" sz="1600" b="0" dirty="0" smtClean="0"/>
              <a:t> no espera </a:t>
            </a:r>
            <a:r>
              <a:rPr lang="es-ES" sz="1600" dirty="0" err="1" smtClean="0"/>
              <a:t>molt</a:t>
            </a:r>
            <a:r>
              <a:rPr lang="es-ES" sz="1600" dirty="0" smtClean="0"/>
              <a:t> de </a:t>
            </a:r>
            <a:r>
              <a:rPr lang="es-ES" sz="1600" dirty="0" err="1" smtClean="0"/>
              <a:t>temps</a:t>
            </a:r>
            <a:r>
              <a:rPr lang="es-ES" sz="1600" dirty="0" smtClean="0"/>
              <a:t> </a:t>
            </a:r>
            <a:r>
              <a:rPr lang="es-ES" sz="1600" b="0" dirty="0" err="1" smtClean="0"/>
              <a:t>fins</a:t>
            </a:r>
            <a:r>
              <a:rPr lang="es-ES" sz="1600" b="0" dirty="0" smtClean="0"/>
              <a:t> al </a:t>
            </a:r>
            <a:r>
              <a:rPr lang="es-ES" sz="1600" b="0" dirty="0" err="1" smtClean="0"/>
              <a:t>dia</a:t>
            </a:r>
            <a:r>
              <a:rPr lang="es-ES" sz="1600" b="0" dirty="0" smtClean="0"/>
              <a:t> de la consulta</a:t>
            </a:r>
            <a:endParaRPr lang="ca-ES" sz="1600" b="0" dirty="0"/>
          </a:p>
        </p:txBody>
      </p:sp>
      <p:cxnSp>
        <p:nvCxnSpPr>
          <p:cNvPr id="7" name="Conector recto 6"/>
          <p:cNvCxnSpPr/>
          <p:nvPr/>
        </p:nvCxnSpPr>
        <p:spPr bwMode="auto">
          <a:xfrm flipV="1">
            <a:off x="6552000" y="928465"/>
            <a:ext cx="0" cy="583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251520" y="7642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Accessibilitat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7504" y="6453336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N=3084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881452" y="184482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881452" y="341465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874378" y="4284301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14460"/>
              </p:ext>
            </p:extLst>
          </p:nvPr>
        </p:nvGraphicFramePr>
        <p:xfrm>
          <a:off x="2650477" y="722757"/>
          <a:ext cx="6493523" cy="613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39122" y="741283"/>
            <a:ext cx="2411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Després</a:t>
            </a:r>
            <a:r>
              <a:rPr lang="es-ES" sz="1600" b="0" dirty="0" smtClean="0"/>
              <a:t> de ser </a:t>
            </a:r>
            <a:r>
              <a:rPr lang="es-ES" sz="1600" dirty="0" err="1" smtClean="0"/>
              <a:t>retornat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l’AP</a:t>
            </a:r>
            <a:r>
              <a:rPr lang="es-ES" sz="1600" dirty="0" smtClean="0"/>
              <a:t> </a:t>
            </a:r>
            <a:r>
              <a:rPr lang="es-ES" sz="1600" b="0" dirty="0" smtClean="0"/>
              <a:t>el </a:t>
            </a:r>
            <a:r>
              <a:rPr lang="es-ES" sz="1600" b="0" dirty="0" err="1" smtClean="0"/>
              <a:t>pacient</a:t>
            </a:r>
            <a:r>
              <a:rPr lang="es-ES" sz="1600" b="0" dirty="0" smtClean="0"/>
              <a:t> </a:t>
            </a:r>
            <a:r>
              <a:rPr lang="es-ES" sz="1600" dirty="0" smtClean="0"/>
              <a:t>no</a:t>
            </a:r>
            <a:r>
              <a:rPr lang="es-ES" sz="1600" b="0" dirty="0" smtClean="0"/>
              <a:t> </a:t>
            </a:r>
            <a:r>
              <a:rPr lang="es-ES" sz="1600" dirty="0" smtClean="0"/>
              <a:t>espera </a:t>
            </a:r>
            <a:r>
              <a:rPr lang="es-ES" sz="1600" dirty="0" err="1" smtClean="0"/>
              <a:t>molt</a:t>
            </a:r>
            <a:r>
              <a:rPr lang="es-ES" sz="1600" dirty="0" smtClean="0"/>
              <a:t> de </a:t>
            </a:r>
            <a:r>
              <a:rPr lang="es-ES" sz="1600" dirty="0" err="1" smtClean="0"/>
              <a:t>temps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fins</a:t>
            </a:r>
            <a:r>
              <a:rPr lang="es-ES" sz="1600" b="0" dirty="0" smtClean="0"/>
              <a:t> al </a:t>
            </a:r>
            <a:r>
              <a:rPr lang="es-ES" sz="1600" b="0" dirty="0" err="1" smtClean="0"/>
              <a:t>dia</a:t>
            </a:r>
            <a:r>
              <a:rPr lang="es-ES" sz="1600" b="0" dirty="0" smtClean="0"/>
              <a:t> de la consulta</a:t>
            </a:r>
            <a:endParaRPr lang="ca-ES" sz="1600" b="0" dirty="0"/>
          </a:p>
        </p:txBody>
      </p:sp>
      <p:cxnSp>
        <p:nvCxnSpPr>
          <p:cNvPr id="4" name="Conector recto 3"/>
          <p:cNvCxnSpPr/>
          <p:nvPr/>
        </p:nvCxnSpPr>
        <p:spPr bwMode="auto">
          <a:xfrm flipV="1">
            <a:off x="6624000" y="980728"/>
            <a:ext cx="0" cy="578038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uadroTexto 8"/>
          <p:cNvSpPr txBox="1"/>
          <p:nvPr/>
        </p:nvSpPr>
        <p:spPr>
          <a:xfrm>
            <a:off x="251520" y="7642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Accessibilitat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 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 (III)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4" y="6453336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N=3068</a:t>
            </a:r>
            <a:endParaRPr lang="ca-ES" sz="1600" b="0" dirty="0"/>
          </a:p>
        </p:txBody>
      </p:sp>
      <p:sp>
        <p:nvSpPr>
          <p:cNvPr id="13" name="Rectángulo 4"/>
          <p:cNvSpPr/>
          <p:nvPr/>
        </p:nvSpPr>
        <p:spPr bwMode="auto">
          <a:xfrm>
            <a:off x="2881452" y="184482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881452" y="4293096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4"/>
          <p:cNvSpPr/>
          <p:nvPr/>
        </p:nvSpPr>
        <p:spPr bwMode="auto">
          <a:xfrm>
            <a:off x="2881452" y="5323725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8303" y="105273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Després</a:t>
            </a:r>
            <a:r>
              <a:rPr lang="es-ES" sz="1600" b="0" dirty="0" smtClean="0"/>
              <a:t> de ser </a:t>
            </a:r>
            <a:r>
              <a:rPr lang="es-ES" sz="1600" dirty="0" err="1" smtClean="0"/>
              <a:t>retornat</a:t>
            </a:r>
            <a:r>
              <a:rPr lang="es-ES" sz="1600" dirty="0" smtClean="0"/>
              <a:t> a </a:t>
            </a:r>
            <a:r>
              <a:rPr lang="es-ES" sz="1600" dirty="0" err="1" smtClean="0"/>
              <a:t>l’AP</a:t>
            </a:r>
            <a:r>
              <a:rPr lang="es-ES" sz="1600" dirty="0" smtClean="0"/>
              <a:t> </a:t>
            </a:r>
            <a:r>
              <a:rPr lang="es-ES" sz="1600" b="0" dirty="0" smtClean="0"/>
              <a:t>el </a:t>
            </a:r>
            <a:r>
              <a:rPr lang="es-ES" sz="1600" b="0" dirty="0" err="1" smtClean="0"/>
              <a:t>pacient</a:t>
            </a:r>
            <a:r>
              <a:rPr lang="es-ES" sz="1600" b="0" dirty="0" smtClean="0"/>
              <a:t> </a:t>
            </a:r>
            <a:r>
              <a:rPr lang="es-ES" sz="1600" dirty="0" smtClean="0"/>
              <a:t>no espera </a:t>
            </a:r>
            <a:r>
              <a:rPr lang="es-ES" sz="1600" dirty="0" err="1" smtClean="0"/>
              <a:t>molt</a:t>
            </a:r>
            <a:r>
              <a:rPr lang="es-ES" sz="1600" dirty="0" smtClean="0"/>
              <a:t> de </a:t>
            </a:r>
            <a:r>
              <a:rPr lang="es-ES" sz="1600" dirty="0" err="1" smtClean="0"/>
              <a:t>temps</a:t>
            </a:r>
            <a:r>
              <a:rPr lang="es-ES" sz="1600" dirty="0" smtClean="0"/>
              <a:t> </a:t>
            </a:r>
            <a:r>
              <a:rPr lang="es-ES" sz="1600" b="0" dirty="0" err="1" smtClean="0"/>
              <a:t>fins</a:t>
            </a:r>
            <a:r>
              <a:rPr lang="es-ES" sz="1600" b="0" dirty="0" smtClean="0"/>
              <a:t> al </a:t>
            </a:r>
            <a:r>
              <a:rPr lang="es-ES" sz="1600" b="0" dirty="0" err="1" smtClean="0"/>
              <a:t>dia</a:t>
            </a:r>
            <a:r>
              <a:rPr lang="es-ES" sz="1600" b="0" dirty="0" smtClean="0"/>
              <a:t> de la consulta</a:t>
            </a:r>
            <a:endParaRPr lang="ca-ES" sz="1600" b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8303" y="1378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gestió</a:t>
            </a:r>
            <a:r>
              <a:rPr lang="es-ES" dirty="0" smtClean="0">
                <a:solidFill>
                  <a:schemeClr val="bg1"/>
                </a:solidFill>
              </a:rPr>
              <a:t> clínica: </a:t>
            </a:r>
            <a:r>
              <a:rPr lang="es-ES" dirty="0" err="1" smtClean="0">
                <a:solidFill>
                  <a:schemeClr val="bg1"/>
                </a:solidFill>
              </a:rPr>
              <a:t>Accessibilitat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– per nivel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r>
              <a:rPr lang="es-ES" dirty="0" smtClean="0">
                <a:solidFill>
                  <a:schemeClr val="bg1"/>
                </a:solidFill>
              </a:rPr>
              <a:t> (III)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346674"/>
              </p:ext>
            </p:extLst>
          </p:nvPr>
        </p:nvGraphicFramePr>
        <p:xfrm>
          <a:off x="385877" y="1772816"/>
          <a:ext cx="8405812" cy="384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AE=1993</a:t>
            </a:r>
          </a:p>
          <a:p>
            <a:r>
              <a:rPr lang="es-CL" sz="1600" b="0" dirty="0" smtClean="0"/>
              <a:t>“N” AP=1075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40121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2681961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>
                <a:solidFill>
                  <a:srgbClr val="FFFFFF"/>
                </a:solidFill>
              </a:rPr>
              <a:t>3. </a:t>
            </a:r>
            <a:r>
              <a:rPr lang="es-ES" sz="2800" dirty="0" err="1">
                <a:solidFill>
                  <a:srgbClr val="FFFFFF"/>
                </a:solidFill>
              </a:rPr>
              <a:t>Percepció</a:t>
            </a:r>
            <a:r>
              <a:rPr lang="es-ES" sz="2800" dirty="0">
                <a:solidFill>
                  <a:srgbClr val="FFFFFF"/>
                </a:solidFill>
              </a:rPr>
              <a:t> general de </a:t>
            </a:r>
            <a:r>
              <a:rPr lang="es-ES" sz="2800" dirty="0" err="1">
                <a:solidFill>
                  <a:srgbClr val="FFFFFF"/>
                </a:solidFill>
              </a:rPr>
              <a:t>coordinació</a:t>
            </a:r>
            <a:r>
              <a:rPr lang="es-ES" sz="2800" dirty="0">
                <a:solidFill>
                  <a:srgbClr val="FFFFFF"/>
                </a:solidFill>
              </a:rPr>
              <a:t> entre </a:t>
            </a:r>
            <a:r>
              <a:rPr lang="es-ES" sz="2800" dirty="0" err="1">
                <a:solidFill>
                  <a:srgbClr val="FFFFFF"/>
                </a:solidFill>
              </a:rPr>
              <a:t>nivells</a:t>
            </a:r>
            <a:endParaRPr lang="es-E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526227"/>
              </p:ext>
            </p:extLst>
          </p:nvPr>
        </p:nvGraphicFramePr>
        <p:xfrm>
          <a:off x="2881452" y="754749"/>
          <a:ext cx="6262548" cy="610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13395" y="1080898"/>
            <a:ext cx="276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Crec</a:t>
            </a:r>
            <a:r>
              <a:rPr lang="es-ES" sz="1600" b="0" dirty="0" smtClean="0"/>
              <a:t> que </a:t>
            </a:r>
            <a:r>
              <a:rPr lang="es-ES" sz="1600" b="0" dirty="0" err="1" smtClean="0"/>
              <a:t>l’atenció</a:t>
            </a:r>
            <a:r>
              <a:rPr lang="es-ES" sz="1600" b="0" dirty="0" smtClean="0"/>
              <a:t> entre </a:t>
            </a:r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i AE </a:t>
            </a:r>
            <a:r>
              <a:rPr lang="es-ES" sz="1600" dirty="0" err="1" smtClean="0"/>
              <a:t>està</a:t>
            </a:r>
            <a:r>
              <a:rPr lang="es-ES" sz="1600" dirty="0" smtClean="0"/>
              <a:t> coordinada</a:t>
            </a:r>
            <a:endParaRPr lang="ca-ES" sz="1600" b="0" dirty="0"/>
          </a:p>
        </p:txBody>
      </p:sp>
      <p:cxnSp>
        <p:nvCxnSpPr>
          <p:cNvPr id="4" name="Conector recto 3"/>
          <p:cNvCxnSpPr/>
          <p:nvPr/>
        </p:nvCxnSpPr>
        <p:spPr bwMode="auto">
          <a:xfrm flipV="1">
            <a:off x="6012160" y="1070740"/>
            <a:ext cx="0" cy="56903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302715" y="10841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Percepció</a:t>
            </a:r>
            <a:r>
              <a:rPr lang="es-ES" dirty="0" smtClean="0">
                <a:solidFill>
                  <a:schemeClr val="bg1"/>
                </a:solidFill>
              </a:rPr>
              <a:t> general de </a:t>
            </a:r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– </a:t>
            </a:r>
            <a:r>
              <a:rPr lang="es-ES" dirty="0" err="1" smtClean="0">
                <a:solidFill>
                  <a:schemeClr val="bg1"/>
                </a:solidFill>
              </a:rPr>
              <a:t>Àrees</a:t>
            </a:r>
            <a:r>
              <a:rPr lang="es-ES" dirty="0" smtClean="0">
                <a:solidFill>
                  <a:schemeClr val="bg1"/>
                </a:solidFill>
              </a:rPr>
              <a:t> completes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7504" y="6453336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508" y="5904011"/>
            <a:ext cx="136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N=3079</a:t>
            </a:r>
            <a:endParaRPr lang="ca-ES" sz="1600" b="0" dirty="0"/>
          </a:p>
        </p:txBody>
      </p:sp>
      <p:sp>
        <p:nvSpPr>
          <p:cNvPr id="12" name="Rectángulo 4"/>
          <p:cNvSpPr/>
          <p:nvPr/>
        </p:nvSpPr>
        <p:spPr bwMode="auto">
          <a:xfrm>
            <a:off x="2881452" y="187239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4"/>
          <p:cNvSpPr/>
          <p:nvPr/>
        </p:nvSpPr>
        <p:spPr bwMode="auto">
          <a:xfrm>
            <a:off x="2846491" y="4318883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4"/>
          <p:cNvSpPr/>
          <p:nvPr/>
        </p:nvSpPr>
        <p:spPr bwMode="auto">
          <a:xfrm>
            <a:off x="2820270" y="590900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98072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err="1" smtClean="0"/>
              <a:t>Crec</a:t>
            </a:r>
            <a:r>
              <a:rPr lang="es-ES" sz="1600" b="0" dirty="0" smtClean="0"/>
              <a:t> que </a:t>
            </a:r>
            <a:r>
              <a:rPr lang="es-ES" sz="1600" b="0" dirty="0" err="1" smtClean="0"/>
              <a:t>l’atenció</a:t>
            </a:r>
            <a:r>
              <a:rPr lang="es-ES" sz="1600" b="0" dirty="0" smtClean="0"/>
              <a:t> entre </a:t>
            </a:r>
            <a:r>
              <a:rPr lang="es-ES" sz="1600" b="0" dirty="0" err="1" smtClean="0"/>
              <a:t>els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metges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d’AP</a:t>
            </a:r>
            <a:r>
              <a:rPr lang="es-ES" sz="1600" b="0" dirty="0" smtClean="0"/>
              <a:t> i AE </a:t>
            </a:r>
            <a:r>
              <a:rPr lang="es-ES" sz="1600" dirty="0" err="1" smtClean="0"/>
              <a:t>està</a:t>
            </a:r>
            <a:r>
              <a:rPr lang="es-ES" sz="1600" dirty="0" smtClean="0"/>
              <a:t> coordinada </a:t>
            </a:r>
            <a:endParaRPr lang="ca-E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8831" y="1251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Percepció</a:t>
            </a:r>
            <a:r>
              <a:rPr lang="es-ES" dirty="0" smtClean="0">
                <a:solidFill>
                  <a:schemeClr val="bg1"/>
                </a:solidFill>
              </a:rPr>
              <a:t> general de </a:t>
            </a:r>
            <a:r>
              <a:rPr lang="es-ES" dirty="0" err="1" smtClean="0">
                <a:solidFill>
                  <a:schemeClr val="bg1"/>
                </a:solidFill>
              </a:rPr>
              <a:t>coordinació</a:t>
            </a:r>
            <a:r>
              <a:rPr lang="es-ES" dirty="0" smtClean="0">
                <a:solidFill>
                  <a:schemeClr val="bg1"/>
                </a:solidFill>
              </a:rPr>
              <a:t> entre </a:t>
            </a:r>
            <a:r>
              <a:rPr lang="es-ES" dirty="0" err="1" smtClean="0">
                <a:solidFill>
                  <a:schemeClr val="bg1"/>
                </a:solidFill>
              </a:rPr>
              <a:t>nivells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assistencials</a:t>
            </a:r>
            <a:r>
              <a:rPr lang="es-ES" dirty="0" smtClean="0">
                <a:solidFill>
                  <a:schemeClr val="bg1"/>
                </a:solidFill>
              </a:rPr>
              <a:t>- per </a:t>
            </a:r>
            <a:r>
              <a:rPr lang="es-ES" dirty="0" err="1" smtClean="0">
                <a:solidFill>
                  <a:schemeClr val="bg1"/>
                </a:solidFill>
              </a:rPr>
              <a:t>nivell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assistencial</a:t>
            </a:r>
            <a:endParaRPr lang="es-E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99768"/>
              </p:ext>
            </p:extLst>
          </p:nvPr>
        </p:nvGraphicFramePr>
        <p:xfrm>
          <a:off x="318831" y="1520575"/>
          <a:ext cx="880236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6231814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AE=2006</a:t>
            </a:r>
          </a:p>
          <a:p>
            <a:r>
              <a:rPr lang="es-CL" sz="1600" b="0" dirty="0" smtClean="0"/>
              <a:t>“N” AP=1073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20889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252772" y="188640"/>
            <a:ext cx="8999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srgbClr val="94142F"/>
                </a:solidFill>
                <a:latin typeface="+mn-lt"/>
                <a:ea typeface="+mn-ea"/>
                <a:cs typeface="+mn-cs"/>
              </a:defRPr>
            </a:pPr>
            <a:r>
              <a:rPr lang="es-ES" b="0" dirty="0" err="1">
                <a:solidFill>
                  <a:prstClr val="white"/>
                </a:solidFill>
                <a:latin typeface="Arial"/>
              </a:rPr>
              <a:t>Motius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per considerar que </a:t>
            </a:r>
            <a:r>
              <a:rPr lang="es-ES" b="0" dirty="0" err="1">
                <a:solidFill>
                  <a:prstClr val="white"/>
                </a:solidFill>
                <a:latin typeface="Arial"/>
              </a:rPr>
              <a:t>l’atenció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al </a:t>
            </a:r>
            <a:r>
              <a:rPr lang="es-ES" b="0" dirty="0" err="1">
                <a:solidFill>
                  <a:prstClr val="white"/>
                </a:solidFill>
                <a:latin typeface="Arial"/>
              </a:rPr>
              <a:t>territori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</a:t>
            </a:r>
            <a:r>
              <a:rPr lang="es-ES" b="0" dirty="0" err="1">
                <a:solidFill>
                  <a:prstClr val="white"/>
                </a:solidFill>
                <a:latin typeface="Arial"/>
              </a:rPr>
              <a:t>està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coordinada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5638"/>
              </p:ext>
            </p:extLst>
          </p:nvPr>
        </p:nvGraphicFramePr>
        <p:xfrm>
          <a:off x="-648072" y="194079"/>
          <a:ext cx="990059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98395" y="6453336"/>
            <a:ext cx="716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 smtClean="0">
                <a:solidFill>
                  <a:prstClr val="black"/>
                </a:solidFill>
              </a:rPr>
              <a:t>n = número de respostes</a:t>
            </a:r>
          </a:p>
        </p:txBody>
      </p:sp>
    </p:spTree>
    <p:extLst>
      <p:ext uri="{BB962C8B-B14F-4D97-AF65-F5344CB8AC3E}">
        <p14:creationId xmlns:p14="http://schemas.microsoft.com/office/powerpoint/2010/main" val="13302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616586"/>
              </p:ext>
            </p:extLst>
          </p:nvPr>
        </p:nvGraphicFramePr>
        <p:xfrm>
          <a:off x="-938935" y="402124"/>
          <a:ext cx="100446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8395" y="6453336"/>
            <a:ext cx="716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 smtClean="0">
                <a:solidFill>
                  <a:prstClr val="black"/>
                </a:solidFill>
              </a:rPr>
              <a:t>n = número de respostes</a:t>
            </a:r>
          </a:p>
        </p:txBody>
      </p:sp>
      <p:sp>
        <p:nvSpPr>
          <p:cNvPr id="7" name="2 Rectángulo"/>
          <p:cNvSpPr/>
          <p:nvPr/>
        </p:nvSpPr>
        <p:spPr>
          <a:xfrm>
            <a:off x="252772" y="188640"/>
            <a:ext cx="8999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srgbClr val="94142F"/>
                </a:solidFill>
                <a:latin typeface="+mn-lt"/>
                <a:ea typeface="+mn-ea"/>
                <a:cs typeface="+mn-cs"/>
              </a:defRPr>
            </a:pPr>
            <a:r>
              <a:rPr lang="es-ES" b="0" dirty="0" err="1">
                <a:solidFill>
                  <a:prstClr val="white"/>
                </a:solidFill>
                <a:latin typeface="Arial"/>
              </a:rPr>
              <a:t>Motius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per considerar que </a:t>
            </a:r>
            <a:r>
              <a:rPr lang="es-ES" b="0" dirty="0" err="1">
                <a:solidFill>
                  <a:prstClr val="white"/>
                </a:solidFill>
                <a:latin typeface="Arial"/>
              </a:rPr>
              <a:t>l’atenció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al </a:t>
            </a:r>
            <a:r>
              <a:rPr lang="es-ES" b="0" dirty="0" err="1" smtClean="0">
                <a:solidFill>
                  <a:prstClr val="white"/>
                </a:solidFill>
                <a:latin typeface="Arial"/>
              </a:rPr>
              <a:t>territori</a:t>
            </a:r>
            <a:r>
              <a:rPr lang="es-ES" b="0" dirty="0" smtClean="0">
                <a:solidFill>
                  <a:prstClr val="white"/>
                </a:solidFill>
                <a:latin typeface="Arial"/>
              </a:rPr>
              <a:t> no </a:t>
            </a:r>
            <a:r>
              <a:rPr lang="es-ES" b="0" dirty="0" err="1">
                <a:solidFill>
                  <a:prstClr val="white"/>
                </a:solidFill>
                <a:latin typeface="Arial"/>
              </a:rPr>
              <a:t>està</a:t>
            </a:r>
            <a:r>
              <a:rPr lang="es-ES" b="0" dirty="0">
                <a:solidFill>
                  <a:prstClr val="white"/>
                </a:solidFill>
                <a:latin typeface="Arial"/>
              </a:rPr>
              <a:t> coordinada</a:t>
            </a:r>
          </a:p>
        </p:txBody>
      </p:sp>
    </p:spTree>
    <p:extLst>
      <p:ext uri="{BB962C8B-B14F-4D97-AF65-F5344CB8AC3E}">
        <p14:creationId xmlns:p14="http://schemas.microsoft.com/office/powerpoint/2010/main" val="41057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576" y="2673737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4. </a:t>
            </a:r>
            <a:r>
              <a:rPr lang="es-ES" sz="2800" dirty="0" err="1" smtClean="0">
                <a:solidFill>
                  <a:schemeClr val="bg1"/>
                </a:solidFill>
              </a:rPr>
              <a:t>Coneixement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</a:rPr>
              <a:t>ús</a:t>
            </a:r>
            <a:r>
              <a:rPr lang="es-ES" sz="2800" dirty="0" smtClean="0">
                <a:solidFill>
                  <a:schemeClr val="bg1"/>
                </a:solidFill>
              </a:rPr>
              <a:t> i </a:t>
            </a:r>
            <a:r>
              <a:rPr lang="es-ES" sz="2800" dirty="0" err="1" smtClean="0">
                <a:solidFill>
                  <a:schemeClr val="bg1"/>
                </a:solidFill>
              </a:rPr>
              <a:t>utilitat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dels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mecanismes</a:t>
            </a:r>
            <a:r>
              <a:rPr lang="es-ES" sz="2800" dirty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coordinació</a:t>
            </a:r>
            <a:r>
              <a:rPr lang="es-ES" sz="2800" dirty="0" smtClean="0">
                <a:solidFill>
                  <a:schemeClr val="bg1"/>
                </a:solidFill>
              </a:rPr>
              <a:t> entre </a:t>
            </a:r>
            <a:r>
              <a:rPr lang="es-ES" sz="2800" dirty="0" err="1" smtClean="0">
                <a:solidFill>
                  <a:schemeClr val="bg1"/>
                </a:solidFill>
              </a:rPr>
              <a:t>nivells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512" cy="433387"/>
          </a:xfrm>
        </p:spPr>
        <p:txBody>
          <a:bodyPr/>
          <a:lstStyle/>
          <a:p>
            <a:pPr algn="l"/>
            <a:r>
              <a:rPr lang="es-ES" sz="2400" b="1" dirty="0" err="1" smtClean="0">
                <a:solidFill>
                  <a:schemeClr val="bg1"/>
                </a:solidFill>
              </a:rPr>
              <a:t>Coneixement</a:t>
            </a:r>
            <a:r>
              <a:rPr lang="es-ES" sz="2400" b="1" dirty="0" smtClean="0">
                <a:solidFill>
                  <a:schemeClr val="bg1"/>
                </a:solidFill>
              </a:rPr>
              <a:t> i </a:t>
            </a:r>
            <a:r>
              <a:rPr lang="es-ES" sz="2400" b="1" dirty="0" err="1" smtClean="0">
                <a:solidFill>
                  <a:schemeClr val="bg1"/>
                </a:solidFill>
              </a:rPr>
              <a:t>ús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dels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mecanismes</a:t>
            </a:r>
            <a:r>
              <a:rPr lang="es-ES" sz="2400" b="1" dirty="0" smtClean="0">
                <a:solidFill>
                  <a:schemeClr val="bg1"/>
                </a:solidFill>
              </a:rPr>
              <a:t> de </a:t>
            </a:r>
            <a:r>
              <a:rPr lang="es-ES" sz="2400" b="1" dirty="0" err="1" smtClean="0">
                <a:solidFill>
                  <a:schemeClr val="bg1"/>
                </a:solidFill>
              </a:rPr>
              <a:t>coordinació</a:t>
            </a:r>
            <a:endParaRPr lang="ca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350273" y="1052736"/>
          <a:ext cx="8306122" cy="531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8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80512" cy="6885384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07504" y="2486506"/>
            <a:ext cx="88599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4400" dirty="0" smtClean="0">
                <a:solidFill>
                  <a:srgbClr val="FFFFFF"/>
                </a:solidFill>
                <a:ea typeface="ＭＳ Ｐゴシック" charset="-128"/>
              </a:rPr>
              <a:t>Estudi COORDENA-CAT</a:t>
            </a:r>
          </a:p>
          <a:p>
            <a:pPr algn="ctr" eaLnBrk="1" hangingPunct="1"/>
            <a:r>
              <a:rPr lang="es-ES" sz="4400" dirty="0" err="1" smtClean="0">
                <a:solidFill>
                  <a:srgbClr val="FFFFFF"/>
                </a:solidFill>
                <a:ea typeface="ＭＳ Ｐゴシック" charset="-128"/>
              </a:rPr>
              <a:t>Resultats</a:t>
            </a:r>
            <a:r>
              <a:rPr lang="es-ES" sz="4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s-ES" sz="4400" dirty="0" err="1" smtClean="0">
                <a:solidFill>
                  <a:srgbClr val="FFFFFF"/>
                </a:solidFill>
                <a:ea typeface="ＭＳ Ｐゴシック" charset="-128"/>
              </a:rPr>
              <a:t>preliminars</a:t>
            </a:r>
            <a:r>
              <a:rPr lang="en-US" sz="4400" b="0" dirty="0" smtClean="0">
                <a:solidFill>
                  <a:srgbClr val="FFFFFF"/>
                </a:solidFill>
                <a:ea typeface="ＭＳ Ｐゴシック" charset="-128"/>
              </a:rPr>
              <a:t>	</a:t>
            </a:r>
            <a:endParaRPr lang="en-US" sz="4400" b="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6237" y="18864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prstClr val="white"/>
                </a:solidFill>
              </a:rPr>
              <a:t>Utilitat</a:t>
            </a:r>
            <a:r>
              <a:rPr lang="es-ES" sz="2000" dirty="0" smtClean="0">
                <a:solidFill>
                  <a:prstClr val="white"/>
                </a:solidFill>
              </a:rPr>
              <a:t> </a:t>
            </a:r>
            <a:r>
              <a:rPr lang="es-ES" sz="2000" dirty="0" err="1" smtClean="0">
                <a:solidFill>
                  <a:prstClr val="white"/>
                </a:solidFill>
              </a:rPr>
              <a:t>mecanismes</a:t>
            </a:r>
            <a:r>
              <a:rPr lang="es-ES" sz="2000" dirty="0" smtClean="0">
                <a:solidFill>
                  <a:prstClr val="white"/>
                </a:solidFill>
              </a:rPr>
              <a:t> de </a:t>
            </a:r>
            <a:r>
              <a:rPr lang="es-ES" sz="2000" dirty="0" err="1" smtClean="0">
                <a:solidFill>
                  <a:prstClr val="white"/>
                </a:solidFill>
              </a:rPr>
              <a:t>coordinació</a:t>
            </a:r>
            <a:endParaRPr lang="ca-ES" sz="2000" dirty="0">
              <a:solidFill>
                <a:prstClr val="white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753177"/>
              </p:ext>
            </p:extLst>
          </p:nvPr>
        </p:nvGraphicFramePr>
        <p:xfrm>
          <a:off x="376236" y="1200149"/>
          <a:ext cx="8444235" cy="554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96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576" y="2673737"/>
            <a:ext cx="76328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5. </a:t>
            </a:r>
            <a:r>
              <a:rPr lang="es-ES" sz="2800" dirty="0" err="1">
                <a:solidFill>
                  <a:schemeClr val="bg1"/>
                </a:solidFill>
              </a:rPr>
              <a:t>Factors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relacionats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amb</a:t>
            </a:r>
            <a:r>
              <a:rPr lang="es-ES" sz="2800" dirty="0">
                <a:solidFill>
                  <a:schemeClr val="bg1"/>
                </a:solidFill>
              </a:rPr>
              <a:t> la </a:t>
            </a:r>
            <a:r>
              <a:rPr lang="es-ES" sz="2800" dirty="0" err="1">
                <a:solidFill>
                  <a:schemeClr val="bg1"/>
                </a:solidFill>
              </a:rPr>
              <a:t>coordinació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35595"/>
              </p:ext>
            </p:extLst>
          </p:nvPr>
        </p:nvGraphicFramePr>
        <p:xfrm>
          <a:off x="2483768" y="661808"/>
          <a:ext cx="6660232" cy="619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7544" y="1196752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1600" dirty="0"/>
              <a:t>Els directius </a:t>
            </a:r>
            <a:r>
              <a:rPr lang="ca-ES" sz="1600" b="0" dirty="0"/>
              <a:t>de l’organització on </a:t>
            </a:r>
            <a:r>
              <a:rPr lang="ca-ES" sz="1600" b="0" dirty="0" smtClean="0"/>
              <a:t>treballo </a:t>
            </a:r>
            <a:r>
              <a:rPr lang="ca-ES" sz="1600" dirty="0"/>
              <a:t>faciliten la coordinació </a:t>
            </a:r>
            <a:r>
              <a:rPr lang="ca-ES" sz="1600" b="0" dirty="0"/>
              <a:t>entre metges d’atenció primària i especialitzada</a:t>
            </a:r>
          </a:p>
        </p:txBody>
      </p:sp>
      <p:cxnSp>
        <p:nvCxnSpPr>
          <p:cNvPr id="6" name="Conector recto 5"/>
          <p:cNvCxnSpPr/>
          <p:nvPr/>
        </p:nvCxnSpPr>
        <p:spPr bwMode="auto">
          <a:xfrm flipV="1">
            <a:off x="6552000" y="1010578"/>
            <a:ext cx="0" cy="56532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1520" y="292978"/>
            <a:ext cx="8641208" cy="433387"/>
          </a:xfrm>
        </p:spPr>
        <p:txBody>
          <a:bodyPr/>
          <a:lstStyle/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</a:rPr>
              <a:t>directius</a:t>
            </a:r>
            <a:r>
              <a:rPr lang="es-ES" sz="1800" b="1" kern="1200" dirty="0" smtClean="0">
                <a:solidFill>
                  <a:schemeClr val="bg1"/>
                </a:solidFill>
              </a:rPr>
              <a:t> - </a:t>
            </a:r>
            <a:r>
              <a:rPr lang="es-ES" sz="1800" b="1" kern="1200" dirty="0" err="1">
                <a:solidFill>
                  <a:schemeClr val="bg1"/>
                </a:solidFill>
              </a:rPr>
              <a:t>Àrees</a:t>
            </a:r>
            <a:r>
              <a:rPr lang="es-ES" sz="1800" b="1" kern="1200" dirty="0">
                <a:solidFill>
                  <a:schemeClr val="bg1"/>
                </a:solidFill>
              </a:rPr>
              <a:t> </a:t>
            </a:r>
            <a:r>
              <a:rPr lang="es-ES" sz="1800" b="1" kern="1200" dirty="0" smtClean="0">
                <a:solidFill>
                  <a:schemeClr val="bg1"/>
                </a:solidFill>
              </a:rPr>
              <a:t>completes (I)</a:t>
            </a:r>
            <a:r>
              <a:rPr lang="ca-ES" sz="1800" b="1" kern="1200" dirty="0">
                <a:solidFill>
                  <a:schemeClr val="bg1"/>
                </a:solidFill>
              </a:rPr>
              <a:t/>
            </a:r>
            <a:br>
              <a:rPr lang="ca-ES" sz="1800" b="1" kern="1200" dirty="0">
                <a:solidFill>
                  <a:schemeClr val="bg1"/>
                </a:solidFill>
              </a:rPr>
            </a:br>
            <a:endParaRPr lang="ca-ES" sz="1800" b="1" kern="12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814" y="5877272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%</a:t>
            </a:r>
            <a:r>
              <a:rPr lang="es-ES" sz="1400" b="0" dirty="0" err="1" smtClean="0"/>
              <a:t>Sempre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moltes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vegades</a:t>
            </a:r>
            <a:endParaRPr lang="ca-ES" sz="1400" b="0" dirty="0"/>
          </a:p>
        </p:txBody>
      </p:sp>
      <p:sp>
        <p:nvSpPr>
          <p:cNvPr id="15" name="Rectángulo 4"/>
          <p:cNvSpPr/>
          <p:nvPr/>
        </p:nvSpPr>
        <p:spPr bwMode="auto">
          <a:xfrm>
            <a:off x="2662273" y="178239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627784" y="4273583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ángulo 4"/>
          <p:cNvSpPr/>
          <p:nvPr/>
        </p:nvSpPr>
        <p:spPr bwMode="auto">
          <a:xfrm>
            <a:off x="2680351" y="302570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uadroTexto 4"/>
          <p:cNvSpPr txBox="1"/>
          <p:nvPr/>
        </p:nvSpPr>
        <p:spPr>
          <a:xfrm>
            <a:off x="251520" y="63560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N=2927</a:t>
            </a:r>
            <a:endParaRPr lang="ca-ES" sz="1400" b="0" dirty="0"/>
          </a:p>
        </p:txBody>
      </p:sp>
    </p:spTree>
    <p:extLst>
      <p:ext uri="{BB962C8B-B14F-4D97-AF65-F5344CB8AC3E}">
        <p14:creationId xmlns:p14="http://schemas.microsoft.com/office/powerpoint/2010/main" val="14324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955" y="1040452"/>
            <a:ext cx="8641208" cy="433387"/>
          </a:xfrm>
        </p:spPr>
        <p:txBody>
          <a:bodyPr/>
          <a:lstStyle/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a-ES" sz="1600" kern="1200" dirty="0" smtClean="0">
                <a:solidFill>
                  <a:schemeClr val="tx1"/>
                </a:solidFill>
              </a:rPr>
              <a:t>Els </a:t>
            </a:r>
            <a:r>
              <a:rPr lang="ca-ES" sz="1600" b="1" kern="1200" dirty="0">
                <a:solidFill>
                  <a:schemeClr val="tx1"/>
                </a:solidFill>
              </a:rPr>
              <a:t>directius </a:t>
            </a:r>
            <a:r>
              <a:rPr lang="ca-ES" sz="1600" kern="1200" dirty="0">
                <a:solidFill>
                  <a:schemeClr val="tx1"/>
                </a:solidFill>
              </a:rPr>
              <a:t>de l'organització on treballo </a:t>
            </a:r>
            <a:r>
              <a:rPr lang="ca-ES" sz="1600" b="1" kern="1200" dirty="0">
                <a:solidFill>
                  <a:schemeClr val="tx1"/>
                </a:solidFill>
              </a:rPr>
              <a:t>faciliten la coordinació </a:t>
            </a:r>
            <a:r>
              <a:rPr lang="ca-ES" sz="1600" kern="1200" dirty="0">
                <a:solidFill>
                  <a:schemeClr val="tx1"/>
                </a:solidFill>
              </a:rPr>
              <a:t>entre metges d'AP i AE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59487" y="188640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directius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per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nivell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assistencial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(I)</a:t>
            </a:r>
            <a:endParaRPr lang="ca-ES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78814"/>
              </p:ext>
            </p:extLst>
          </p:nvPr>
        </p:nvGraphicFramePr>
        <p:xfrm>
          <a:off x="548837" y="1988840"/>
          <a:ext cx="826250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5939426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AE=2053</a:t>
            </a:r>
          </a:p>
          <a:p>
            <a:r>
              <a:rPr lang="es-CL" sz="1600" b="0" dirty="0" smtClean="0"/>
              <a:t>“N” AP=1082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2000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35128"/>
              </p:ext>
            </p:extLst>
          </p:nvPr>
        </p:nvGraphicFramePr>
        <p:xfrm>
          <a:off x="2600672" y="759406"/>
          <a:ext cx="6516216" cy="609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248925" y="836712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b="0" dirty="0"/>
              <a:t>La </a:t>
            </a:r>
            <a:r>
              <a:rPr lang="es-ES" sz="1600" b="0" dirty="0" err="1"/>
              <a:t>meva</a:t>
            </a:r>
            <a:r>
              <a:rPr lang="es-ES" sz="1600" b="0" dirty="0"/>
              <a:t> </a:t>
            </a:r>
            <a:r>
              <a:rPr lang="es-ES" sz="1600" b="0" dirty="0" err="1" smtClean="0"/>
              <a:t>organització</a:t>
            </a:r>
            <a:r>
              <a:rPr lang="es-ES" sz="1600" b="0" dirty="0" smtClean="0"/>
              <a:t>, </a:t>
            </a:r>
            <a:r>
              <a:rPr lang="es-ES" sz="1600" dirty="0" err="1" smtClean="0"/>
              <a:t>estableix</a:t>
            </a:r>
            <a:r>
              <a:rPr lang="es-ES" sz="1600" dirty="0" smtClean="0"/>
              <a:t> </a:t>
            </a:r>
            <a:r>
              <a:rPr lang="es-ES" sz="1600" dirty="0" err="1"/>
              <a:t>objectius</a:t>
            </a:r>
            <a:r>
              <a:rPr lang="es-ES" sz="1600" dirty="0"/>
              <a:t> </a:t>
            </a:r>
            <a:r>
              <a:rPr lang="es-ES" sz="1600" b="0" dirty="0"/>
              <a:t>que </a:t>
            </a:r>
            <a:r>
              <a:rPr lang="es-ES" sz="1600" b="0" dirty="0" err="1"/>
              <a:t>estan</a:t>
            </a:r>
            <a:r>
              <a:rPr lang="es-ES" sz="1600" b="0" dirty="0"/>
              <a:t> </a:t>
            </a:r>
            <a:r>
              <a:rPr lang="es-ES" sz="1600" b="0" dirty="0" err="1"/>
              <a:t>orientats</a:t>
            </a:r>
            <a:r>
              <a:rPr lang="es-ES" sz="1600" b="0" dirty="0"/>
              <a:t> a la </a:t>
            </a:r>
            <a:r>
              <a:rPr lang="es-ES" sz="1600" b="0" dirty="0" err="1"/>
              <a:t>coordinació</a:t>
            </a:r>
            <a:r>
              <a:rPr lang="es-ES" sz="1600" b="0" dirty="0"/>
              <a:t> entre </a:t>
            </a:r>
            <a:r>
              <a:rPr lang="es-ES" sz="1600" b="0" dirty="0" err="1"/>
              <a:t>nivells</a:t>
            </a:r>
            <a:r>
              <a:rPr lang="es-ES" sz="1600" b="0" dirty="0"/>
              <a:t> </a:t>
            </a:r>
            <a:r>
              <a:rPr lang="es-ES" sz="1600" b="0" dirty="0" err="1"/>
              <a:t>assistencials</a:t>
            </a:r>
            <a:endParaRPr lang="ca-ES" sz="1600" b="0" dirty="0"/>
          </a:p>
        </p:txBody>
      </p:sp>
      <p:cxnSp>
        <p:nvCxnSpPr>
          <p:cNvPr id="12" name="Conector recto 11"/>
          <p:cNvCxnSpPr/>
          <p:nvPr/>
        </p:nvCxnSpPr>
        <p:spPr bwMode="auto">
          <a:xfrm flipV="1">
            <a:off x="6459907" y="1052736"/>
            <a:ext cx="0" cy="56886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248925" y="326019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objectius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 </a:t>
            </a:r>
            <a:r>
              <a:rPr lang="es-ES" sz="1800" b="0" dirty="0" err="1">
                <a:solidFill>
                  <a:schemeClr val="bg1"/>
                </a:solidFill>
              </a:rPr>
              <a:t>Àrees</a:t>
            </a:r>
            <a:r>
              <a:rPr lang="es-ES" sz="1800" b="0" dirty="0">
                <a:solidFill>
                  <a:schemeClr val="bg1"/>
                </a:solidFill>
              </a:rPr>
              <a:t> completes </a:t>
            </a:r>
            <a:r>
              <a:rPr lang="es-ES" sz="1800" b="0" dirty="0" smtClean="0">
                <a:solidFill>
                  <a:schemeClr val="bg1"/>
                </a:solidFill>
              </a:rPr>
              <a:t>(II</a:t>
            </a:r>
            <a:r>
              <a:rPr lang="es-ES" sz="1800" b="0" dirty="0">
                <a:solidFill>
                  <a:schemeClr val="bg1"/>
                </a:solidFill>
              </a:rPr>
              <a:t>)</a:t>
            </a:r>
            <a:r>
              <a:rPr lang="ca-ES" sz="1800" b="0" dirty="0">
                <a:solidFill>
                  <a:schemeClr val="bg1"/>
                </a:solidFill>
              </a:rPr>
              <a:t/>
            </a:r>
            <a:br>
              <a:rPr lang="ca-ES" sz="1800" b="0" dirty="0">
                <a:solidFill>
                  <a:schemeClr val="bg1"/>
                </a:solidFill>
              </a:rPr>
            </a:b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ca-ES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N=2916</a:t>
            </a:r>
            <a:endParaRPr lang="ca-ES" sz="1400" b="0" dirty="0"/>
          </a:p>
        </p:txBody>
      </p:sp>
      <p:sp>
        <p:nvSpPr>
          <p:cNvPr id="14" name="Rectángulo 4"/>
          <p:cNvSpPr/>
          <p:nvPr/>
        </p:nvSpPr>
        <p:spPr bwMode="auto">
          <a:xfrm>
            <a:off x="2733957" y="1881109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4"/>
          <p:cNvSpPr/>
          <p:nvPr/>
        </p:nvSpPr>
        <p:spPr bwMode="auto">
          <a:xfrm>
            <a:off x="2740381" y="3103665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729974" y="530120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08050"/>
            <a:ext cx="8641208" cy="433387"/>
          </a:xfrm>
        </p:spPr>
        <p:txBody>
          <a:bodyPr/>
          <a:lstStyle/>
          <a:p>
            <a:pPr algn="l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a-ES" sz="1600" kern="1200" dirty="0" smtClean="0">
                <a:solidFill>
                  <a:schemeClr val="tx1"/>
                </a:solidFill>
              </a:rPr>
              <a:t>La </a:t>
            </a:r>
            <a:r>
              <a:rPr lang="ca-ES" sz="1600" kern="1200" dirty="0">
                <a:solidFill>
                  <a:schemeClr val="tx1"/>
                </a:solidFill>
              </a:rPr>
              <a:t>meva organització </a:t>
            </a:r>
            <a:r>
              <a:rPr lang="ca-ES" sz="1600" b="1" kern="1200" dirty="0">
                <a:solidFill>
                  <a:schemeClr val="tx1"/>
                </a:solidFill>
              </a:rPr>
              <a:t>estableix objectius </a:t>
            </a:r>
            <a:r>
              <a:rPr lang="ca-ES" sz="1600" kern="1200" dirty="0">
                <a:solidFill>
                  <a:schemeClr val="tx1"/>
                </a:solidFill>
              </a:rPr>
              <a:t>que estan orientats a la </a:t>
            </a:r>
            <a:r>
              <a:rPr lang="ca-ES" sz="1600" kern="1200" dirty="0" smtClean="0">
                <a:solidFill>
                  <a:schemeClr val="tx1"/>
                </a:solidFill>
              </a:rPr>
              <a:t>coordinació </a:t>
            </a:r>
            <a:r>
              <a:rPr lang="ca-ES" sz="1600" kern="1200" dirty="0">
                <a:solidFill>
                  <a:schemeClr val="tx1"/>
                </a:solidFill>
              </a:rPr>
              <a:t>entre nivells assistencials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9955" y="331317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objectius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s-ES" sz="1800" b="0" dirty="0" smtClean="0">
                <a:solidFill>
                  <a:schemeClr val="bg1"/>
                </a:solidFill>
              </a:rPr>
              <a:t>per </a:t>
            </a:r>
            <a:r>
              <a:rPr lang="es-ES" sz="1800" b="0" dirty="0" err="1" smtClean="0">
                <a:solidFill>
                  <a:schemeClr val="bg1"/>
                </a:solidFill>
              </a:rPr>
              <a:t>nivell</a:t>
            </a:r>
            <a:r>
              <a:rPr lang="es-ES" sz="1800" b="0" dirty="0" smtClean="0">
                <a:solidFill>
                  <a:schemeClr val="bg1"/>
                </a:solidFill>
              </a:rPr>
              <a:t> </a:t>
            </a:r>
            <a:r>
              <a:rPr lang="es-ES" sz="1800" b="0" dirty="0" err="1" smtClean="0">
                <a:solidFill>
                  <a:schemeClr val="bg1"/>
                </a:solidFill>
              </a:rPr>
              <a:t>assistencial</a:t>
            </a:r>
            <a:r>
              <a:rPr lang="es-ES" sz="1800" b="0" dirty="0" smtClean="0">
                <a:solidFill>
                  <a:schemeClr val="bg1"/>
                </a:solidFill>
              </a:rPr>
              <a:t> (II)</a:t>
            </a:r>
            <a:r>
              <a:rPr lang="ca-ES" sz="1800" b="0" dirty="0">
                <a:solidFill>
                  <a:schemeClr val="bg1"/>
                </a:solidFill>
              </a:rPr>
              <a:t/>
            </a:r>
            <a:br>
              <a:rPr lang="ca-ES" sz="1800" b="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 </a:t>
            </a:r>
            <a:endParaRPr lang="ca-ES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881387"/>
              </p:ext>
            </p:extLst>
          </p:nvPr>
        </p:nvGraphicFramePr>
        <p:xfrm>
          <a:off x="136790" y="1700808"/>
          <a:ext cx="8874373" cy="416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5"/>
          <p:cNvSpPr txBox="1"/>
          <p:nvPr/>
        </p:nvSpPr>
        <p:spPr>
          <a:xfrm>
            <a:off x="143508" y="5939426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AE=2053</a:t>
            </a:r>
          </a:p>
          <a:p>
            <a:r>
              <a:rPr lang="es-CL" sz="1600" b="0" dirty="0" smtClean="0"/>
              <a:t>“N” AP=1082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6855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3662"/>
              </p:ext>
            </p:extLst>
          </p:nvPr>
        </p:nvGraphicFramePr>
        <p:xfrm>
          <a:off x="2851893" y="633310"/>
          <a:ext cx="6192688" cy="622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49482" y="1340768"/>
            <a:ext cx="2699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 dirty="0"/>
              <a:t>El </a:t>
            </a:r>
            <a:r>
              <a:rPr lang="ca-ES" sz="1600" dirty="0"/>
              <a:t>temps</a:t>
            </a:r>
            <a:r>
              <a:rPr lang="ca-ES" sz="1600" b="0" dirty="0"/>
              <a:t> que puc </a:t>
            </a:r>
            <a:r>
              <a:rPr lang="ca-ES" sz="1600" b="0" dirty="0" smtClean="0"/>
              <a:t>dedicar</a:t>
            </a:r>
          </a:p>
          <a:p>
            <a:r>
              <a:rPr lang="ca-ES" sz="1600" b="0" dirty="0" smtClean="0"/>
              <a:t>a </a:t>
            </a:r>
            <a:r>
              <a:rPr lang="ca-ES" sz="1600" b="0" dirty="0"/>
              <a:t>la coordinació amb els metges de l’altre nivell durant la meva jornada </a:t>
            </a:r>
            <a:r>
              <a:rPr lang="ca-ES" sz="1600" b="0" dirty="0" smtClean="0"/>
              <a:t>laboral </a:t>
            </a:r>
            <a:r>
              <a:rPr lang="ca-ES" sz="1600" dirty="0"/>
              <a:t>és suficient</a:t>
            </a:r>
          </a:p>
        </p:txBody>
      </p:sp>
      <p:cxnSp>
        <p:nvCxnSpPr>
          <p:cNvPr id="6" name="Conector recto 5"/>
          <p:cNvCxnSpPr/>
          <p:nvPr/>
        </p:nvCxnSpPr>
        <p:spPr bwMode="auto">
          <a:xfrm flipV="1">
            <a:off x="5112000" y="908720"/>
            <a:ext cx="0" cy="58831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temps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(IV)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</a:t>
            </a:r>
            <a:r>
              <a:rPr lang="es-ES" sz="1600" b="0" dirty="0" err="1" smtClean="0"/>
              <a:t>Sempre</a:t>
            </a:r>
            <a:r>
              <a:rPr lang="es-ES" sz="1600" b="0" dirty="0" smtClean="0"/>
              <a:t>, </a:t>
            </a:r>
            <a:r>
              <a:rPr lang="es-ES" sz="1600" b="0" dirty="0" err="1" smtClean="0"/>
              <a:t>moltes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vegades</a:t>
            </a:r>
            <a:endParaRPr lang="ca-ES" sz="1600" b="0" dirty="0"/>
          </a:p>
        </p:txBody>
      </p:sp>
      <p:sp>
        <p:nvSpPr>
          <p:cNvPr id="13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0" dirty="0" smtClean="0"/>
              <a:t>N= 2914</a:t>
            </a:r>
            <a:endParaRPr lang="ca-ES" sz="1400" b="0" dirty="0"/>
          </a:p>
        </p:txBody>
      </p:sp>
      <p:sp>
        <p:nvSpPr>
          <p:cNvPr id="15" name="Rectángulo 4"/>
          <p:cNvSpPr/>
          <p:nvPr/>
        </p:nvSpPr>
        <p:spPr bwMode="auto">
          <a:xfrm>
            <a:off x="2849274" y="180221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823053" y="422108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4"/>
          <p:cNvSpPr/>
          <p:nvPr/>
        </p:nvSpPr>
        <p:spPr bwMode="auto">
          <a:xfrm>
            <a:off x="2842734" y="3904355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085416"/>
              </p:ext>
            </p:extLst>
          </p:nvPr>
        </p:nvGraphicFramePr>
        <p:xfrm>
          <a:off x="2671546" y="692696"/>
          <a:ext cx="6339617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9512" y="980728"/>
            <a:ext cx="2751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 dirty="0"/>
              <a:t>A la pràctica, </a:t>
            </a:r>
            <a:r>
              <a:rPr lang="ca-ES" sz="1600" dirty="0"/>
              <a:t>els metges d’atenció </a:t>
            </a:r>
            <a:r>
              <a:rPr lang="ca-ES" sz="1600" dirty="0" smtClean="0"/>
              <a:t>primària </a:t>
            </a:r>
            <a:r>
              <a:rPr lang="ca-ES" sz="1600" dirty="0"/>
              <a:t>són els responsables </a:t>
            </a:r>
            <a:r>
              <a:rPr lang="ca-ES" sz="1600" b="0" dirty="0"/>
              <a:t>del seguiment del pacient en la seva trajectòria pels diferents nivells assistencials</a:t>
            </a:r>
          </a:p>
        </p:txBody>
      </p:sp>
      <p:cxnSp>
        <p:nvCxnSpPr>
          <p:cNvPr id="8" name="Conector recto 7"/>
          <p:cNvCxnSpPr/>
          <p:nvPr/>
        </p:nvCxnSpPr>
        <p:spPr bwMode="auto">
          <a:xfrm flipH="1" flipV="1">
            <a:off x="7578000" y="924884"/>
            <a:ext cx="72008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metges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AP responsables 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(III)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</a:t>
            </a:r>
            <a:r>
              <a:rPr lang="es-ES" sz="1600" b="0" dirty="0" err="1" smtClean="0"/>
              <a:t>Sempre</a:t>
            </a:r>
            <a:r>
              <a:rPr lang="es-ES" sz="1600" b="0" dirty="0" smtClean="0"/>
              <a:t>, </a:t>
            </a:r>
            <a:r>
              <a:rPr lang="es-ES" sz="1600" b="0" dirty="0" err="1" smtClean="0"/>
              <a:t>moltes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vegades</a:t>
            </a:r>
            <a:endParaRPr lang="ca-ES" sz="1600" b="0" dirty="0"/>
          </a:p>
        </p:txBody>
      </p:sp>
      <p:sp>
        <p:nvSpPr>
          <p:cNvPr id="12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N=2910</a:t>
            </a:r>
            <a:endParaRPr lang="ca-ES" sz="1400" b="0" dirty="0"/>
          </a:p>
        </p:txBody>
      </p:sp>
      <p:sp>
        <p:nvSpPr>
          <p:cNvPr id="15" name="Rectángulo 4"/>
          <p:cNvSpPr/>
          <p:nvPr/>
        </p:nvSpPr>
        <p:spPr bwMode="auto">
          <a:xfrm>
            <a:off x="2830191" y="181191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854987" y="425707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4"/>
          <p:cNvSpPr/>
          <p:nvPr/>
        </p:nvSpPr>
        <p:spPr bwMode="auto">
          <a:xfrm>
            <a:off x="2858498" y="4644163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3528" y="79780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b="0" dirty="0"/>
              <a:t>A la pràctica, </a:t>
            </a:r>
            <a:r>
              <a:rPr lang="ca-ES" sz="1600" dirty="0"/>
              <a:t>els metges d’atenció primària </a:t>
            </a:r>
            <a:r>
              <a:rPr lang="ca-ES" sz="1600" dirty="0" smtClean="0"/>
              <a:t>són </a:t>
            </a:r>
            <a:r>
              <a:rPr lang="ca-ES" sz="1600" dirty="0"/>
              <a:t>els responsables </a:t>
            </a:r>
            <a:r>
              <a:rPr lang="ca-ES" sz="1600" b="0" dirty="0"/>
              <a:t>del seguiment del pacient en la seva trajectòria pels diferents nivells assistencials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metges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AP responsables 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per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nivell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assistencial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(III)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8438"/>
              </p:ext>
            </p:extLst>
          </p:nvPr>
        </p:nvGraphicFramePr>
        <p:xfrm>
          <a:off x="256251" y="2060848"/>
          <a:ext cx="8730357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5"/>
          <p:cNvSpPr txBox="1"/>
          <p:nvPr/>
        </p:nvSpPr>
        <p:spPr>
          <a:xfrm>
            <a:off x="143508" y="5939426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AE=2053</a:t>
            </a:r>
          </a:p>
          <a:p>
            <a:r>
              <a:rPr lang="es-CL" sz="1600" b="0" dirty="0" smtClean="0"/>
              <a:t>“N” AP=1082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34755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223422"/>
              </p:ext>
            </p:extLst>
          </p:nvPr>
        </p:nvGraphicFramePr>
        <p:xfrm>
          <a:off x="2843808" y="692696"/>
          <a:ext cx="63001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0840" y="1412776"/>
            <a:ext cx="3708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 dirty="0" smtClean="0"/>
              <a:t>Conec </a:t>
            </a:r>
            <a:r>
              <a:rPr lang="ca-ES" sz="1600" dirty="0"/>
              <a:t>personalment</a:t>
            </a:r>
            <a:r>
              <a:rPr lang="ca-ES" sz="1600" b="0" dirty="0"/>
              <a:t> els </a:t>
            </a:r>
            <a:endParaRPr lang="ca-ES" sz="1600" b="0" dirty="0" smtClean="0"/>
          </a:p>
          <a:p>
            <a:r>
              <a:rPr lang="ca-ES" sz="1600" b="0" dirty="0" smtClean="0"/>
              <a:t>metges </a:t>
            </a:r>
            <a:r>
              <a:rPr lang="ca-ES" sz="1600" b="0" dirty="0"/>
              <a:t>de l’altre nivell </a:t>
            </a:r>
            <a:endParaRPr lang="ca-ES" sz="1600" b="0" dirty="0" smtClean="0"/>
          </a:p>
          <a:p>
            <a:r>
              <a:rPr lang="ca-ES" sz="1600" b="0" dirty="0" smtClean="0"/>
              <a:t>que </a:t>
            </a:r>
            <a:r>
              <a:rPr lang="ca-ES" sz="1600" b="0" dirty="0"/>
              <a:t>atenen els pacients </a:t>
            </a:r>
            <a:endParaRPr lang="ca-ES" sz="1600" b="0" dirty="0" smtClean="0"/>
          </a:p>
          <a:p>
            <a:r>
              <a:rPr lang="ca-ES" sz="1600" b="0" dirty="0" smtClean="0"/>
              <a:t>que </a:t>
            </a:r>
            <a:r>
              <a:rPr lang="ca-ES" sz="1600" b="0" dirty="0"/>
              <a:t>tractem</a:t>
            </a:r>
          </a:p>
        </p:txBody>
      </p:sp>
      <p:cxnSp>
        <p:nvCxnSpPr>
          <p:cNvPr id="6" name="Conector recto 5"/>
          <p:cNvCxnSpPr/>
          <p:nvPr/>
        </p:nvCxnSpPr>
        <p:spPr bwMode="auto">
          <a:xfrm flipV="1">
            <a:off x="6174000" y="1031250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uadroTexto 6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</a:t>
            </a:r>
            <a:r>
              <a:rPr lang="es-ES" sz="1600" b="0" dirty="0" err="1" smtClean="0"/>
              <a:t>Sempre</a:t>
            </a:r>
            <a:r>
              <a:rPr lang="es-ES" sz="1600" b="0" dirty="0" smtClean="0"/>
              <a:t>, </a:t>
            </a:r>
            <a:r>
              <a:rPr lang="es-ES" sz="1600" b="0" dirty="0" err="1" smtClean="0"/>
              <a:t>moltes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vegades</a:t>
            </a:r>
            <a:endParaRPr lang="ca-ES" sz="1600" b="0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coneixement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mutu</a:t>
            </a:r>
            <a:endParaRPr lang="es-ES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(VI)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N=2913</a:t>
            </a:r>
            <a:endParaRPr lang="ca-ES" sz="1400" b="0" dirty="0"/>
          </a:p>
        </p:txBody>
      </p:sp>
      <p:sp>
        <p:nvSpPr>
          <p:cNvPr id="14" name="Rectángulo 4"/>
          <p:cNvSpPr/>
          <p:nvPr/>
        </p:nvSpPr>
        <p:spPr bwMode="auto">
          <a:xfrm>
            <a:off x="2854987" y="3212976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4"/>
          <p:cNvSpPr/>
          <p:nvPr/>
        </p:nvSpPr>
        <p:spPr bwMode="auto">
          <a:xfrm>
            <a:off x="2854987" y="530120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854987" y="425555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1"/>
          <p:cNvSpPr>
            <a:spLocks/>
          </p:cNvSpPr>
          <p:nvPr/>
        </p:nvSpPr>
        <p:spPr bwMode="auto">
          <a:xfrm>
            <a:off x="233388" y="154508"/>
            <a:ext cx="6606319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ES" sz="2800" dirty="0" err="1" smtClean="0">
                <a:cs typeface="Arial" charset="0"/>
              </a:rPr>
              <a:t>Entitats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participants</a:t>
            </a:r>
            <a:endParaRPr lang="ca-ES" sz="2800" dirty="0">
              <a:cs typeface="Arial" charset="0"/>
            </a:endParaRPr>
          </a:p>
        </p:txBody>
      </p:sp>
      <p:sp>
        <p:nvSpPr>
          <p:cNvPr id="68" name="Cuadro de texto 65"/>
          <p:cNvSpPr txBox="1"/>
          <p:nvPr/>
        </p:nvSpPr>
        <p:spPr>
          <a:xfrm>
            <a:off x="4799718" y="4972321"/>
            <a:ext cx="1000125" cy="419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>
              <a:spcAft>
                <a:spcPts val="0"/>
              </a:spcAft>
            </a:pPr>
            <a:r>
              <a:rPr lang="ca-ES" sz="1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a-E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079" t="42191" r="17400" b="30883"/>
          <a:stretch/>
        </p:blipFill>
        <p:spPr>
          <a:xfrm>
            <a:off x="31794" y="945796"/>
            <a:ext cx="1999463" cy="664936"/>
          </a:xfrm>
          <a:prstGeom prst="rect">
            <a:avLst/>
          </a:prstGeom>
        </p:spPr>
      </p:pic>
      <p:pic>
        <p:nvPicPr>
          <p:cNvPr id="79" name="Picture 12" descr="SSI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5"/>
          <a:stretch>
            <a:fillRect/>
          </a:stretch>
        </p:blipFill>
        <p:spPr bwMode="auto">
          <a:xfrm>
            <a:off x="140080" y="1767632"/>
            <a:ext cx="1627769" cy="8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627" r="17586" b="18413"/>
          <a:stretch>
            <a:fillRect/>
          </a:stretch>
        </p:blipFill>
        <p:spPr bwMode="auto">
          <a:xfrm>
            <a:off x="274703" y="2699878"/>
            <a:ext cx="1096637" cy="7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36884" t="47295" r="51384" b="37870"/>
          <a:stretch/>
        </p:blipFill>
        <p:spPr>
          <a:xfrm>
            <a:off x="233388" y="3567403"/>
            <a:ext cx="1441155" cy="10245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4542" t="40833" r="39039" b="30313"/>
          <a:stretch/>
        </p:blipFill>
        <p:spPr>
          <a:xfrm>
            <a:off x="165537" y="4776296"/>
            <a:ext cx="1714194" cy="763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3512" t="46061" r="38015" b="35953"/>
          <a:stretch/>
        </p:blipFill>
        <p:spPr>
          <a:xfrm>
            <a:off x="2273136" y="4882917"/>
            <a:ext cx="1663340" cy="4371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25707" t="11660" r="56583" b="79953"/>
          <a:stretch/>
        </p:blipFill>
        <p:spPr>
          <a:xfrm>
            <a:off x="31794" y="5943142"/>
            <a:ext cx="2304256" cy="61346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/>
          <a:srcRect l="25418" t="45629" r="39765" b="35602"/>
          <a:stretch/>
        </p:blipFill>
        <p:spPr>
          <a:xfrm>
            <a:off x="4272304" y="934830"/>
            <a:ext cx="2039611" cy="61817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6159" y="5194461"/>
            <a:ext cx="1257136" cy="682811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12"/>
          <a:srcRect l="24068" t="44349" r="38683" b="34250"/>
          <a:stretch/>
        </p:blipFill>
        <p:spPr>
          <a:xfrm>
            <a:off x="2111091" y="1802876"/>
            <a:ext cx="1744683" cy="563579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 rotWithShape="1">
          <a:blip r:embed="rId13"/>
          <a:srcRect l="57625" t="41831" r="25286" b="39283"/>
          <a:stretch/>
        </p:blipFill>
        <p:spPr>
          <a:xfrm>
            <a:off x="2663690" y="908720"/>
            <a:ext cx="1080120" cy="671147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 rotWithShape="1">
          <a:blip r:embed="rId14"/>
          <a:srcRect l="22037" t="38462" r="49298" b="40054"/>
          <a:stretch/>
        </p:blipFill>
        <p:spPr>
          <a:xfrm>
            <a:off x="4578513" y="2849050"/>
            <a:ext cx="1441366" cy="607371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15"/>
          <a:srcRect l="22489" t="55314" r="53129" b="28498"/>
          <a:stretch/>
        </p:blipFill>
        <p:spPr>
          <a:xfrm>
            <a:off x="2167798" y="3690459"/>
            <a:ext cx="1955357" cy="729879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 rotWithShape="1">
          <a:blip r:embed="rId16"/>
          <a:srcRect l="25832" t="14466" r="51602" b="71467"/>
          <a:stretch/>
        </p:blipFill>
        <p:spPr>
          <a:xfrm>
            <a:off x="2541060" y="5881481"/>
            <a:ext cx="1731244" cy="60675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21278" y="1820075"/>
            <a:ext cx="1378565" cy="57709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24344" y="3754823"/>
            <a:ext cx="1749704" cy="548688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10152" y="2837637"/>
            <a:ext cx="1487553" cy="591363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20"/>
          <a:srcRect l="42801" t="30659" r="33034" b="48416"/>
          <a:stretch/>
        </p:blipFill>
        <p:spPr>
          <a:xfrm>
            <a:off x="4745158" y="5718220"/>
            <a:ext cx="1566757" cy="762788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21"/>
          <a:srcRect l="26723" t="13178" r="51298" b="76085"/>
          <a:stretch/>
        </p:blipFill>
        <p:spPr>
          <a:xfrm>
            <a:off x="4723287" y="4897434"/>
            <a:ext cx="1485950" cy="408147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95217" y="3580953"/>
            <a:ext cx="1268078" cy="640135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90025" y="5926734"/>
            <a:ext cx="1231499" cy="6706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4"/>
          <a:srcRect l="13972" t="42224" r="67657" b="38840"/>
          <a:stretch/>
        </p:blipFill>
        <p:spPr>
          <a:xfrm>
            <a:off x="6983515" y="1663471"/>
            <a:ext cx="1555414" cy="9014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5"/>
          <a:srcRect l="4066" t="37203" r="26755" b="27022"/>
          <a:stretch/>
        </p:blipFill>
        <p:spPr>
          <a:xfrm>
            <a:off x="6839707" y="4379419"/>
            <a:ext cx="1932134" cy="5617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65508" y="2740307"/>
            <a:ext cx="1524132" cy="609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1650"/>
          <a:stretch/>
        </p:blipFill>
        <p:spPr>
          <a:xfrm>
            <a:off x="7006159" y="750280"/>
            <a:ext cx="1506113" cy="806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04" y="196197"/>
            <a:ext cx="2343150" cy="495300"/>
          </a:xfrm>
          <a:prstGeom prst="rect">
            <a:avLst/>
          </a:prstGeom>
        </p:spPr>
      </p:pic>
      <p:pic>
        <p:nvPicPr>
          <p:cNvPr id="30" name="Imagen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2" t="52934" r="59955" b="34811"/>
          <a:stretch>
            <a:fillRect/>
          </a:stretch>
        </p:blipFill>
        <p:spPr bwMode="auto">
          <a:xfrm>
            <a:off x="6993706" y="116632"/>
            <a:ext cx="16827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718461"/>
              </p:ext>
            </p:extLst>
          </p:nvPr>
        </p:nvGraphicFramePr>
        <p:xfrm>
          <a:off x="2647521" y="732963"/>
          <a:ext cx="6363642" cy="605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287400" y="1196752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smtClean="0"/>
              <a:t>Confio</a:t>
            </a:r>
            <a:r>
              <a:rPr lang="ca-ES" sz="1600" b="0" dirty="0" smtClean="0"/>
              <a:t> </a:t>
            </a:r>
            <a:r>
              <a:rPr lang="ca-ES" sz="1600" b="0" dirty="0"/>
              <a:t>en les habilitats clíniques dels </a:t>
            </a:r>
            <a:r>
              <a:rPr lang="ca-ES" sz="1600" dirty="0"/>
              <a:t>metges de l’altre nivell </a:t>
            </a:r>
            <a:r>
              <a:rPr lang="ca-ES" sz="1600" b="0" dirty="0"/>
              <a:t>que atenen els meus pacients</a:t>
            </a:r>
          </a:p>
        </p:txBody>
      </p:sp>
      <p:cxnSp>
        <p:nvCxnSpPr>
          <p:cNvPr id="6" name="Conector recto 5"/>
          <p:cNvCxnSpPr/>
          <p:nvPr/>
        </p:nvCxnSpPr>
        <p:spPr bwMode="auto">
          <a:xfrm flipV="1">
            <a:off x="7992000" y="861973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confiança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(VII)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</a:t>
            </a:r>
            <a:r>
              <a:rPr lang="es-ES" sz="1600" b="0" dirty="0" err="1" smtClean="0"/>
              <a:t>Sempre</a:t>
            </a:r>
            <a:r>
              <a:rPr lang="es-ES" sz="1600" b="0" dirty="0" smtClean="0"/>
              <a:t>, </a:t>
            </a:r>
            <a:r>
              <a:rPr lang="es-ES" sz="1600" b="0" dirty="0" err="1" smtClean="0"/>
              <a:t>moltes</a:t>
            </a:r>
            <a:r>
              <a:rPr lang="es-ES" sz="1600" b="0" dirty="0" smtClean="0"/>
              <a:t> </a:t>
            </a:r>
            <a:r>
              <a:rPr lang="es-ES" sz="1600" b="0" dirty="0" err="1" smtClean="0"/>
              <a:t>vegades</a:t>
            </a:r>
            <a:endParaRPr lang="ca-ES" sz="1600" b="0" dirty="0"/>
          </a:p>
        </p:txBody>
      </p:sp>
      <p:sp>
        <p:nvSpPr>
          <p:cNvPr id="13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N=2916</a:t>
            </a:r>
            <a:endParaRPr lang="ca-ES" sz="1400" b="0" dirty="0"/>
          </a:p>
        </p:txBody>
      </p:sp>
      <p:sp>
        <p:nvSpPr>
          <p:cNvPr id="15" name="Rectángulo 4"/>
          <p:cNvSpPr/>
          <p:nvPr/>
        </p:nvSpPr>
        <p:spPr bwMode="auto">
          <a:xfrm>
            <a:off x="2854987" y="4077072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4"/>
          <p:cNvSpPr/>
          <p:nvPr/>
        </p:nvSpPr>
        <p:spPr bwMode="auto">
          <a:xfrm>
            <a:off x="2854987" y="4281635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4"/>
          <p:cNvSpPr/>
          <p:nvPr/>
        </p:nvSpPr>
        <p:spPr bwMode="auto">
          <a:xfrm>
            <a:off x="2843690" y="306896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ángulo 4"/>
          <p:cNvSpPr/>
          <p:nvPr/>
        </p:nvSpPr>
        <p:spPr bwMode="auto">
          <a:xfrm>
            <a:off x="2827100" y="530120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840" y="980728"/>
            <a:ext cx="8641208" cy="433387"/>
          </a:xfrm>
        </p:spPr>
        <p:txBody>
          <a:bodyPr/>
          <a:lstStyle/>
          <a:p>
            <a:pPr algn="l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a-ES" sz="1600" b="1" kern="1200" dirty="0" smtClean="0">
                <a:solidFill>
                  <a:schemeClr val="tx1"/>
                </a:solidFill>
              </a:rPr>
              <a:t>Confio </a:t>
            </a:r>
            <a:r>
              <a:rPr lang="ca-ES" sz="1600" kern="1200" dirty="0">
                <a:solidFill>
                  <a:schemeClr val="tx1"/>
                </a:solidFill>
              </a:rPr>
              <a:t>en les habilitats clíniques dels </a:t>
            </a:r>
            <a:r>
              <a:rPr lang="ca-ES" sz="1600" b="1" kern="1200" dirty="0">
                <a:solidFill>
                  <a:schemeClr val="tx1"/>
                </a:solidFill>
              </a:rPr>
              <a:t>metges de l'altre nivell </a:t>
            </a:r>
            <a:r>
              <a:rPr lang="ca-ES" sz="1600" kern="1200" dirty="0">
                <a:solidFill>
                  <a:schemeClr val="tx1"/>
                </a:solidFill>
              </a:rPr>
              <a:t>que atenen els meus pacients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confiança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per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nivell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assistencial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(VII)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29872"/>
              </p:ext>
            </p:extLst>
          </p:nvPr>
        </p:nvGraphicFramePr>
        <p:xfrm>
          <a:off x="117201" y="1628800"/>
          <a:ext cx="870327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5"/>
          <p:cNvSpPr txBox="1"/>
          <p:nvPr/>
        </p:nvSpPr>
        <p:spPr>
          <a:xfrm>
            <a:off x="143508" y="5939426"/>
            <a:ext cx="13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0" dirty="0" smtClean="0"/>
              <a:t>“N” AE=2053</a:t>
            </a:r>
          </a:p>
          <a:p>
            <a:r>
              <a:rPr lang="es-CL" sz="1600" b="0" dirty="0" smtClean="0"/>
              <a:t>“N” AP=1082</a:t>
            </a:r>
            <a:endParaRPr lang="es-CL" sz="1600" b="0" dirty="0"/>
          </a:p>
        </p:txBody>
      </p:sp>
    </p:spTree>
    <p:extLst>
      <p:ext uri="{BB962C8B-B14F-4D97-AF65-F5344CB8AC3E}">
        <p14:creationId xmlns:p14="http://schemas.microsoft.com/office/powerpoint/2010/main" val="40412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55080" y="1075169"/>
            <a:ext cx="2657176" cy="1780324"/>
          </a:xfrm>
        </p:spPr>
        <p:txBody>
          <a:bodyPr/>
          <a:lstStyle/>
          <a:p>
            <a:pPr algn="l"/>
            <a:r>
              <a:rPr lang="es-ES" sz="1600" dirty="0" err="1" smtClean="0">
                <a:solidFill>
                  <a:schemeClr val="tx1"/>
                </a:solidFill>
              </a:rPr>
              <a:t>Està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satisfet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amb</a:t>
            </a:r>
            <a:r>
              <a:rPr lang="es-ES" sz="1600" dirty="0">
                <a:solidFill>
                  <a:schemeClr val="tx1"/>
                </a:solidFill>
              </a:rPr>
              <a:t> la </a:t>
            </a:r>
            <a:r>
              <a:rPr lang="es-ES" sz="1600" dirty="0" err="1">
                <a:solidFill>
                  <a:schemeClr val="tx1"/>
                </a:solidFill>
              </a:rPr>
              <a:t>seva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feina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 smtClean="0">
                <a:solidFill>
                  <a:schemeClr val="tx1"/>
                </a:solidFill>
              </a:rPr>
              <a:t>l’organització</a:t>
            </a:r>
            <a:r>
              <a:rPr lang="es-ES" sz="1600" dirty="0" smtClean="0">
                <a:solidFill>
                  <a:schemeClr val="tx1"/>
                </a:solidFill>
              </a:rPr>
              <a:t>?</a:t>
            </a:r>
            <a:endParaRPr lang="ca-ES" sz="2400" b="1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 Si</a:t>
            </a:r>
            <a:endParaRPr lang="ca-ES" sz="1600" b="0" dirty="0"/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satisfacció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laboral</a:t>
            </a:r>
          </a:p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(IX)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N=2897</a:t>
            </a:r>
            <a:endParaRPr lang="ca-ES" sz="1400" b="0" dirty="0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597485"/>
              </p:ext>
            </p:extLst>
          </p:nvPr>
        </p:nvGraphicFramePr>
        <p:xfrm>
          <a:off x="2843808" y="764704"/>
          <a:ext cx="6167355" cy="602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cto 5"/>
          <p:cNvCxnSpPr/>
          <p:nvPr/>
        </p:nvCxnSpPr>
        <p:spPr bwMode="auto">
          <a:xfrm flipV="1">
            <a:off x="7721004" y="942108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ángulo 4"/>
          <p:cNvSpPr/>
          <p:nvPr/>
        </p:nvSpPr>
        <p:spPr bwMode="auto">
          <a:xfrm>
            <a:off x="2970061" y="427562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ángulo 4"/>
          <p:cNvSpPr/>
          <p:nvPr/>
        </p:nvSpPr>
        <p:spPr bwMode="auto">
          <a:xfrm>
            <a:off x="2970061" y="463562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ángulo 4"/>
          <p:cNvSpPr/>
          <p:nvPr/>
        </p:nvSpPr>
        <p:spPr bwMode="auto">
          <a:xfrm>
            <a:off x="2976337" y="445562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130228"/>
              </p:ext>
            </p:extLst>
          </p:nvPr>
        </p:nvGraphicFramePr>
        <p:xfrm>
          <a:off x="2699792" y="733949"/>
          <a:ext cx="6156176" cy="612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0" y="12687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err="1" smtClean="0"/>
              <a:t>Percentatge</a:t>
            </a:r>
            <a:r>
              <a:rPr lang="es-ES" b="0" dirty="0" smtClean="0"/>
              <a:t> de </a:t>
            </a:r>
            <a:r>
              <a:rPr lang="es-ES" b="0" dirty="0" err="1" smtClean="0"/>
              <a:t>metges</a:t>
            </a:r>
            <a:r>
              <a:rPr lang="es-ES" b="0" dirty="0" smtClean="0"/>
              <a:t> </a:t>
            </a:r>
            <a:r>
              <a:rPr lang="es-ES" b="0" dirty="0" err="1" smtClean="0"/>
              <a:t>amb</a:t>
            </a:r>
            <a:r>
              <a:rPr lang="es-ES" b="0" dirty="0" smtClean="0"/>
              <a:t> contracte </a:t>
            </a:r>
            <a:r>
              <a:rPr lang="es-ES" b="0" dirty="0" err="1" smtClean="0"/>
              <a:t>indefinit</a:t>
            </a:r>
            <a:endParaRPr lang="ca-ES" b="0" dirty="0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tipus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contracte</a:t>
            </a:r>
          </a:p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dirty="0" err="1">
                <a:solidFill>
                  <a:schemeClr val="bg1"/>
                </a:solidFill>
              </a:rPr>
              <a:t>Àrees</a:t>
            </a:r>
            <a:r>
              <a:rPr lang="es-ES" sz="1800" b="0" dirty="0">
                <a:solidFill>
                  <a:schemeClr val="bg1"/>
                </a:solidFill>
              </a:rPr>
              <a:t> completes 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(X)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N=2909</a:t>
            </a:r>
            <a:endParaRPr lang="ca-ES" sz="1400" b="0" dirty="0"/>
          </a:p>
        </p:txBody>
      </p:sp>
      <p:cxnSp>
        <p:nvCxnSpPr>
          <p:cNvPr id="6" name="Conector recto 5"/>
          <p:cNvCxnSpPr/>
          <p:nvPr/>
        </p:nvCxnSpPr>
        <p:spPr bwMode="auto">
          <a:xfrm flipV="1">
            <a:off x="8179874" y="942108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ángulo 4"/>
          <p:cNvSpPr/>
          <p:nvPr/>
        </p:nvSpPr>
        <p:spPr bwMode="auto">
          <a:xfrm>
            <a:off x="2976337" y="427854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ángulo 4"/>
          <p:cNvSpPr/>
          <p:nvPr/>
        </p:nvSpPr>
        <p:spPr bwMode="auto">
          <a:xfrm>
            <a:off x="2976337" y="2060848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ángulo 4"/>
          <p:cNvSpPr/>
          <p:nvPr/>
        </p:nvSpPr>
        <p:spPr bwMode="auto">
          <a:xfrm>
            <a:off x="2976337" y="617711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adroTexto 14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 </a:t>
            </a:r>
            <a:r>
              <a:rPr lang="es-ES" sz="1600" b="0" dirty="0" err="1" smtClean="0"/>
              <a:t>Indefinit</a:t>
            </a:r>
            <a:endParaRPr lang="ca-ES" sz="1600" b="0" dirty="0"/>
          </a:p>
        </p:txBody>
      </p:sp>
    </p:spTree>
    <p:extLst>
      <p:ext uri="{BB962C8B-B14F-4D97-AF65-F5344CB8AC3E}">
        <p14:creationId xmlns:p14="http://schemas.microsoft.com/office/powerpoint/2010/main" val="6316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288" y="1340768"/>
            <a:ext cx="273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 err="1" smtClean="0"/>
              <a:t>Percentatge</a:t>
            </a:r>
            <a:r>
              <a:rPr lang="es-ES" b="0" dirty="0" smtClean="0"/>
              <a:t> de </a:t>
            </a:r>
            <a:r>
              <a:rPr lang="es-ES" b="0" dirty="0" err="1" smtClean="0"/>
              <a:t>metges</a:t>
            </a:r>
            <a:r>
              <a:rPr lang="es-ES" b="0" dirty="0" smtClean="0"/>
              <a:t> </a:t>
            </a:r>
            <a:r>
              <a:rPr lang="es-ES" b="0" dirty="0" err="1" smtClean="0"/>
              <a:t>amb</a:t>
            </a:r>
            <a:r>
              <a:rPr lang="es-ES" b="0" dirty="0" smtClean="0"/>
              <a:t> jornada laboral completa</a:t>
            </a:r>
            <a:endParaRPr lang="ca-ES" b="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69955" y="199924"/>
            <a:ext cx="864120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Factors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relacionats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coordinació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8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tipus</a:t>
            </a:r>
            <a:r>
              <a:rPr lang="es-E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jornada laboral</a:t>
            </a:r>
          </a:p>
          <a:p>
            <a:pPr algn="l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Àrees</a:t>
            </a:r>
            <a:r>
              <a:rPr lang="es-E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completes (XI)</a:t>
            </a:r>
            <a:endParaRPr lang="ca-ES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318831" y="6217567"/>
            <a:ext cx="334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/>
              <a:t>N=2906</a:t>
            </a:r>
            <a:endParaRPr lang="ca-ES" sz="1400" b="0" dirty="0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865262"/>
              </p:ext>
            </p:extLst>
          </p:nvPr>
        </p:nvGraphicFramePr>
        <p:xfrm>
          <a:off x="2843808" y="751700"/>
          <a:ext cx="6167355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14"/>
          <p:cNvSpPr txBox="1"/>
          <p:nvPr/>
        </p:nvSpPr>
        <p:spPr>
          <a:xfrm>
            <a:off x="107504" y="6453336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 smtClean="0"/>
              <a:t>% Completa</a:t>
            </a:r>
            <a:endParaRPr lang="ca-ES" sz="1600" b="0" dirty="0"/>
          </a:p>
        </p:txBody>
      </p:sp>
      <p:cxnSp>
        <p:nvCxnSpPr>
          <p:cNvPr id="9" name="Conector recto 5"/>
          <p:cNvCxnSpPr/>
          <p:nvPr/>
        </p:nvCxnSpPr>
        <p:spPr bwMode="auto">
          <a:xfrm flipV="1">
            <a:off x="8382148" y="942108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ángulo 4"/>
          <p:cNvSpPr/>
          <p:nvPr/>
        </p:nvSpPr>
        <p:spPr bwMode="auto">
          <a:xfrm>
            <a:off x="2976337" y="4278540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ángulo 4"/>
          <p:cNvSpPr/>
          <p:nvPr/>
        </p:nvSpPr>
        <p:spPr bwMode="auto">
          <a:xfrm>
            <a:off x="2987824" y="2044594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ángulo 4"/>
          <p:cNvSpPr/>
          <p:nvPr/>
        </p:nvSpPr>
        <p:spPr bwMode="auto">
          <a:xfrm>
            <a:off x="2976337" y="4653136"/>
            <a:ext cx="6156176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784225" y="3060700"/>
            <a:ext cx="762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3600" dirty="0" smtClean="0">
                <a:solidFill>
                  <a:schemeClr val="bg1"/>
                </a:solidFill>
              </a:rPr>
              <a:t>Discussió i conclusions</a:t>
            </a:r>
            <a:endParaRPr lang="ca-ES" sz="3600" b="1" dirty="0">
              <a:solidFill>
                <a:srgbClr val="FFDAA3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9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 smtClean="0">
                <a:solidFill>
                  <a:schemeClr val="bg1"/>
                </a:solidFill>
              </a:rPr>
              <a:t>Discussió</a:t>
            </a:r>
            <a:r>
              <a:rPr lang="es-ES" sz="3200" b="1" dirty="0" smtClean="0">
                <a:solidFill>
                  <a:schemeClr val="bg1"/>
                </a:solidFill>
              </a:rPr>
              <a:t> i </a:t>
            </a:r>
            <a:r>
              <a:rPr lang="es-ES" sz="3200" b="1" dirty="0" err="1" smtClean="0">
                <a:solidFill>
                  <a:schemeClr val="bg1"/>
                </a:solidFill>
              </a:rPr>
              <a:t>conclusions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7644" y="908720"/>
            <a:ext cx="8686800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7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Participació a l’enquesta </a:t>
            </a:r>
            <a:r>
              <a:rPr lang="ca-ES" sz="2000" b="0" dirty="0" smtClean="0"/>
              <a:t>similar a altres enquestes on-line a metges (20 - 30%), amb variabilitat entre àrees (6% - 68,7%) i àmbits assistencials </a:t>
            </a:r>
          </a:p>
          <a:p>
            <a:endParaRPr lang="ca-ES" b="0" dirty="0" smtClean="0"/>
          </a:p>
          <a:p>
            <a:pPr lvl="3">
              <a:lnSpc>
                <a:spcPct val="150000"/>
              </a:lnSpc>
            </a:pPr>
            <a:r>
              <a:rPr lang="ca-ES" b="0" dirty="0" smtClean="0"/>
              <a:t>Importància mecanismes de difusió activa de les enquestes on-line</a:t>
            </a:r>
          </a:p>
          <a:p>
            <a:pPr lvl="3">
              <a:lnSpc>
                <a:spcPct val="150000"/>
              </a:lnSpc>
            </a:pPr>
            <a:endParaRPr lang="ca-E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/>
              <a:t>Primer estudi </a:t>
            </a:r>
            <a:r>
              <a:rPr lang="ca-ES" sz="2000" b="0" dirty="0"/>
              <a:t>basat en una enquesta a metges d‘ AP-AH-ASS que analitzi de manera comprensiva la coordinació clínica entre nivells </a:t>
            </a:r>
            <a:r>
              <a:rPr lang="ca-ES" sz="2000" b="0" dirty="0" smtClean="0"/>
              <a:t>en diferents àrees </a:t>
            </a:r>
            <a:r>
              <a:rPr lang="ca-ES" sz="2000" b="0" dirty="0"/>
              <a:t>de Catalunya </a:t>
            </a:r>
            <a:endParaRPr lang="ca-E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000" b="0" dirty="0"/>
          </a:p>
          <a:p>
            <a:pPr lvl="3">
              <a:lnSpc>
                <a:spcPct val="150000"/>
              </a:lnSpc>
            </a:pPr>
            <a:r>
              <a:rPr lang="ca-ES" b="0" dirty="0"/>
              <a:t>E</a:t>
            </a:r>
            <a:r>
              <a:rPr lang="ca-ES" b="0" dirty="0" smtClean="0"/>
              <a:t>xistents: locals i mostres petites (</a:t>
            </a:r>
            <a:r>
              <a:rPr lang="ca-ES" b="0" dirty="0" err="1" smtClean="0"/>
              <a:t>Allepuz</a:t>
            </a:r>
            <a:r>
              <a:rPr lang="ca-ES" b="0" dirty="0" smtClean="0"/>
              <a:t> 2012, Gené 2010, Bundó 2008)</a:t>
            </a:r>
          </a:p>
          <a:p>
            <a:pPr>
              <a:lnSpc>
                <a:spcPct val="150000"/>
              </a:lnSpc>
            </a:pPr>
            <a:endParaRPr lang="ca-ES" sz="800" b="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b="0" dirty="0" smtClean="0"/>
          </a:p>
          <a:p>
            <a:pPr>
              <a:lnSpc>
                <a:spcPct val="150000"/>
              </a:lnSpc>
            </a:pPr>
            <a:endParaRPr lang="ca-ES" sz="2000" b="0" dirty="0" smtClean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827584" y="2492896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27584" y="4581128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3088" y="783210"/>
            <a:ext cx="86359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a-ES" sz="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Elevada coherència d’atenció referida </a:t>
            </a:r>
            <a:r>
              <a:rPr lang="ca-ES" sz="2000" b="0" dirty="0" smtClean="0"/>
              <a:t>(acords tractaments) (75,1%) i </a:t>
            </a:r>
            <a:r>
              <a:rPr lang="ca-ES" sz="2000" dirty="0" smtClean="0"/>
              <a:t>derivació adequada dels pacients </a:t>
            </a:r>
            <a:r>
              <a:rPr lang="ca-ES" sz="2000" b="0" dirty="0" smtClean="0"/>
              <a:t>entre nivells (80,6%). </a:t>
            </a:r>
            <a:r>
              <a:rPr lang="ca-ES" sz="2000" dirty="0"/>
              <a:t>T</a:t>
            </a:r>
            <a:r>
              <a:rPr lang="ca-ES" sz="2000" dirty="0" smtClean="0"/>
              <a:t>ransferència d’informació menor</a:t>
            </a:r>
            <a:r>
              <a:rPr lang="ca-ES" sz="2000" b="0" dirty="0" smtClean="0"/>
              <a:t> (62,4%) </a:t>
            </a:r>
            <a:r>
              <a:rPr lang="ca-ES" sz="2000" dirty="0" smtClean="0"/>
              <a:t>i amb més variabilitat </a:t>
            </a:r>
            <a:r>
              <a:rPr lang="ca-ES" sz="2000" b="0" dirty="0" smtClean="0"/>
              <a:t>entre àrees</a:t>
            </a:r>
            <a:r>
              <a:rPr lang="ca-ES" sz="2000" dirty="0" smtClean="0"/>
              <a:t> </a:t>
            </a:r>
            <a:r>
              <a:rPr lang="ca-ES" sz="2000" b="0" dirty="0" smtClean="0"/>
              <a:t>(37,0%-84,8%).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800" b="0" dirty="0" smtClean="0"/>
          </a:p>
          <a:p>
            <a:pPr marL="898525" lvl="6"/>
            <a:r>
              <a:rPr lang="ca-ES" b="0" dirty="0" smtClean="0"/>
              <a:t>Semblant a altres entorns, però millor en transferència d’informació, i coincident amb resultats del CCAENA</a:t>
            </a:r>
          </a:p>
          <a:p>
            <a:pPr marL="898525" lvl="6"/>
            <a:r>
              <a:rPr lang="ca-ES" b="0" dirty="0" smtClean="0"/>
              <a:t>Anàlisis comparatiu entre àrees de l’ús dels mecanismes d’informació</a:t>
            </a:r>
          </a:p>
          <a:p>
            <a:pPr marL="342900" lvl="6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800" dirty="0" smtClean="0"/>
          </a:p>
          <a:p>
            <a:pPr marL="342900" lvl="6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800" dirty="0" smtClean="0"/>
          </a:p>
          <a:p>
            <a:pPr marL="342900" lvl="6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800" dirty="0" smtClean="0"/>
          </a:p>
          <a:p>
            <a:pPr marL="3429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Ítems pitjor avaluats</a:t>
            </a:r>
            <a:r>
              <a:rPr lang="ca-ES" sz="2000" b="0" dirty="0" smtClean="0"/>
              <a:t>: </a:t>
            </a:r>
            <a:r>
              <a:rPr lang="ca-ES" sz="2000" dirty="0" smtClean="0"/>
              <a:t>comunicació en el seguiment del pacient </a:t>
            </a:r>
            <a:r>
              <a:rPr lang="ca-ES" sz="2000" b="0" dirty="0" smtClean="0"/>
              <a:t>(AE fa recomanacions (57,7%) i AP consulta dubtes (40,4%), i </a:t>
            </a:r>
            <a:r>
              <a:rPr lang="ca-ES" sz="2000" dirty="0" smtClean="0"/>
              <a:t>temps d’espera de la derivació ordinària a l’AE</a:t>
            </a:r>
            <a:r>
              <a:rPr lang="ca-ES" sz="2000" b="0" dirty="0" smtClean="0"/>
              <a:t> (19,8%), amb diferències entre àrees.</a:t>
            </a:r>
          </a:p>
          <a:p>
            <a:pPr marL="3429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2000" b="0" dirty="0" smtClean="0"/>
          </a:p>
          <a:p>
            <a:pPr marL="898525" lvl="6"/>
            <a:r>
              <a:rPr lang="ca-ES" b="0" dirty="0"/>
              <a:t>S’ha avançat a l’HCC (amb mancances i diferències entre àrees), però s’ha de millorar la comunicació directe entre els metges 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35553" y="3068960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635553" y="2492896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635553" y="5373216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288" y="207147"/>
            <a:ext cx="8291512" cy="433387"/>
          </a:xfrm>
        </p:spPr>
        <p:txBody>
          <a:bodyPr/>
          <a:lstStyle/>
          <a:p>
            <a:pPr algn="l"/>
            <a:r>
              <a:rPr lang="es-ES" sz="3200" b="1" dirty="0" err="1">
                <a:solidFill>
                  <a:schemeClr val="bg1"/>
                </a:solidFill>
              </a:rPr>
              <a:t>Discussió</a:t>
            </a:r>
            <a:r>
              <a:rPr lang="es-ES" sz="3200" b="1" dirty="0">
                <a:solidFill>
                  <a:schemeClr val="bg1"/>
                </a:solidFill>
              </a:rPr>
              <a:t> i </a:t>
            </a:r>
            <a:r>
              <a:rPr lang="es-ES" sz="3200" b="1" dirty="0" err="1">
                <a:solidFill>
                  <a:schemeClr val="bg1"/>
                </a:solidFill>
              </a:rPr>
              <a:t>conclusions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2562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>
                <a:solidFill>
                  <a:schemeClr val="bg1"/>
                </a:solidFill>
              </a:rPr>
              <a:t>Discussió</a:t>
            </a:r>
            <a:r>
              <a:rPr lang="es-ES" sz="3200" b="1" dirty="0">
                <a:solidFill>
                  <a:schemeClr val="bg1"/>
                </a:solidFill>
              </a:rPr>
              <a:t> i </a:t>
            </a:r>
            <a:r>
              <a:rPr lang="es-ES" sz="3200" b="1" dirty="0" err="1">
                <a:solidFill>
                  <a:schemeClr val="bg1"/>
                </a:solidFill>
              </a:rPr>
              <a:t>conclusions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7084" y="708958"/>
            <a:ext cx="8849412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a-ES" sz="700" b="0" dirty="0" smtClean="0"/>
          </a:p>
          <a:p>
            <a:pPr>
              <a:lnSpc>
                <a:spcPct val="150000"/>
              </a:lnSpc>
            </a:pPr>
            <a:endParaRPr lang="ca-ES" sz="800" b="0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a-ES" sz="2000" dirty="0" smtClean="0"/>
              <a:t>Percepció general de coordinació de l’atenció entre nivells al territori baixa </a:t>
            </a:r>
            <a:r>
              <a:rPr lang="ca-ES" sz="2000" b="0" dirty="0" smtClean="0"/>
              <a:t>(32,9%), amb variabilitat entre àrees (13,8%-62,7%) i similituds entre nivells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a-ES" sz="2000" b="0" dirty="0" smtClean="0"/>
          </a:p>
          <a:p>
            <a:pPr marL="742950" lvl="4" indent="-285750">
              <a:buFont typeface="Wingdings" panose="05000000000000000000" pitchFamily="2" charset="2"/>
              <a:buChar char="Ø"/>
            </a:pPr>
            <a:r>
              <a:rPr lang="ca-ES" sz="2000" b="0" dirty="0" smtClean="0"/>
              <a:t>Relacionada amb: </a:t>
            </a:r>
            <a:r>
              <a:rPr lang="ca-ES" sz="2000" dirty="0" smtClean="0"/>
              <a:t>falta de comunicació directa</a:t>
            </a:r>
            <a:r>
              <a:rPr lang="ca-ES" sz="2000" b="0" dirty="0" smtClean="0"/>
              <a:t>, </a:t>
            </a:r>
            <a:r>
              <a:rPr lang="ca-ES" sz="2000" dirty="0" smtClean="0"/>
              <a:t>espais de trobada </a:t>
            </a:r>
            <a:r>
              <a:rPr lang="ca-ES" sz="2000" b="0" dirty="0" smtClean="0"/>
              <a:t>(sessions conjuntes, </a:t>
            </a:r>
            <a:r>
              <a:rPr lang="ca-ES" sz="2000" b="0" dirty="0" err="1" smtClean="0"/>
              <a:t>interconsulta</a:t>
            </a:r>
            <a:r>
              <a:rPr lang="ca-ES" sz="2000" b="0" dirty="0" smtClean="0"/>
              <a:t> virtual), </a:t>
            </a:r>
            <a:r>
              <a:rPr lang="ca-ES" sz="2000" dirty="0" smtClean="0"/>
              <a:t>HC compartida</a:t>
            </a:r>
          </a:p>
          <a:p>
            <a:pPr marL="742950" lvl="4" indent="-285750">
              <a:buFont typeface="Wingdings" panose="05000000000000000000" pitchFamily="2" charset="2"/>
              <a:buChar char="Ø"/>
            </a:pPr>
            <a:endParaRPr lang="ca-ES" sz="2000" dirty="0" smtClean="0"/>
          </a:p>
          <a:p>
            <a:pPr marL="1828800" lvl="7"/>
            <a:r>
              <a:rPr lang="ca-ES" b="0" dirty="0" smtClean="0"/>
              <a:t>Reflecteix els ítems de coordinació pitjor valorats</a:t>
            </a:r>
          </a:p>
          <a:p>
            <a:pPr marL="1828800" lvl="7"/>
            <a:r>
              <a:rPr lang="ca-ES" b="0" dirty="0" smtClean="0"/>
              <a:t>Menor coneixement i utilització dels mecanismes de retroalimentació</a:t>
            </a:r>
          </a:p>
          <a:p>
            <a:pPr marL="1828800" lvl="7">
              <a:lnSpc>
                <a:spcPct val="150000"/>
              </a:lnSpc>
            </a:pPr>
            <a:endParaRPr lang="ca-ES" sz="2000" b="0" dirty="0" smtClean="0"/>
          </a:p>
          <a:p>
            <a:pPr marL="742950" lvl="4" indent="-285750">
              <a:buFont typeface="Wingdings" panose="05000000000000000000" pitchFamily="2" charset="2"/>
              <a:buChar char="Ø"/>
            </a:pPr>
            <a:r>
              <a:rPr lang="ca-ES" sz="2000" dirty="0" smtClean="0"/>
              <a:t>Variabilitat</a:t>
            </a:r>
            <a:r>
              <a:rPr lang="ca-ES" sz="2000" b="0" dirty="0" smtClean="0"/>
              <a:t> </a:t>
            </a:r>
            <a:r>
              <a:rPr lang="ca-ES" sz="2000" dirty="0" smtClean="0"/>
              <a:t>entre i </a:t>
            </a:r>
            <a:r>
              <a:rPr lang="ca-ES" sz="2000" dirty="0" err="1" smtClean="0"/>
              <a:t>intra</a:t>
            </a:r>
            <a:r>
              <a:rPr lang="ca-ES" sz="2000" dirty="0"/>
              <a:t>-</a:t>
            </a:r>
            <a:r>
              <a:rPr lang="ca-ES" sz="2000" dirty="0" smtClean="0"/>
              <a:t>àrees</a:t>
            </a:r>
            <a:r>
              <a:rPr lang="ca-ES" sz="2000" b="0" dirty="0" smtClean="0"/>
              <a:t>: entre </a:t>
            </a:r>
            <a:r>
              <a:rPr lang="ca-ES" sz="2000" b="0" u="sng" dirty="0" smtClean="0"/>
              <a:t>centres</a:t>
            </a:r>
            <a:r>
              <a:rPr lang="ca-ES" sz="2000" b="0" dirty="0" smtClean="0"/>
              <a:t>, entre </a:t>
            </a:r>
            <a:r>
              <a:rPr lang="ca-ES" sz="2000" b="0" u="sng" dirty="0" smtClean="0"/>
              <a:t>especialitats/serveis</a:t>
            </a:r>
            <a:r>
              <a:rPr lang="ca-ES" sz="2000" b="0" dirty="0" smtClean="0"/>
              <a:t> i entre </a:t>
            </a:r>
            <a:r>
              <a:rPr lang="ca-ES" sz="2000" b="0" u="sng" dirty="0" smtClean="0"/>
              <a:t>metges</a:t>
            </a:r>
          </a:p>
          <a:p>
            <a:pPr marL="1371600" lvl="6">
              <a:lnSpc>
                <a:spcPct val="150000"/>
              </a:lnSpc>
            </a:pPr>
            <a:r>
              <a:rPr lang="ca-ES" sz="2000" b="0" dirty="0" smtClean="0"/>
              <a:t>       </a:t>
            </a:r>
            <a:r>
              <a:rPr lang="ca-ES" b="0" dirty="0" smtClean="0"/>
              <a:t>Anàlisi de la influencia dels factors organitzatius i individuals</a:t>
            </a:r>
          </a:p>
          <a:p>
            <a:pPr marL="1371600" lvl="6">
              <a:lnSpc>
                <a:spcPct val="150000"/>
              </a:lnSpc>
            </a:pPr>
            <a:endParaRPr lang="ca-ES" b="0" dirty="0" smtClean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435374" y="3356992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475656" y="3645024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435374" y="5373216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>
                <a:solidFill>
                  <a:schemeClr val="bg1"/>
                </a:solidFill>
              </a:rPr>
              <a:t>Discussió</a:t>
            </a:r>
            <a:r>
              <a:rPr lang="es-ES" sz="3200" b="1" dirty="0">
                <a:solidFill>
                  <a:schemeClr val="bg1"/>
                </a:solidFill>
              </a:rPr>
              <a:t> i </a:t>
            </a:r>
            <a:r>
              <a:rPr lang="es-ES" sz="3200" b="1" dirty="0" err="1">
                <a:solidFill>
                  <a:schemeClr val="bg1"/>
                </a:solidFill>
              </a:rPr>
              <a:t>conclusions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4856" y="650875"/>
            <a:ext cx="8183084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a-ES" sz="700" b="0" dirty="0" smtClean="0"/>
          </a:p>
          <a:p>
            <a:pPr>
              <a:lnSpc>
                <a:spcPct val="150000"/>
              </a:lnSpc>
            </a:pPr>
            <a:endParaRPr lang="ca-ES" sz="800" b="0" dirty="0" smtClean="0">
              <a:solidFill>
                <a:schemeClr val="accent3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a-ES" sz="2000" b="0" dirty="0"/>
              <a:t>La valoració d’alguns </a:t>
            </a:r>
            <a:r>
              <a:rPr lang="ca-ES" sz="2000" dirty="0" smtClean="0"/>
              <a:t>factors organitzatius que poden influir a la coordinació clínica no és elevada, </a:t>
            </a:r>
            <a:r>
              <a:rPr lang="ca-ES" sz="2000" b="0" dirty="0" smtClean="0"/>
              <a:t>però amb variabilitat entre àrees: </a:t>
            </a:r>
          </a:p>
          <a:p>
            <a:pPr marL="0" lvl="3"/>
            <a:endParaRPr lang="ca-ES" dirty="0" smtClean="0"/>
          </a:p>
          <a:p>
            <a:pPr marL="742950" lvl="4" indent="-285750">
              <a:buFont typeface="Wingdings" panose="05000000000000000000" pitchFamily="2" charset="2"/>
              <a:buChar char="Ø"/>
            </a:pPr>
            <a:r>
              <a:rPr lang="ca-ES" b="0" dirty="0" smtClean="0"/>
              <a:t>directius faciliten la coordinació (51%), adequació del temps per a la coordinació (13%)</a:t>
            </a:r>
          </a:p>
          <a:p>
            <a:pPr marL="457200" lvl="4"/>
            <a:endParaRPr lang="ca-ES" b="0" dirty="0" smtClean="0"/>
          </a:p>
          <a:p>
            <a:pPr marL="457200" lvl="4"/>
            <a:endParaRPr lang="ca-ES" b="0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a-ES" dirty="0" smtClean="0"/>
              <a:t> </a:t>
            </a:r>
            <a:r>
              <a:rPr lang="ca-ES" sz="2000" b="0" dirty="0"/>
              <a:t>En canvi, </a:t>
            </a:r>
            <a:r>
              <a:rPr lang="ca-ES" sz="2000" b="0" dirty="0" smtClean="0"/>
              <a:t>la valoració de </a:t>
            </a:r>
            <a:r>
              <a:rPr lang="ca-ES" sz="2000" dirty="0" smtClean="0"/>
              <a:t>factors </a:t>
            </a:r>
            <a:r>
              <a:rPr lang="ca-ES" sz="2000" dirty="0"/>
              <a:t>d'interrelació </a:t>
            </a:r>
            <a:r>
              <a:rPr lang="ca-ES" sz="2000" b="0" dirty="0"/>
              <a:t>entre </a:t>
            </a:r>
            <a:r>
              <a:rPr lang="ca-ES" sz="2000" b="0" dirty="0" smtClean="0"/>
              <a:t>professionals </a:t>
            </a:r>
            <a:r>
              <a:rPr lang="ca-ES" sz="2000" b="0" dirty="0"/>
              <a:t>i </a:t>
            </a:r>
            <a:r>
              <a:rPr lang="ca-ES" sz="2000" dirty="0"/>
              <a:t>actitudinals </a:t>
            </a:r>
            <a:r>
              <a:rPr lang="ca-ES" sz="2000" b="0" dirty="0" smtClean="0"/>
              <a:t>és </a:t>
            </a:r>
            <a:r>
              <a:rPr lang="ca-ES" sz="2000" b="0" dirty="0"/>
              <a:t>elevada, excepte la del coneixement personal (</a:t>
            </a:r>
            <a:r>
              <a:rPr lang="ca-ES" sz="2000" b="0" dirty="0" smtClean="0"/>
              <a:t>37,9%)</a:t>
            </a:r>
            <a:endParaRPr lang="ca-ES" sz="2000" b="0" dirty="0"/>
          </a:p>
          <a:p>
            <a:pPr marL="0" lvl="3"/>
            <a:endParaRPr lang="ca-ES" b="0" dirty="0" smtClean="0"/>
          </a:p>
          <a:p>
            <a:pPr marL="742950" lvl="4" indent="-285750">
              <a:buFont typeface="Wingdings" panose="05000000000000000000" pitchFamily="2" charset="2"/>
              <a:buChar char="Ø"/>
            </a:pPr>
            <a:r>
              <a:rPr lang="ca-ES" b="0" dirty="0" smtClean="0"/>
              <a:t> AP responsable del seguiment (75,2%), confio en les habilitats clíniques de l'altre (83,3%), satisfacció amb la feina (75,7%)</a:t>
            </a:r>
          </a:p>
          <a:p>
            <a:pPr marL="742950" lvl="4" indent="-285750">
              <a:buFont typeface="Wingdings" panose="05000000000000000000" pitchFamily="2" charset="2"/>
              <a:buChar char="Ø"/>
            </a:pPr>
            <a:endParaRPr lang="ca-ES" b="0" dirty="0" smtClean="0"/>
          </a:p>
          <a:p>
            <a:pPr marL="1371600" lvl="6"/>
            <a:r>
              <a:rPr lang="ca-ES" b="0" dirty="0" smtClean="0"/>
              <a:t>implantació i qualitat del model d'atenció basat en l'atenció primària</a:t>
            </a:r>
          </a:p>
          <a:p>
            <a:pPr marL="742950" lvl="4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b="0" dirty="0" smtClean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115616" y="5517232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1"/>
          <p:cNvSpPr>
            <a:spLocks/>
          </p:cNvSpPr>
          <p:nvPr/>
        </p:nvSpPr>
        <p:spPr bwMode="auto">
          <a:xfrm>
            <a:off x="282575" y="166688"/>
            <a:ext cx="7886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a-ES" sz="3200" dirty="0">
                <a:solidFill>
                  <a:prstClr val="white"/>
                </a:solidFill>
                <a:cs typeface="Arial" panose="020B0604020202020204" pitchFamily="34" charset="0"/>
              </a:rPr>
              <a:t>Continguts</a:t>
            </a:r>
          </a:p>
        </p:txBody>
      </p:sp>
      <p:sp>
        <p:nvSpPr>
          <p:cNvPr id="78850" name="Rectangle 25"/>
          <p:cNvSpPr>
            <a:spLocks noChangeArrowheads="1"/>
          </p:cNvSpPr>
          <p:nvPr/>
        </p:nvSpPr>
        <p:spPr bwMode="auto">
          <a:xfrm>
            <a:off x="517525" y="1155700"/>
            <a:ext cx="8116888" cy="39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>
                <a:solidFill>
                  <a:prstClr val="black"/>
                </a:solidFill>
              </a:rPr>
              <a:t>Antecedents i marc conceptual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Objectiu </a:t>
            </a:r>
            <a:r>
              <a:rPr lang="ca-ES" sz="2800" dirty="0">
                <a:solidFill>
                  <a:prstClr val="black"/>
                </a:solidFill>
              </a:rPr>
              <a:t>i mètodes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Resultats 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Discussió i conclusions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Següents passos </a:t>
            </a:r>
            <a:endParaRPr lang="ca-ES" sz="28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</a:pPr>
            <a:endParaRPr lang="ca-E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500"/>
            <a:ext cx="8291512" cy="433387"/>
          </a:xfrm>
        </p:spPr>
        <p:txBody>
          <a:bodyPr/>
          <a:lstStyle/>
          <a:p>
            <a:pPr algn="l"/>
            <a:r>
              <a:rPr lang="es-ES" sz="3200" b="1" dirty="0" err="1">
                <a:solidFill>
                  <a:schemeClr val="bg1"/>
                </a:solidFill>
              </a:rPr>
              <a:t>Discussió</a:t>
            </a:r>
            <a:r>
              <a:rPr lang="es-ES" sz="3200" b="1" dirty="0">
                <a:solidFill>
                  <a:schemeClr val="bg1"/>
                </a:solidFill>
              </a:rPr>
              <a:t> i </a:t>
            </a:r>
            <a:r>
              <a:rPr lang="es-ES" sz="3200" b="1" dirty="0" err="1">
                <a:solidFill>
                  <a:schemeClr val="bg1"/>
                </a:solidFill>
              </a:rPr>
              <a:t>conclusions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324" y="764704"/>
            <a:ext cx="8959440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700" b="0" dirty="0" smtClean="0"/>
          </a:p>
          <a:p>
            <a:pPr>
              <a:lnSpc>
                <a:spcPct val="150000"/>
              </a:lnSpc>
            </a:pPr>
            <a:endParaRPr lang="ca-ES" sz="800" b="0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a-ES" sz="2000" dirty="0" smtClean="0"/>
              <a:t>Similituds en experiència de coordinació clínica entre AP i AE excepte (+AP): informació, duplicacions, </a:t>
            </a:r>
            <a:r>
              <a:rPr lang="ca-ES" sz="2000" b="0" dirty="0" smtClean="0"/>
              <a:t>derivació adequada, consulten dubtes, temps d'espera AE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a-ES" sz="2000" b="0" dirty="0" smtClean="0"/>
          </a:p>
          <a:p>
            <a:pPr marL="1371600" lvl="6"/>
            <a:r>
              <a:rPr lang="ca-ES" b="0" dirty="0" smtClean="0"/>
              <a:t>ús més freqüent per AP de la HC3 i HCC territori, funció d’AP</a:t>
            </a:r>
          </a:p>
          <a:p>
            <a:pPr marL="1371600" lvl="6"/>
            <a:r>
              <a:rPr lang="ca-ES" b="0" dirty="0" smtClean="0"/>
              <a:t>conciliació tractaments</a:t>
            </a:r>
          </a:p>
          <a:p>
            <a:pPr marL="1371600" lvl="6"/>
            <a:r>
              <a:rPr lang="ca-ES" b="0" dirty="0" smtClean="0"/>
              <a:t>resta (sobrevaloració pròpia pràctica/infravaloració pràctica altre nivell)</a:t>
            </a:r>
          </a:p>
          <a:p>
            <a:pPr marL="1371600" lvl="6"/>
            <a:endParaRPr lang="ca-ES" sz="2000" b="0" dirty="0" smtClean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899592" y="2564904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899592" y="3068960"/>
            <a:ext cx="5238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</p:spPr>
        <p:txBody>
          <a:bodyPr/>
          <a:lstStyle/>
          <a:p>
            <a:pPr algn="l"/>
            <a:r>
              <a:rPr lang="ca-ES" sz="3200" b="1" dirty="0" smtClean="0">
                <a:solidFill>
                  <a:schemeClr val="bg1"/>
                </a:solidFill>
              </a:rPr>
              <a:t>Propers passos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76470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000" dirty="0" smtClean="0">
                <a:cs typeface="Arial" panose="020B0604020202020204" pitchFamily="34" charset="0"/>
              </a:rPr>
              <a:t>Aprofundir l'anàlisi </a:t>
            </a:r>
            <a:r>
              <a:rPr lang="ca-ES" sz="2000" b="0" dirty="0" smtClean="0">
                <a:cs typeface="Arial" panose="020B0604020202020204" pitchFamily="34" charset="0"/>
              </a:rPr>
              <a:t>de les experiències de coordinació clínica entre nivells d’atenció, coneixement i ús dels mecanismes de coordinació (en general i per nivells d’atenció, especialitats). I la </a:t>
            </a:r>
            <a:r>
              <a:rPr lang="ca-ES" sz="2000" dirty="0" smtClean="0">
                <a:cs typeface="Arial" panose="020B0604020202020204" pitchFamily="34" charset="0"/>
              </a:rPr>
              <a:t>relació amb la qualitat assistencial.</a:t>
            </a:r>
          </a:p>
          <a:p>
            <a:pPr marL="285750" indent="-285750">
              <a:buFontTx/>
              <a:buChar char="-"/>
            </a:pPr>
            <a:endParaRPr lang="ca-ES" sz="8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20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a-ES" sz="2000" dirty="0" smtClean="0">
                <a:cs typeface="Arial" panose="020B0604020202020204" pitchFamily="34" charset="0"/>
              </a:rPr>
              <a:t>Analitzar comparativament </a:t>
            </a:r>
            <a:r>
              <a:rPr lang="ca-ES" sz="2000" b="0" dirty="0" smtClean="0">
                <a:cs typeface="Arial" panose="020B0604020202020204" pitchFamily="34" charset="0"/>
              </a:rPr>
              <a:t>experiències, percepció de coordinació clínica i factors associats entre àrees d’estudi, segons: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àrees amb un únic proveïdor sanitari/ més d’un proveïdor.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àrees semi rurals/ urbanes.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tipus d’hospital de referència (entre àrees i AE)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altres característiques rellevants (RAE, ús de mec. comunicació)</a:t>
            </a:r>
          </a:p>
          <a:p>
            <a:pPr marL="285750" indent="-285750">
              <a:buFontTx/>
              <a:buChar char="-"/>
            </a:pPr>
            <a:endParaRPr lang="ca-ES" sz="20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8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a-ES" sz="2000" dirty="0" smtClean="0">
                <a:cs typeface="Arial" panose="020B0604020202020204" pitchFamily="34" charset="0"/>
              </a:rPr>
              <a:t>Identificar els factors associats </a:t>
            </a:r>
            <a:r>
              <a:rPr lang="ca-ES" sz="2000" b="0" dirty="0" smtClean="0">
                <a:cs typeface="Arial" panose="020B0604020202020204" pitchFamily="34" charset="0"/>
              </a:rPr>
              <a:t>a les experiències i percepció de coordinació, coneixement i ús dels mecanismes de coordinació implementats (individuals, organitzatius/àrea)</a:t>
            </a:r>
          </a:p>
          <a:p>
            <a:pPr marL="285750" indent="-285750">
              <a:buFontTx/>
              <a:buChar char="-"/>
            </a:pPr>
            <a:endParaRPr lang="ca-ES" sz="8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20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a-ES" sz="2000" b="0" dirty="0" smtClean="0">
                <a:cs typeface="Arial" panose="020B0604020202020204" pitchFamily="34" charset="0"/>
              </a:rPr>
              <a:t>Anàlisis de la </a:t>
            </a:r>
            <a:r>
              <a:rPr lang="ca-ES" sz="2000" dirty="0" smtClean="0">
                <a:cs typeface="Arial" panose="020B0604020202020204" pitchFamily="34" charset="0"/>
              </a:rPr>
              <a:t>representativitat de la mostra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99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0" y="-9358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4136" y="378573"/>
            <a:ext cx="8839864" cy="61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err="1" smtClean="0">
                <a:solidFill>
                  <a:schemeClr val="bg1"/>
                </a:solidFill>
                <a:ea typeface="ＭＳ Ｐゴシック" charset="-128"/>
              </a:rPr>
              <a:t>Participants</a:t>
            </a:r>
            <a:r>
              <a:rPr lang="es-ES" sz="2800" dirty="0" smtClean="0">
                <a:solidFill>
                  <a:schemeClr val="bg1"/>
                </a:solidFill>
                <a:ea typeface="ＭＳ Ｐゴシック" charset="-128"/>
              </a:rPr>
              <a:t>:</a:t>
            </a: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 smtClean="0">
              <a:solidFill>
                <a:prstClr val="white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>
                <a:solidFill>
                  <a:prstClr val="white"/>
                </a:solidFill>
              </a:rPr>
              <a:t>Institut </a:t>
            </a:r>
            <a:r>
              <a:rPr lang="es-ES" altLang="ca-ES" sz="1600" dirty="0" err="1">
                <a:solidFill>
                  <a:prstClr val="white"/>
                </a:solidFill>
              </a:rPr>
              <a:t>Català</a:t>
            </a:r>
            <a:r>
              <a:rPr lang="es-ES" altLang="ca-ES" sz="1600" dirty="0">
                <a:solidFill>
                  <a:prstClr val="white"/>
                </a:solidFill>
              </a:rPr>
              <a:t> de la </a:t>
            </a:r>
            <a:r>
              <a:rPr lang="es-ES" altLang="ca-ES" sz="1600" dirty="0" err="1">
                <a:solidFill>
                  <a:prstClr val="white"/>
                </a:solidFill>
              </a:rPr>
              <a:t>Salut</a:t>
            </a:r>
            <a:r>
              <a:rPr lang="es-ES" altLang="ca-ES" sz="1600" dirty="0">
                <a:solidFill>
                  <a:prstClr val="white"/>
                </a:solidFill>
              </a:rPr>
              <a:t> (ICS</a:t>
            </a:r>
            <a:r>
              <a:rPr lang="es-ES" altLang="ca-ES" sz="1600" dirty="0" smtClean="0">
                <a:solidFill>
                  <a:prstClr val="white"/>
                </a:solidFill>
              </a:rPr>
              <a:t>): Rosa Morral, Clara Pareja, Núria Martínez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 smtClean="0">
                <a:solidFill>
                  <a:prstClr val="white"/>
                </a:solidFill>
              </a:rPr>
              <a:t>DAPGirona</a:t>
            </a:r>
            <a:r>
              <a:rPr lang="es-ES" altLang="ca-ES" sz="1600" dirty="0" smtClean="0">
                <a:solidFill>
                  <a:prstClr val="white"/>
                </a:solidFill>
              </a:rPr>
              <a:t>: Esteve Avellana, Concepció Morera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Metro Nord: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Victòria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Sabaté</a:t>
            </a:r>
            <a:r>
              <a:rPr lang="es-ES" altLang="ca-ES" sz="1600" dirty="0" smtClean="0">
                <a:solidFill>
                  <a:prstClr val="white"/>
                </a:solidFill>
              </a:rPr>
              <a:t>, Esther Badia, Alexandra Martínez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Terres</a:t>
            </a:r>
            <a:r>
              <a:rPr lang="es-ES" altLang="ca-ES" sz="1600" dirty="0" smtClean="0">
                <a:solidFill>
                  <a:prstClr val="white"/>
                </a:solidFill>
              </a:rPr>
              <a:t> de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l’Ebre</a:t>
            </a:r>
            <a:r>
              <a:rPr lang="es-ES" altLang="ca-ES" sz="1600" dirty="0" smtClean="0">
                <a:solidFill>
                  <a:prstClr val="white"/>
                </a:solidFill>
              </a:rPr>
              <a:t>: Carina Aguilar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Alt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Pirineu</a:t>
            </a:r>
            <a:r>
              <a:rPr lang="es-ES" altLang="ca-ES" sz="1600" dirty="0" smtClean="0">
                <a:solidFill>
                  <a:prstClr val="white"/>
                </a:solidFill>
              </a:rPr>
              <a:t>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Victòria</a:t>
            </a:r>
            <a:r>
              <a:rPr lang="es-ES" altLang="ca-ES" sz="1600" dirty="0" smtClean="0">
                <a:solidFill>
                  <a:prstClr val="white"/>
                </a:solidFill>
              </a:rPr>
              <a:t> Estrada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Tarragona: Josep Basora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Catalunya Central: Joaquim Verdaguer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Dreta</a:t>
            </a:r>
            <a:r>
              <a:rPr lang="es-ES" altLang="ca-ES" sz="1600" dirty="0" smtClean="0">
                <a:solidFill>
                  <a:prstClr val="white"/>
                </a:solidFill>
              </a:rPr>
              <a:t> (BCN):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MªAntònia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Llauger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Litoral (BCN): Mireia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Boixadera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Muntanya</a:t>
            </a:r>
            <a:r>
              <a:rPr lang="es-ES" altLang="ca-ES" sz="1600" dirty="0" smtClean="0">
                <a:solidFill>
                  <a:prstClr val="white"/>
                </a:solidFill>
              </a:rPr>
              <a:t> (BCN):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MªJosep</a:t>
            </a:r>
            <a:r>
              <a:rPr lang="es-ES" altLang="ca-ES" sz="1600" dirty="0" smtClean="0">
                <a:solidFill>
                  <a:prstClr val="white"/>
                </a:solidFill>
              </a:rPr>
              <a:t> López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Dolcet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Baix</a:t>
            </a:r>
            <a:r>
              <a:rPr lang="es-ES" altLang="ca-ES" sz="1600" dirty="0" smtClean="0">
                <a:solidFill>
                  <a:prstClr val="white"/>
                </a:solidFill>
              </a:rPr>
              <a:t> Llobregat Centre: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MªJesús</a:t>
            </a:r>
            <a:r>
              <a:rPr lang="es-ES" altLang="ca-ES" sz="1600" dirty="0" smtClean="0">
                <a:solidFill>
                  <a:prstClr val="white"/>
                </a:solidFill>
              </a:rPr>
              <a:t> Megido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Alt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Penedès-Garraf-Baix</a:t>
            </a:r>
            <a:r>
              <a:rPr lang="es-ES" altLang="ca-ES" sz="1600" dirty="0" smtClean="0">
                <a:solidFill>
                  <a:prstClr val="white"/>
                </a:solidFill>
              </a:rPr>
              <a:t> Llobregat Nord: Miquel Perona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prstClr val="white"/>
                </a:solidFill>
              </a:rPr>
              <a:t>Institut </a:t>
            </a:r>
            <a:r>
              <a:rPr lang="ca-ES" altLang="ca-ES" sz="1600" dirty="0">
                <a:solidFill>
                  <a:prstClr val="white"/>
                </a:solidFill>
              </a:rPr>
              <a:t>d’Assistència Mèdica Empleats Municipals (PAMEM</a:t>
            </a:r>
            <a:r>
              <a:rPr lang="ca-ES" altLang="ca-ES" sz="1600" dirty="0" smtClean="0">
                <a:solidFill>
                  <a:prstClr val="white"/>
                </a:solidFill>
              </a:rPr>
              <a:t>): Mercè Abizanda</a:t>
            </a:r>
          </a:p>
          <a:p>
            <a:pPr lvl="1"/>
            <a:r>
              <a:rPr lang="ca-ES" altLang="ca-ES" sz="1600" dirty="0" smtClean="0">
                <a:solidFill>
                  <a:prstClr val="white"/>
                </a:solidFill>
              </a:rPr>
              <a:t>Consorci </a:t>
            </a:r>
            <a:r>
              <a:rPr lang="ca-ES" altLang="ca-ES" sz="1600" dirty="0">
                <a:solidFill>
                  <a:prstClr val="white"/>
                </a:solidFill>
              </a:rPr>
              <a:t>de Salut i Social de Catalunya (</a:t>
            </a:r>
            <a:r>
              <a:rPr lang="ca-ES" altLang="ca-ES" sz="1600" dirty="0" smtClean="0">
                <a:solidFill>
                  <a:prstClr val="white"/>
                </a:solidFill>
              </a:rPr>
              <a:t>CSC)-CIS Cotxeres: Anna Ribera, Benito Fontecha</a:t>
            </a:r>
          </a:p>
          <a:p>
            <a:pPr lvl="1"/>
            <a:r>
              <a:rPr lang="es-ES" altLang="ca-ES" sz="1600" dirty="0" smtClean="0">
                <a:solidFill>
                  <a:prstClr val="white"/>
                </a:solidFill>
              </a:rPr>
              <a:t>Albera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Salut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/>
            <a:r>
              <a:rPr lang="es-ES" altLang="ca-ES" sz="1600" dirty="0" smtClean="0">
                <a:solidFill>
                  <a:prstClr val="white"/>
                </a:solidFill>
              </a:rPr>
              <a:t>EAP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Sardenya</a:t>
            </a:r>
            <a:r>
              <a:rPr lang="es-ES" altLang="ca-ES" sz="1600" dirty="0" smtClean="0">
                <a:solidFill>
                  <a:prstClr val="white"/>
                </a:solidFill>
              </a:rPr>
              <a:t>: </a:t>
            </a:r>
            <a:r>
              <a:rPr lang="ca-ES" sz="1600" dirty="0">
                <a:solidFill>
                  <a:prstClr val="white"/>
                </a:solidFill>
              </a:rPr>
              <a:t>Jaume Sellarés </a:t>
            </a:r>
            <a:r>
              <a:rPr lang="ca-ES" sz="1600" dirty="0" err="1">
                <a:solidFill>
                  <a:prstClr val="white"/>
                </a:solidFill>
              </a:rPr>
              <a:t>Sallas</a:t>
            </a:r>
            <a:r>
              <a:rPr lang="ca-ES" sz="1600" dirty="0">
                <a:solidFill>
                  <a:prstClr val="white"/>
                </a:solidFill>
              </a:rPr>
              <a:t>.</a:t>
            </a:r>
          </a:p>
          <a:p>
            <a:r>
              <a:rPr lang="ca-ES" dirty="0"/>
              <a:t> </a:t>
            </a:r>
          </a:p>
          <a:p>
            <a:pPr lvl="1"/>
            <a:endParaRPr lang="ca-ES" altLang="ca-ES" sz="1600" dirty="0">
              <a:solidFill>
                <a:prstClr val="white"/>
              </a:solidFill>
            </a:endParaRP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-25417" y="-27384"/>
            <a:ext cx="923009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21719" y="-27384"/>
            <a:ext cx="8839864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err="1" smtClean="0">
                <a:solidFill>
                  <a:prstClr val="white"/>
                </a:solidFill>
                <a:ea typeface="ＭＳ Ｐゴシック" charset="-128"/>
              </a:rPr>
              <a:t>Participants</a:t>
            </a:r>
            <a:endParaRPr lang="es-ES" sz="2800" dirty="0" smtClean="0">
              <a:solidFill>
                <a:prstClr val="white"/>
              </a:solidFill>
              <a:ea typeface="ＭＳ Ｐゴシック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" sz="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schemeClr val="bg1"/>
                </a:solidFill>
              </a:rPr>
              <a:t>Serveis </a:t>
            </a:r>
            <a:r>
              <a:rPr lang="ca-ES" altLang="ca-ES" sz="1600" dirty="0">
                <a:solidFill>
                  <a:schemeClr val="bg1"/>
                </a:solidFill>
              </a:rPr>
              <a:t>de Salut Integrats Baix Empordà (SSIBE</a:t>
            </a:r>
            <a:r>
              <a:rPr lang="ca-ES" altLang="ca-ES" sz="1600" dirty="0" smtClean="0">
                <a:solidFill>
                  <a:schemeClr val="bg1"/>
                </a:solidFill>
              </a:rPr>
              <a:t>): Elvira Sánchez, Jordi Coderch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Parc de Salut </a:t>
            </a:r>
            <a:r>
              <a:rPr lang="ca-ES" altLang="ca-ES" sz="1600" dirty="0" smtClean="0">
                <a:solidFill>
                  <a:schemeClr val="bg1"/>
                </a:solidFill>
              </a:rPr>
              <a:t>Mar (PS-Mar): Francesc Cots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schemeClr val="bg1"/>
                </a:solidFill>
              </a:rPr>
              <a:t>Badalona </a:t>
            </a:r>
            <a:r>
              <a:rPr lang="ca-ES" altLang="ca-ES" sz="1600" dirty="0">
                <a:solidFill>
                  <a:schemeClr val="bg1"/>
                </a:solidFill>
              </a:rPr>
              <a:t>Serveis Assistencials (BSA</a:t>
            </a:r>
            <a:r>
              <a:rPr lang="ca-ES" altLang="ca-ES" sz="1600" dirty="0" smtClean="0">
                <a:solidFill>
                  <a:schemeClr val="bg1"/>
                </a:solidFill>
              </a:rPr>
              <a:t>): Àngels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Avecilla</a:t>
            </a:r>
            <a:r>
              <a:rPr lang="ca-ES" altLang="ca-ES" sz="1600" dirty="0" smtClean="0">
                <a:solidFill>
                  <a:schemeClr val="bg1"/>
                </a:solidFill>
              </a:rPr>
              <a:t>, Santiago Tomàs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Fundació Salut Empordà (FSE</a:t>
            </a:r>
            <a:r>
              <a:rPr lang="ca-ES" altLang="ca-ES" sz="1600" dirty="0" smtClean="0">
                <a:solidFill>
                  <a:schemeClr val="bg1"/>
                </a:solidFill>
              </a:rPr>
              <a:t>): Pere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Plaja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 smtClean="0">
                <a:solidFill>
                  <a:schemeClr val="bg1"/>
                </a:solidFill>
              </a:rPr>
              <a:t>Consorci</a:t>
            </a:r>
            <a:r>
              <a:rPr lang="es-ES" altLang="ca-ES" sz="1600" dirty="0" smtClean="0">
                <a:solidFill>
                  <a:schemeClr val="bg1"/>
                </a:solidFill>
              </a:rPr>
              <a:t>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Sanitari</a:t>
            </a:r>
            <a:r>
              <a:rPr lang="es-ES" altLang="ca-ES" sz="1600" dirty="0" smtClean="0">
                <a:solidFill>
                  <a:schemeClr val="bg1"/>
                </a:solidFill>
              </a:rPr>
              <a:t> de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l’Anoia</a:t>
            </a:r>
            <a:r>
              <a:rPr lang="es-ES" altLang="ca-ES" sz="1600" dirty="0" smtClean="0">
                <a:solidFill>
                  <a:schemeClr val="bg1"/>
                </a:solidFill>
              </a:rPr>
              <a:t>: Marta Banqué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</a:t>
            </a:r>
            <a:r>
              <a:rPr lang="it-IT" altLang="ca-ES" sz="1600" dirty="0">
                <a:solidFill>
                  <a:schemeClr val="bg1"/>
                </a:solidFill>
              </a:rPr>
              <a:t>Sanitari de Terrassa (CST</a:t>
            </a:r>
            <a:r>
              <a:rPr lang="it-IT" altLang="ca-ES" sz="1600" dirty="0" smtClean="0">
                <a:solidFill>
                  <a:schemeClr val="bg1"/>
                </a:solidFill>
              </a:rPr>
              <a:t>): Elena Medarde</a:t>
            </a:r>
            <a:endParaRPr lang="it-IT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Consorci Hospitalari de Vic (CHV</a:t>
            </a:r>
            <a:r>
              <a:rPr lang="ca-ES" altLang="ca-ES" sz="1600" dirty="0" smtClean="0">
                <a:solidFill>
                  <a:schemeClr val="bg1"/>
                </a:solidFill>
              </a:rPr>
              <a:t>): Isabel Ramon, Pere Roure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Grup SAGESSA, </a:t>
            </a:r>
            <a:r>
              <a:rPr lang="ca-ES" altLang="ca-ES" sz="1600" dirty="0" smtClean="0">
                <a:solidFill>
                  <a:schemeClr val="bg1"/>
                </a:solidFill>
              </a:rPr>
              <a:t>S.A: Lluís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Colomés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schemeClr val="bg1"/>
                </a:solidFill>
              </a:rPr>
              <a:t>Institut </a:t>
            </a:r>
            <a:r>
              <a:rPr lang="es-ES" altLang="ca-ES" sz="1600" dirty="0" err="1">
                <a:solidFill>
                  <a:schemeClr val="bg1"/>
                </a:solidFill>
              </a:rPr>
              <a:t>d’Assistència</a:t>
            </a:r>
            <a:r>
              <a:rPr lang="es-ES" altLang="ca-ES" sz="1600" dirty="0">
                <a:solidFill>
                  <a:schemeClr val="bg1"/>
                </a:solidFill>
              </a:rPr>
              <a:t> </a:t>
            </a:r>
            <a:r>
              <a:rPr lang="es-ES" altLang="ca-ES" sz="1600" dirty="0" err="1">
                <a:solidFill>
                  <a:schemeClr val="bg1"/>
                </a:solidFill>
              </a:rPr>
              <a:t>Sanitària</a:t>
            </a:r>
            <a:r>
              <a:rPr lang="es-ES" altLang="ca-ES" sz="1600" dirty="0">
                <a:solidFill>
                  <a:schemeClr val="bg1"/>
                </a:solidFill>
              </a:rPr>
              <a:t> (IAS</a:t>
            </a:r>
            <a:r>
              <a:rPr lang="es-ES" altLang="ca-ES" sz="1600" dirty="0" smtClean="0">
                <a:solidFill>
                  <a:schemeClr val="bg1"/>
                </a:solidFill>
              </a:rPr>
              <a:t>): Josep Costa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>
                <a:solidFill>
                  <a:schemeClr val="bg1"/>
                </a:solidFill>
              </a:rPr>
              <a:t>Fundació</a:t>
            </a:r>
            <a:r>
              <a:rPr lang="es-ES" altLang="ca-ES" sz="1600" dirty="0">
                <a:solidFill>
                  <a:schemeClr val="bg1"/>
                </a:solidFill>
              </a:rPr>
              <a:t> Hospital </a:t>
            </a:r>
            <a:r>
              <a:rPr lang="es-ES" altLang="ca-ES" sz="1600" dirty="0" err="1">
                <a:solidFill>
                  <a:schemeClr val="bg1"/>
                </a:solidFill>
              </a:rPr>
              <a:t>d’Olot</a:t>
            </a:r>
            <a:r>
              <a:rPr lang="es-ES" altLang="ca-ES" sz="1600" dirty="0">
                <a:solidFill>
                  <a:schemeClr val="bg1"/>
                </a:solidFill>
              </a:rPr>
              <a:t> Comarcal de la </a:t>
            </a:r>
            <a:r>
              <a:rPr lang="es-ES" altLang="ca-ES" sz="1600" dirty="0" err="1">
                <a:solidFill>
                  <a:schemeClr val="bg1"/>
                </a:solidFill>
              </a:rPr>
              <a:t>Garrotxa</a:t>
            </a:r>
            <a:r>
              <a:rPr lang="es-ES" altLang="ca-ES" sz="1600" dirty="0">
                <a:solidFill>
                  <a:schemeClr val="bg1"/>
                </a:solidFill>
              </a:rPr>
              <a:t> (FHOCG</a:t>
            </a:r>
            <a:r>
              <a:rPr lang="es-ES" altLang="ca-ES" sz="1600" dirty="0" smtClean="0">
                <a:solidFill>
                  <a:schemeClr val="bg1"/>
                </a:solidFill>
              </a:rPr>
              <a:t>):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Glòria</a:t>
            </a:r>
            <a:r>
              <a:rPr lang="es-ES" altLang="ca-ES" sz="1600" dirty="0" smtClean="0">
                <a:solidFill>
                  <a:schemeClr val="bg1"/>
                </a:solidFill>
              </a:rPr>
              <a:t>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Bassets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>
                <a:solidFill>
                  <a:schemeClr val="bg1"/>
                </a:solidFill>
              </a:rPr>
              <a:t>Consorci Sanitari del Maresme (CSM</a:t>
            </a:r>
            <a:r>
              <a:rPr lang="it-IT" altLang="ca-ES" sz="1600" dirty="0" smtClean="0">
                <a:solidFill>
                  <a:schemeClr val="bg1"/>
                </a:solidFill>
              </a:rPr>
              <a:t>): Emili Burdoy</a:t>
            </a:r>
            <a:endParaRPr lang="it-IT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>
                <a:solidFill>
                  <a:schemeClr val="bg1"/>
                </a:solidFill>
              </a:rPr>
              <a:t>Consorci Sanitari del Garraf (CSG</a:t>
            </a:r>
            <a:r>
              <a:rPr lang="it-IT" altLang="ca-ES" sz="1600" dirty="0" smtClean="0">
                <a:solidFill>
                  <a:schemeClr val="bg1"/>
                </a:solidFill>
              </a:rPr>
              <a:t>): Laura Giménez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Hospital de Campdevànol: Antoni Radovan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Sanitari del Maresme i la Selva (CSMS): Marcel Prats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Sanitari Integral (CSI): Juan Francisco Pajares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Corporació Sanitària Parc Taulí: Núria Fernández, Cristina Carod, Encarna Ramos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Fundació Privada Hospital de Granollers: Isabel Jiménez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Fundació Althaia: Anna Arnau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Hospital Sant Bernabé: Miquel vila</a:t>
            </a:r>
          </a:p>
          <a:p>
            <a:pPr lvl="1"/>
            <a:r>
              <a:rPr lang="it-IT" altLang="ca-ES" sz="1600" dirty="0" smtClean="0">
                <a:solidFill>
                  <a:schemeClr val="bg1"/>
                </a:solidFill>
              </a:rPr>
              <a:t>Hospital </a:t>
            </a:r>
            <a:r>
              <a:rPr lang="it-IT" altLang="ca-ES" sz="1600" dirty="0">
                <a:solidFill>
                  <a:schemeClr val="bg1"/>
                </a:solidFill>
              </a:rPr>
              <a:t>de Puigerdà: Xavier </a:t>
            </a:r>
            <a:r>
              <a:rPr lang="it-IT" altLang="ca-ES" sz="1600" dirty="0" smtClean="0">
                <a:solidFill>
                  <a:schemeClr val="bg1"/>
                </a:solidFill>
              </a:rPr>
              <a:t>Albalat, Anna Hernández</a:t>
            </a:r>
          </a:p>
          <a:p>
            <a:pPr lvl="1"/>
            <a:r>
              <a:rPr lang="ca-ES" sz="1600" dirty="0" smtClean="0">
                <a:solidFill>
                  <a:schemeClr val="bg1"/>
                </a:solidFill>
              </a:rPr>
              <a:t>Fundació </a:t>
            </a:r>
            <a:r>
              <a:rPr lang="ca-ES" sz="1600" dirty="0">
                <a:solidFill>
                  <a:schemeClr val="bg1"/>
                </a:solidFill>
              </a:rPr>
              <a:t>Hospital Sant Joan de </a:t>
            </a:r>
            <a:r>
              <a:rPr lang="ca-ES" sz="1600" dirty="0" smtClean="0">
                <a:solidFill>
                  <a:schemeClr val="bg1"/>
                </a:solidFill>
              </a:rPr>
              <a:t>Déu- Martorell: Rafael Gómez</a:t>
            </a:r>
          </a:p>
          <a:p>
            <a:pPr lvl="1"/>
            <a:r>
              <a:rPr lang="es-ES" sz="1600" dirty="0" err="1" smtClean="0">
                <a:solidFill>
                  <a:schemeClr val="bg1"/>
                </a:solidFill>
              </a:rPr>
              <a:t>Gestió</a:t>
            </a:r>
            <a:r>
              <a:rPr lang="es-ES" sz="1600" dirty="0" smtClean="0">
                <a:solidFill>
                  <a:schemeClr val="bg1"/>
                </a:solidFill>
              </a:rPr>
              <a:t> i </a:t>
            </a:r>
            <a:r>
              <a:rPr lang="es-ES" sz="1600" dirty="0" err="1" smtClean="0">
                <a:solidFill>
                  <a:schemeClr val="bg1"/>
                </a:solidFill>
              </a:rPr>
              <a:t>Prestació</a:t>
            </a:r>
            <a:r>
              <a:rPr lang="es-ES" sz="1600" dirty="0" smtClean="0">
                <a:solidFill>
                  <a:schemeClr val="bg1"/>
                </a:solidFill>
              </a:rPr>
              <a:t> de </a:t>
            </a:r>
            <a:r>
              <a:rPr lang="es-ES" sz="1600" dirty="0" err="1" smtClean="0">
                <a:solidFill>
                  <a:schemeClr val="bg1"/>
                </a:solidFill>
              </a:rPr>
              <a:t>Serveis</a:t>
            </a:r>
            <a:r>
              <a:rPr lang="es-ES" sz="1600" dirty="0" smtClean="0">
                <a:solidFill>
                  <a:schemeClr val="bg1"/>
                </a:solidFill>
              </a:rPr>
              <a:t> de </a:t>
            </a:r>
            <a:r>
              <a:rPr lang="es-ES" sz="1600" dirty="0" err="1" smtClean="0">
                <a:solidFill>
                  <a:schemeClr val="bg1"/>
                </a:solidFill>
              </a:rPr>
              <a:t>Salut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err="1" smtClean="0">
                <a:solidFill>
                  <a:schemeClr val="bg1"/>
                </a:solidFill>
              </a:rPr>
              <a:t>GiPSS</a:t>
            </a:r>
            <a:r>
              <a:rPr lang="es-ES" sz="1600" dirty="0" smtClean="0">
                <a:solidFill>
                  <a:schemeClr val="bg1"/>
                </a:solidFill>
              </a:rPr>
              <a:t>): Rami </a:t>
            </a:r>
            <a:r>
              <a:rPr lang="es-ES" sz="1600" dirty="0" err="1" smtClean="0">
                <a:solidFill>
                  <a:schemeClr val="bg1"/>
                </a:solidFill>
              </a:rPr>
              <a:t>Qanneta</a:t>
            </a:r>
            <a:endParaRPr lang="ca-ES" sz="1600" dirty="0" smtClean="0">
              <a:solidFill>
                <a:schemeClr val="bg1"/>
              </a:solidFill>
            </a:endParaRPr>
          </a:p>
          <a:p>
            <a:pPr lvl="1"/>
            <a:endParaRPr lang="it-IT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b="0" dirty="0">
              <a:solidFill>
                <a:prstClr val="white"/>
              </a:solidFill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543" y="253829"/>
            <a:ext cx="282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ca-ES" sz="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ca-ES" altLang="ca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0" y="-9358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83032" y="590480"/>
            <a:ext cx="8637440" cy="307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err="1">
                <a:solidFill>
                  <a:prstClr val="white"/>
                </a:solidFill>
                <a:ea typeface="ＭＳ Ｐゴシック" charset="-128"/>
              </a:rPr>
              <a:t>P</a:t>
            </a:r>
            <a:r>
              <a:rPr lang="es-ES" sz="2800" dirty="0" err="1" smtClean="0">
                <a:solidFill>
                  <a:prstClr val="white"/>
                </a:solidFill>
                <a:ea typeface="ＭＳ Ｐゴシック" charset="-128"/>
              </a:rPr>
              <a:t>articipants</a:t>
            </a:r>
            <a:r>
              <a:rPr lang="es-ES" sz="2800" dirty="0" smtClean="0">
                <a:solidFill>
                  <a:prstClr val="white"/>
                </a:solidFill>
                <a:ea typeface="ＭＳ Ｐゴシック" charset="-128"/>
              </a:rPr>
              <a:t> </a:t>
            </a:r>
            <a:endParaRPr lang="es-ES" sz="2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Josep Trueta: Elena Álvarez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Germans Trias i Pujol: Josep Mª Mòdol, Agustín Urrutia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Vall d’Hebron: César Velasco, Yolima Cossio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de Bellvitge: Ana Álvarez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Joan XXIII: Alfredo García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Verge de la Cinta: Josep Solé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Arnau de Vilanova: Glòria Falcon</a:t>
            </a: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1780" y="3796179"/>
            <a:ext cx="63344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prstClr val="white"/>
                </a:solidFill>
              </a:rPr>
              <a:t>Prova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pilot</a:t>
            </a:r>
            <a:endParaRPr lang="es-ES" sz="1600" dirty="0" smtClean="0">
              <a:solidFill>
                <a:prstClr val="white"/>
              </a:solidFill>
            </a:endParaRPr>
          </a:p>
          <a:p>
            <a:endParaRPr lang="es-ES" sz="1600" dirty="0">
              <a:solidFill>
                <a:prstClr val="white"/>
              </a:solidFill>
            </a:endParaRPr>
          </a:p>
          <a:p>
            <a:r>
              <a:rPr lang="es-ES" sz="1600" dirty="0" smtClean="0">
                <a:solidFill>
                  <a:prstClr val="white"/>
                </a:solidFill>
              </a:rPr>
              <a:t>SAP </a:t>
            </a:r>
            <a:r>
              <a:rPr lang="es-ES" sz="1600" dirty="0">
                <a:solidFill>
                  <a:prstClr val="white"/>
                </a:solidFill>
              </a:rPr>
              <a:t>Delta del </a:t>
            </a:r>
            <a:r>
              <a:rPr lang="es-ES" sz="1600" dirty="0" smtClean="0">
                <a:solidFill>
                  <a:prstClr val="white"/>
                </a:solidFill>
              </a:rPr>
              <a:t>Llobregat: </a:t>
            </a:r>
            <a:r>
              <a:rPr lang="ca-ES" sz="1600" dirty="0" smtClean="0">
                <a:solidFill>
                  <a:schemeClr val="bg1"/>
                </a:solidFill>
              </a:rPr>
              <a:t>Lluís </a:t>
            </a:r>
            <a:r>
              <a:rPr lang="ca-ES" sz="1600" dirty="0">
                <a:solidFill>
                  <a:schemeClr val="bg1"/>
                </a:solidFill>
              </a:rPr>
              <a:t>Esteve </a:t>
            </a:r>
            <a:endParaRPr lang="ca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prstClr val="white"/>
                </a:solidFill>
              </a:rPr>
              <a:t>Hospital </a:t>
            </a:r>
            <a:r>
              <a:rPr lang="es-ES" sz="1600" dirty="0">
                <a:solidFill>
                  <a:prstClr val="white"/>
                </a:solidFill>
              </a:rPr>
              <a:t>de </a:t>
            </a:r>
            <a:r>
              <a:rPr lang="es-ES" sz="1600" dirty="0" err="1" smtClean="0">
                <a:solidFill>
                  <a:prstClr val="white"/>
                </a:solidFill>
              </a:rPr>
              <a:t>Viladecans</a:t>
            </a:r>
            <a:r>
              <a:rPr lang="es-ES" sz="1600" dirty="0" smtClean="0">
                <a:solidFill>
                  <a:prstClr val="white"/>
                </a:solidFill>
              </a:rPr>
              <a:t>:</a:t>
            </a:r>
            <a:r>
              <a:rPr lang="ca-ES" sz="1600" dirty="0">
                <a:solidFill>
                  <a:schemeClr val="bg1"/>
                </a:solidFill>
              </a:rPr>
              <a:t> Montserrat </a:t>
            </a:r>
            <a:r>
              <a:rPr lang="ca-ES" sz="1600" dirty="0" smtClean="0">
                <a:solidFill>
                  <a:schemeClr val="bg1"/>
                </a:solidFill>
              </a:rPr>
              <a:t>Oliveras, </a:t>
            </a:r>
            <a:r>
              <a:rPr lang="ca-ES" sz="1600" dirty="0">
                <a:solidFill>
                  <a:schemeClr val="bg1"/>
                </a:solidFill>
              </a:rPr>
              <a:t>Meritxell </a:t>
            </a:r>
            <a:r>
              <a:rPr lang="ca-ES" sz="1600" dirty="0" smtClean="0">
                <a:solidFill>
                  <a:schemeClr val="bg1"/>
                </a:solidFill>
              </a:rPr>
              <a:t>Herreros</a:t>
            </a:r>
            <a:endParaRPr lang="es-ES" sz="1600" dirty="0">
              <a:solidFill>
                <a:prstClr val="white"/>
              </a:solidFill>
            </a:endParaRPr>
          </a:p>
          <a:p>
            <a:r>
              <a:rPr lang="es-ES" sz="1600" dirty="0" err="1">
                <a:solidFill>
                  <a:prstClr val="white"/>
                </a:solidFill>
              </a:rPr>
              <a:t>Sociosanitari</a:t>
            </a:r>
            <a:r>
              <a:rPr lang="es-ES" sz="1600" dirty="0">
                <a:solidFill>
                  <a:prstClr val="white"/>
                </a:solidFill>
              </a:rPr>
              <a:t>:  Hestia – Duran i </a:t>
            </a:r>
            <a:r>
              <a:rPr lang="es-ES" sz="1600" dirty="0" err="1" smtClean="0">
                <a:solidFill>
                  <a:prstClr val="white"/>
                </a:solidFill>
              </a:rPr>
              <a:t>Reynals</a:t>
            </a:r>
            <a:r>
              <a:rPr lang="es-ES" sz="1600" dirty="0" smtClean="0">
                <a:solidFill>
                  <a:prstClr val="white"/>
                </a:solidFill>
              </a:rPr>
              <a:t>: </a:t>
            </a:r>
            <a:r>
              <a:rPr lang="ca-ES" sz="1600" dirty="0">
                <a:solidFill>
                  <a:schemeClr val="bg1"/>
                </a:solidFill>
              </a:rPr>
              <a:t>Javier </a:t>
            </a:r>
            <a:r>
              <a:rPr lang="ca-ES" sz="1600" dirty="0" err="1" smtClean="0">
                <a:solidFill>
                  <a:schemeClr val="bg1"/>
                </a:solidFill>
              </a:rPr>
              <a:t>Santolaria</a:t>
            </a:r>
            <a:endParaRPr lang="ca-ES" sz="1600" dirty="0" smtClean="0">
              <a:solidFill>
                <a:schemeClr val="bg1"/>
              </a:solidFill>
            </a:endParaRPr>
          </a:p>
          <a:p>
            <a:r>
              <a:rPr lang="ca-ES" sz="1600" dirty="0" smtClean="0">
                <a:solidFill>
                  <a:schemeClr val="bg1"/>
                </a:solidFill>
              </a:rPr>
              <a:t>ICS-Metropolitana Sud: </a:t>
            </a:r>
            <a:r>
              <a:rPr lang="ca-ES" sz="1600" dirty="0">
                <a:solidFill>
                  <a:schemeClr val="bg1"/>
                </a:solidFill>
              </a:rPr>
              <a:t>Nacho Nieto </a:t>
            </a:r>
          </a:p>
          <a:p>
            <a:endParaRPr lang="es-ES" sz="1600" dirty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0" y="-9358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0" y="2796332"/>
            <a:ext cx="8839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a-ES"/>
            </a:defPPr>
            <a:lvl1pPr algn="ctr" eaLnBrk="0" hangingPunct="0">
              <a:spcBef>
                <a:spcPct val="50000"/>
              </a:spcBef>
              <a:defRPr sz="4400">
                <a:solidFill>
                  <a:prstClr val="white"/>
                </a:solidFill>
                <a:ea typeface="ＭＳ Ｐゴシック" charset="-128"/>
              </a:defRPr>
            </a:lvl1pPr>
            <a:lvl2pPr marL="742950" lvl="1" indent="-285750" eaLnBrk="0" hangingPunct="0">
              <a:defRPr sz="1600" b="0">
                <a:solidFill>
                  <a:prstClr val="white"/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ca-ES" dirty="0"/>
              <a:t>Moltes gràcies</a:t>
            </a:r>
            <a:r>
              <a:rPr lang="ca-ES" dirty="0" smtClean="0"/>
              <a:t>!</a:t>
            </a:r>
            <a:endParaRPr lang="es-ES" dirty="0"/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3"/>
          <p:cNvSpPr txBox="1">
            <a:spLocks noChangeArrowheads="1"/>
          </p:cNvSpPr>
          <p:nvPr/>
        </p:nvSpPr>
        <p:spPr bwMode="auto">
          <a:xfrm>
            <a:off x="314325" y="222250"/>
            <a:ext cx="8399463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a-ES" altLang="es-ES" sz="3200" dirty="0">
                <a:solidFill>
                  <a:prstClr val="white"/>
                </a:solidFill>
                <a:ea typeface="ＭＳ Ｐゴシック"/>
                <a:cs typeface="Arial" charset="0"/>
              </a:rPr>
              <a:t>Antecedents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156200" y="1848323"/>
            <a:ext cx="3684588" cy="22544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71685A"/>
              </a:buClr>
              <a:buFont typeface="Wingdings" pitchFamily="2" charset="2"/>
              <a:buChar char="§"/>
              <a:defRPr/>
            </a:pPr>
            <a:r>
              <a:rPr lang="ca-ES" sz="1600" dirty="0">
                <a:solidFill>
                  <a:prstClr val="black"/>
                </a:solidFill>
              </a:rPr>
              <a:t> </a:t>
            </a:r>
            <a:r>
              <a:rPr lang="ca-ES" sz="2400" dirty="0">
                <a:solidFill>
                  <a:srgbClr val="990033"/>
                </a:solidFill>
              </a:rPr>
              <a:t>Qualitat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400" dirty="0">
                <a:solidFill>
                  <a:srgbClr val="3E3D2D"/>
                </a:solidFill>
              </a:rPr>
              <a:t> </a:t>
            </a:r>
            <a:r>
              <a:rPr lang="ca-ES" sz="1400" b="0" dirty="0">
                <a:solidFill>
                  <a:srgbClr val="3E3D2D"/>
                </a:solidFill>
              </a:rPr>
              <a:t>medicacions incompatibles/ duplicades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400" b="0" dirty="0">
                <a:solidFill>
                  <a:srgbClr val="3E3D2D"/>
                </a:solidFill>
              </a:rPr>
              <a:t> Retard en el diagnòstic i tractament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400" b="0" dirty="0">
                <a:solidFill>
                  <a:srgbClr val="3E3D2D"/>
                </a:solidFill>
              </a:rPr>
              <a:t> Pèrdua continuïtat assistencial 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defRPr/>
            </a:pPr>
            <a:endParaRPr lang="ca-E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buFont typeface="Wingdings" pitchFamily="2" charset="2"/>
              <a:buChar char="§"/>
              <a:defRPr/>
            </a:pPr>
            <a:r>
              <a:rPr lang="ca-ES" sz="1600" dirty="0">
                <a:solidFill>
                  <a:prstClr val="black"/>
                </a:solidFill>
              </a:rPr>
              <a:t> </a:t>
            </a:r>
            <a:r>
              <a:rPr lang="ca-ES" sz="2400" dirty="0">
                <a:solidFill>
                  <a:srgbClr val="990033"/>
                </a:solidFill>
              </a:rPr>
              <a:t>Eficiència: </a:t>
            </a:r>
          </a:p>
          <a:p>
            <a:pPr marL="271463"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ca-ES" sz="1400" b="0" dirty="0">
                <a:solidFill>
                  <a:srgbClr val="3E3D2D"/>
                </a:solidFill>
              </a:rPr>
              <a:t> </a:t>
            </a:r>
            <a:r>
              <a:rPr lang="ca-ES" sz="1400" b="0" dirty="0">
                <a:solidFill>
                  <a:prstClr val="black"/>
                </a:solidFill>
              </a:rPr>
              <a:t>Proves (duplicació) 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400" b="0" dirty="0">
                <a:solidFill>
                  <a:prstClr val="black"/>
                </a:solidFill>
              </a:rPr>
              <a:t> Ús dels serveis (visites </a:t>
            </a:r>
            <a:r>
              <a:rPr lang="ca-ES" sz="1400" b="0" dirty="0" smtClean="0">
                <a:solidFill>
                  <a:prstClr val="black"/>
                </a:solidFill>
              </a:rPr>
              <a:t>innecessàries,)</a:t>
            </a:r>
            <a:endParaRPr lang="ca-ES" altLang="es-ES" sz="1400" b="0" dirty="0">
              <a:solidFill>
                <a:prstClr val="black"/>
              </a:solidFill>
            </a:endParaRPr>
          </a:p>
        </p:txBody>
      </p:sp>
      <p:sp>
        <p:nvSpPr>
          <p:cNvPr id="115715" name="Text Box 10"/>
          <p:cNvSpPr txBox="1">
            <a:spLocks noChangeArrowheads="1"/>
          </p:cNvSpPr>
          <p:nvPr/>
        </p:nvSpPr>
        <p:spPr bwMode="auto">
          <a:xfrm>
            <a:off x="314325" y="969962"/>
            <a:ext cx="3829050" cy="27930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b="0" dirty="0" smtClean="0">
                <a:solidFill>
                  <a:prstClr val="black"/>
                </a:solidFill>
              </a:rPr>
              <a:t>Ràpids </a:t>
            </a:r>
            <a:r>
              <a:rPr lang="ca-ES" b="0" dirty="0">
                <a:solidFill>
                  <a:prstClr val="black"/>
                </a:solidFill>
              </a:rPr>
              <a:t>avenços en la tecnologia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b="0" dirty="0" smtClean="0">
                <a:solidFill>
                  <a:prstClr val="black"/>
                </a:solidFill>
              </a:rPr>
              <a:t>Augment </a:t>
            </a:r>
            <a:r>
              <a:rPr lang="ca-ES" b="0" dirty="0">
                <a:solidFill>
                  <a:prstClr val="black"/>
                </a:solidFill>
              </a:rPr>
              <a:t>especialització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sz="1600" b="0" dirty="0">
                <a:solidFill>
                  <a:srgbClr val="4D4D4D"/>
                </a:solidFill>
              </a:rPr>
              <a:t> </a:t>
            </a:r>
            <a:r>
              <a:rPr lang="ca-ES" b="0" dirty="0">
                <a:solidFill>
                  <a:prstClr val="black"/>
                </a:solidFill>
              </a:rPr>
              <a:t>Canvis en l’organització de l’atenció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endParaRPr lang="ca-ES" b="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endParaRPr lang="ca-ES" b="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b="0" dirty="0">
                <a:solidFill>
                  <a:prstClr val="black"/>
                </a:solidFill>
              </a:rPr>
              <a:t> Augment nombre professionals i serveis involucrats atenció al pacient</a:t>
            </a:r>
          </a:p>
        </p:txBody>
      </p:sp>
      <p:sp>
        <p:nvSpPr>
          <p:cNvPr id="115717" name="AutoShape 13"/>
          <p:cNvSpPr>
            <a:spLocks noChangeArrowheads="1"/>
          </p:cNvSpPr>
          <p:nvPr/>
        </p:nvSpPr>
        <p:spPr bwMode="auto">
          <a:xfrm>
            <a:off x="1528884" y="2386013"/>
            <a:ext cx="355600" cy="263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4143375" y="3679361"/>
            <a:ext cx="762000" cy="647700"/>
          </a:xfrm>
          <a:prstGeom prst="rightArrow">
            <a:avLst>
              <a:gd name="adj1" fmla="val 50000"/>
              <a:gd name="adj2" fmla="val 45282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115719" name="Text Box 12"/>
          <p:cNvSpPr txBox="1">
            <a:spLocks noChangeArrowheads="1"/>
          </p:cNvSpPr>
          <p:nvPr/>
        </p:nvSpPr>
        <p:spPr bwMode="auto">
          <a:xfrm>
            <a:off x="161925" y="6552556"/>
            <a:ext cx="451020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anchor="b">
            <a:spAutoFit/>
          </a:bodyPr>
          <a:lstStyle/>
          <a:p>
            <a:pPr marL="450850" indent="-450850">
              <a:lnSpc>
                <a:spcPct val="90000"/>
              </a:lnSpc>
              <a:buClr>
                <a:srgbClr val="DE7008"/>
              </a:buClr>
              <a:buFont typeface="Arial" charset="0"/>
              <a:buNone/>
            </a:pPr>
            <a:r>
              <a:rPr lang="ca-ES" altLang="es-ES" sz="1000" dirty="0">
                <a:solidFill>
                  <a:srgbClr val="3E3D2D"/>
                </a:solidFill>
              </a:rPr>
              <a:t>Referències</a:t>
            </a:r>
            <a:r>
              <a:rPr lang="en-US" altLang="es-ES" sz="1000" dirty="0">
                <a:solidFill>
                  <a:srgbClr val="3E3D2D"/>
                </a:solidFill>
              </a:rPr>
              <a:t>:</a:t>
            </a:r>
            <a:r>
              <a:rPr lang="en-US" altLang="es-ES" sz="1000" dirty="0">
                <a:solidFill>
                  <a:srgbClr val="71685A"/>
                </a:solidFill>
              </a:rPr>
              <a:t> </a:t>
            </a:r>
            <a:r>
              <a:rPr lang="en-US" altLang="es-ES" sz="1000" dirty="0" err="1">
                <a:solidFill>
                  <a:srgbClr val="71685A"/>
                </a:solidFill>
              </a:rPr>
              <a:t>Øvretveit</a:t>
            </a:r>
            <a:r>
              <a:rPr lang="en-US" altLang="es-ES" sz="1000" dirty="0">
                <a:solidFill>
                  <a:srgbClr val="71685A"/>
                </a:solidFill>
              </a:rPr>
              <a:t> et al</a:t>
            </a:r>
            <a:r>
              <a:rPr lang="es-ES" altLang="es-ES" sz="1000" dirty="0">
                <a:solidFill>
                  <a:srgbClr val="71685A"/>
                </a:solidFill>
              </a:rPr>
              <a:t>.</a:t>
            </a:r>
            <a:r>
              <a:rPr lang="en-US" altLang="es-ES" sz="1000" dirty="0">
                <a:solidFill>
                  <a:srgbClr val="71685A"/>
                </a:solidFill>
              </a:rPr>
              <a:t> 20</a:t>
            </a:r>
            <a:r>
              <a:rPr lang="es-ES" altLang="es-ES" sz="1000" dirty="0">
                <a:solidFill>
                  <a:srgbClr val="71685A"/>
                </a:solidFill>
              </a:rPr>
              <a:t>11</a:t>
            </a:r>
            <a:r>
              <a:rPr lang="en-US" altLang="es-ES" sz="1000" dirty="0">
                <a:solidFill>
                  <a:srgbClr val="71685A"/>
                </a:solidFill>
              </a:rPr>
              <a:t>, McDonald </a:t>
            </a:r>
            <a:r>
              <a:rPr lang="es-ES" altLang="es-ES" sz="1000" dirty="0">
                <a:solidFill>
                  <a:srgbClr val="71685A"/>
                </a:solidFill>
              </a:rPr>
              <a:t>et al.</a:t>
            </a:r>
            <a:r>
              <a:rPr lang="en-US" altLang="es-ES" sz="1000" dirty="0">
                <a:solidFill>
                  <a:srgbClr val="71685A"/>
                </a:solidFill>
              </a:rPr>
              <a:t> 2007, </a:t>
            </a:r>
            <a:r>
              <a:rPr lang="en-US" altLang="es-ES" sz="1000" dirty="0" err="1">
                <a:solidFill>
                  <a:srgbClr val="71685A"/>
                </a:solidFill>
              </a:rPr>
              <a:t>Saltman</a:t>
            </a:r>
            <a:r>
              <a:rPr lang="en-US" altLang="es-ES" sz="1000" dirty="0">
                <a:solidFill>
                  <a:srgbClr val="71685A"/>
                </a:solidFill>
              </a:rPr>
              <a:t> et a</a:t>
            </a:r>
            <a:r>
              <a:rPr lang="es-ES" altLang="es-ES" sz="1000" dirty="0">
                <a:solidFill>
                  <a:srgbClr val="71685A"/>
                </a:solidFill>
              </a:rPr>
              <a:t>l. </a:t>
            </a:r>
            <a:r>
              <a:rPr lang="en-US" altLang="es-ES" sz="1000" dirty="0">
                <a:solidFill>
                  <a:srgbClr val="71685A"/>
                </a:solidFill>
              </a:rPr>
              <a:t>2002 </a:t>
            </a:r>
          </a:p>
        </p:txBody>
      </p:sp>
      <p:sp>
        <p:nvSpPr>
          <p:cNvPr id="115716" name="Text Box 11"/>
          <p:cNvSpPr txBox="1">
            <a:spLocks noChangeArrowheads="1"/>
          </p:cNvSpPr>
          <p:nvPr/>
        </p:nvSpPr>
        <p:spPr bwMode="auto">
          <a:xfrm>
            <a:off x="314325" y="4343400"/>
            <a:ext cx="2952750" cy="1493838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ca-ES" dirty="0">
                <a:solidFill>
                  <a:srgbClr val="71685A"/>
                </a:solidFill>
              </a:rPr>
              <a:t>Elevat risc de fragmentació de l’atenció</a:t>
            </a:r>
          </a:p>
          <a:p>
            <a:pPr>
              <a:spcBef>
                <a:spcPct val="15000"/>
              </a:spcBef>
            </a:pPr>
            <a:endParaRPr lang="ca-ES" b="0" dirty="0">
              <a:solidFill>
                <a:srgbClr val="71685A"/>
              </a:solidFill>
            </a:endParaRPr>
          </a:p>
          <a:p>
            <a:pPr algn="ctr">
              <a:spcBef>
                <a:spcPct val="15000"/>
              </a:spcBef>
            </a:pPr>
            <a:r>
              <a:rPr lang="ca-ES" sz="1600" b="0" i="1" dirty="0">
                <a:solidFill>
                  <a:prstClr val="black"/>
                </a:solidFill>
              </a:rPr>
              <a:t>Sobretot, pacients crònics, </a:t>
            </a:r>
            <a:r>
              <a:rPr lang="ca-ES" sz="1600" b="0" i="1" dirty="0" err="1">
                <a:solidFill>
                  <a:prstClr val="black"/>
                </a:solidFill>
              </a:rPr>
              <a:t>pluripatològics</a:t>
            </a:r>
            <a:endParaRPr lang="ca-ES" sz="1600" b="0" i="1" dirty="0">
              <a:solidFill>
                <a:prstClr val="black"/>
              </a:solidFill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 rot="5400000">
            <a:off x="1561307" y="3906044"/>
            <a:ext cx="381000" cy="3889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rot="5400000">
            <a:off x="6458744" y="4219111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037013" y="4891088"/>
            <a:ext cx="4960937" cy="13788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defRPr/>
            </a:pPr>
            <a:r>
              <a:rPr lang="ca-ES" sz="2000" dirty="0">
                <a:solidFill>
                  <a:srgbClr val="990033"/>
                </a:solidFill>
              </a:rPr>
              <a:t>Integració assistencial </a:t>
            </a:r>
            <a:r>
              <a:rPr lang="ca-ES" sz="2000" dirty="0">
                <a:solidFill>
                  <a:srgbClr val="990033"/>
                </a:solidFill>
                <a:sym typeface="Wingdings" pitchFamily="2" charset="2"/>
              </a:rPr>
              <a:t> </a:t>
            </a:r>
            <a:r>
              <a:rPr lang="ca-ES" sz="2000" dirty="0">
                <a:solidFill>
                  <a:srgbClr val="990033"/>
                </a:solidFill>
              </a:rPr>
              <a:t>prioritat </a:t>
            </a:r>
          </a:p>
          <a:p>
            <a:pPr marL="342900" indent="-342900">
              <a:spcBef>
                <a:spcPct val="10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sz="1600" b="0" dirty="0">
                <a:solidFill>
                  <a:prstClr val="black"/>
                </a:solidFill>
              </a:rPr>
              <a:t>Proliferació estratègies que emfatitzen la col·laboració entre nivells (organitzacions sanitàries integrades, estratègies de gestió del pacient crònic)</a:t>
            </a:r>
          </a:p>
        </p:txBody>
      </p:sp>
    </p:spTree>
    <p:extLst>
      <p:ext uri="{BB962C8B-B14F-4D97-AF65-F5344CB8AC3E}">
        <p14:creationId xmlns:p14="http://schemas.microsoft.com/office/powerpoint/2010/main" val="9837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15591</TotalTime>
  <Words>4622</Words>
  <Application>Microsoft Office PowerPoint</Application>
  <PresentationFormat>Presentación en pantalla (4:3)</PresentationFormat>
  <Paragraphs>889</Paragraphs>
  <Slides>85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85</vt:i4>
      </vt:variant>
    </vt:vector>
  </HeadingPairs>
  <TitlesOfParts>
    <vt:vector size="100" baseType="lpstr">
      <vt:lpstr>Arial Unicode MS</vt:lpstr>
      <vt:lpstr>MS Mincho</vt:lpstr>
      <vt:lpstr>ＭＳ Ｐゴシック</vt:lpstr>
      <vt:lpstr>宋体</vt:lpstr>
      <vt:lpstr>Arial</vt:lpstr>
      <vt:lpstr>Calibri</vt:lpstr>
      <vt:lpstr>Osaka</vt:lpstr>
      <vt:lpstr>Times New Roman</vt:lpstr>
      <vt:lpstr>Verdana</vt:lpstr>
      <vt:lpstr>Wingdings</vt:lpstr>
      <vt:lpstr>Diseño predeterminado</vt:lpstr>
      <vt:lpstr>1_Diseño predeterminado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la coordinación de la atención?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</vt:lpstr>
      <vt:lpstr>Presentación de PowerPoint</vt:lpstr>
      <vt:lpstr>Percentatge participació, per àrea</vt:lpstr>
      <vt:lpstr>Distribució de metges participants, per àrea</vt:lpstr>
      <vt:lpstr>Distribució de la participació atenció primària, hospital i socisanitari, per àrea d’estudi</vt:lpstr>
      <vt:lpstr>Característiques de la mostra</vt:lpstr>
      <vt:lpstr>Presentación de PowerPoint</vt:lpstr>
      <vt:lpstr>Coordinació de la informació clínica: transferència de la informació clínica entre nivells assistencials– Àrees completes (I) </vt:lpstr>
      <vt:lpstr>Els metges d’AP i AE compartim informació sobre l’atenció dels pacients que atenem en comú</vt:lpstr>
      <vt:lpstr>La informació que compartim és la necessària per a l’atenció d’aquests pacients</vt:lpstr>
      <vt:lpstr>Els metges d’AP i AE utilitzem la informació que compartim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Coneixement i ús dels mecanismes de coordinació</vt:lpstr>
      <vt:lpstr>Presentación de PowerPoint</vt:lpstr>
      <vt:lpstr>Presentación de PowerPoint</vt:lpstr>
      <vt:lpstr>Factors relacionats amb la coordinació: directius - Àrees completes (I) </vt:lpstr>
      <vt:lpstr>Els directius de l'organització on treballo faciliten la coordinació entre metges d'AP i AE</vt:lpstr>
      <vt:lpstr>Presentación de PowerPoint</vt:lpstr>
      <vt:lpstr>La meva organització estableix objectius que estan orientats a la coordinació entre nivells assistencials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Confio en les habilitats clíniques dels metges de l'altre nivell que atenen els meus pacients</vt:lpstr>
      <vt:lpstr>Està satisfet amb la seva feina a l’organització?</vt:lpstr>
      <vt:lpstr>Presentación de PowerPoint</vt:lpstr>
      <vt:lpstr>Presentación de PowerPoint</vt:lpstr>
      <vt:lpstr>Presentación de PowerPoint</vt:lpstr>
      <vt:lpstr>Discussió i conclusions</vt:lpstr>
      <vt:lpstr>Discussió i conclusions</vt:lpstr>
      <vt:lpstr>Discussió i conclusions</vt:lpstr>
      <vt:lpstr>Discussió i conclusions</vt:lpstr>
      <vt:lpstr>Discussió i conclusions</vt:lpstr>
      <vt:lpstr>Propers passos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maller</dc:creator>
  <cp:lastModifiedBy>Laura Esteve Matalí</cp:lastModifiedBy>
  <cp:revision>1213</cp:revision>
  <cp:lastPrinted>2018-06-07T08:20:52Z</cp:lastPrinted>
  <dcterms:created xsi:type="dcterms:W3CDTF">2015-03-02T08:49:28Z</dcterms:created>
  <dcterms:modified xsi:type="dcterms:W3CDTF">2019-11-20T12:46:15Z</dcterms:modified>
</cp:coreProperties>
</file>