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9" r:id="rId2"/>
    <p:sldId id="260" r:id="rId3"/>
  </p:sldIdLst>
  <p:sldSz cx="7556500" cy="10693400"/>
  <p:notesSz cx="6858000" cy="9144000"/>
  <p:embeddedFontLst>
    <p:embeddedFont>
      <p:font typeface="Montserrat" panose="00000500000000000000" pitchFamily="2" charset="0"/>
      <p:regular r:id="rId4"/>
      <p:bold r:id="rId5"/>
      <p:italic r:id="rId6"/>
      <p:boldItalic r:id="rId7"/>
    </p:embeddedFont>
    <p:embeddedFont>
      <p:font typeface="Montserrat Bold" panose="00000800000000000000" pitchFamily="2" charset="0"/>
      <p:regular r:id="rId8"/>
      <p:bold r:id="rId9"/>
    </p:embeddedFont>
    <p:embeddedFont>
      <p:font typeface="Montserrat Classic Bold" panose="020B0604020202020204" charset="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8" d="100"/>
          <a:sy n="68" d="100"/>
        </p:scale>
        <p:origin x="54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5" Type="http://schemas.openxmlformats.org/officeDocument/2006/relationships/customXml" Target="../customXml/item1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hyperlink" Target="mailto:seleccio@csi.cat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hyperlink" Target="mailto:seleccio@csi.cat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667785" y="2727989"/>
            <a:ext cx="6296431" cy="1551911"/>
            <a:chOff x="0" y="-28575"/>
            <a:chExt cx="2357946" cy="581174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357946" cy="541573"/>
            </a:xfrm>
            <a:custGeom>
              <a:avLst/>
              <a:gdLst/>
              <a:ahLst/>
              <a:cxnLst/>
              <a:rect l="l" t="t" r="r" b="b"/>
              <a:pathLst>
                <a:path w="2357946" h="552599">
                  <a:moveTo>
                    <a:pt x="46724" y="0"/>
                  </a:moveTo>
                  <a:lnTo>
                    <a:pt x="2311222" y="0"/>
                  </a:lnTo>
                  <a:cubicBezTo>
                    <a:pt x="2337027" y="0"/>
                    <a:pt x="2357946" y="20919"/>
                    <a:pt x="2357946" y="46724"/>
                  </a:cubicBezTo>
                  <a:lnTo>
                    <a:pt x="2357946" y="505875"/>
                  </a:lnTo>
                  <a:cubicBezTo>
                    <a:pt x="2357946" y="518267"/>
                    <a:pt x="2353023" y="530151"/>
                    <a:pt x="2344261" y="538914"/>
                  </a:cubicBezTo>
                  <a:cubicBezTo>
                    <a:pt x="2335498" y="547676"/>
                    <a:pt x="2323614" y="552599"/>
                    <a:pt x="2311222" y="552599"/>
                  </a:cubicBezTo>
                  <a:lnTo>
                    <a:pt x="46724" y="552599"/>
                  </a:lnTo>
                  <a:cubicBezTo>
                    <a:pt x="34332" y="552599"/>
                    <a:pt x="22447" y="547676"/>
                    <a:pt x="13685" y="538914"/>
                  </a:cubicBezTo>
                  <a:cubicBezTo>
                    <a:pt x="4923" y="530151"/>
                    <a:pt x="0" y="518267"/>
                    <a:pt x="0" y="505875"/>
                  </a:cubicBezTo>
                  <a:lnTo>
                    <a:pt x="0" y="46724"/>
                  </a:lnTo>
                  <a:cubicBezTo>
                    <a:pt x="0" y="34332"/>
                    <a:pt x="4923" y="22447"/>
                    <a:pt x="13685" y="13685"/>
                  </a:cubicBezTo>
                  <a:cubicBezTo>
                    <a:pt x="22447" y="4923"/>
                    <a:pt x="34332" y="0"/>
                    <a:pt x="4672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2357946" cy="581174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689354" y="1110848"/>
            <a:ext cx="6233582" cy="1395370"/>
            <a:chOff x="0" y="0"/>
            <a:chExt cx="2334410" cy="522551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334410" cy="522551"/>
            </a:xfrm>
            <a:custGeom>
              <a:avLst/>
              <a:gdLst/>
              <a:ahLst/>
              <a:cxnLst/>
              <a:rect l="l" t="t" r="r" b="b"/>
              <a:pathLst>
                <a:path w="2334410" h="522551">
                  <a:moveTo>
                    <a:pt x="47195" y="0"/>
                  </a:moveTo>
                  <a:lnTo>
                    <a:pt x="2287215" y="0"/>
                  </a:lnTo>
                  <a:cubicBezTo>
                    <a:pt x="2299732" y="0"/>
                    <a:pt x="2311736" y="4972"/>
                    <a:pt x="2320587" y="13823"/>
                  </a:cubicBezTo>
                  <a:cubicBezTo>
                    <a:pt x="2329437" y="22674"/>
                    <a:pt x="2334410" y="34678"/>
                    <a:pt x="2334410" y="47195"/>
                  </a:cubicBezTo>
                  <a:lnTo>
                    <a:pt x="2334410" y="475356"/>
                  </a:lnTo>
                  <a:cubicBezTo>
                    <a:pt x="2334410" y="487873"/>
                    <a:pt x="2329437" y="499877"/>
                    <a:pt x="2320587" y="508728"/>
                  </a:cubicBezTo>
                  <a:cubicBezTo>
                    <a:pt x="2311736" y="517579"/>
                    <a:pt x="2299732" y="522551"/>
                    <a:pt x="2287215" y="522551"/>
                  </a:cubicBezTo>
                  <a:lnTo>
                    <a:pt x="47195" y="522551"/>
                  </a:lnTo>
                  <a:cubicBezTo>
                    <a:pt x="21130" y="522551"/>
                    <a:pt x="0" y="501421"/>
                    <a:pt x="0" y="475356"/>
                  </a:cubicBezTo>
                  <a:lnTo>
                    <a:pt x="0" y="47195"/>
                  </a:lnTo>
                  <a:cubicBezTo>
                    <a:pt x="0" y="34678"/>
                    <a:pt x="4972" y="22674"/>
                    <a:pt x="13823" y="13823"/>
                  </a:cubicBezTo>
                  <a:cubicBezTo>
                    <a:pt x="22674" y="4972"/>
                    <a:pt x="34678" y="0"/>
                    <a:pt x="4719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334410" cy="55112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657929" y="4508500"/>
            <a:ext cx="6306287" cy="2540099"/>
            <a:chOff x="-3691" y="-154157"/>
            <a:chExt cx="2361637" cy="951240"/>
          </a:xfrm>
        </p:grpSpPr>
        <p:sp>
          <p:nvSpPr>
            <p:cNvPr id="9" name="Freeform 9"/>
            <p:cNvSpPr/>
            <p:nvPr/>
          </p:nvSpPr>
          <p:spPr>
            <a:xfrm>
              <a:off x="-3691" y="-154157"/>
              <a:ext cx="2357946" cy="797083"/>
            </a:xfrm>
            <a:custGeom>
              <a:avLst/>
              <a:gdLst/>
              <a:ahLst/>
              <a:cxnLst/>
              <a:rect l="l" t="t" r="r" b="b"/>
              <a:pathLst>
                <a:path w="2357946" h="797083">
                  <a:moveTo>
                    <a:pt x="46724" y="0"/>
                  </a:moveTo>
                  <a:lnTo>
                    <a:pt x="2311222" y="0"/>
                  </a:lnTo>
                  <a:cubicBezTo>
                    <a:pt x="2337027" y="0"/>
                    <a:pt x="2357946" y="20919"/>
                    <a:pt x="2357946" y="46724"/>
                  </a:cubicBezTo>
                  <a:lnTo>
                    <a:pt x="2357946" y="750359"/>
                  </a:lnTo>
                  <a:cubicBezTo>
                    <a:pt x="2357946" y="762751"/>
                    <a:pt x="2353023" y="774635"/>
                    <a:pt x="2344261" y="783398"/>
                  </a:cubicBezTo>
                  <a:cubicBezTo>
                    <a:pt x="2335498" y="792160"/>
                    <a:pt x="2323614" y="797083"/>
                    <a:pt x="2311222" y="797083"/>
                  </a:cubicBezTo>
                  <a:lnTo>
                    <a:pt x="46724" y="797083"/>
                  </a:lnTo>
                  <a:cubicBezTo>
                    <a:pt x="34332" y="797083"/>
                    <a:pt x="22447" y="792160"/>
                    <a:pt x="13685" y="783398"/>
                  </a:cubicBezTo>
                  <a:cubicBezTo>
                    <a:pt x="4923" y="774635"/>
                    <a:pt x="0" y="762751"/>
                    <a:pt x="0" y="750359"/>
                  </a:cubicBezTo>
                  <a:lnTo>
                    <a:pt x="0" y="46724"/>
                  </a:lnTo>
                  <a:cubicBezTo>
                    <a:pt x="0" y="34332"/>
                    <a:pt x="4923" y="22447"/>
                    <a:pt x="13685" y="13685"/>
                  </a:cubicBezTo>
                  <a:cubicBezTo>
                    <a:pt x="22447" y="4923"/>
                    <a:pt x="34332" y="0"/>
                    <a:pt x="4672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28575"/>
              <a:ext cx="2357946" cy="825658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689354" y="6870700"/>
            <a:ext cx="6274862" cy="2900121"/>
            <a:chOff x="0" y="-28575"/>
            <a:chExt cx="2349868" cy="1309758"/>
          </a:xfrm>
        </p:grpSpPr>
        <p:sp>
          <p:nvSpPr>
            <p:cNvPr id="12" name="Freeform 12"/>
            <p:cNvSpPr/>
            <p:nvPr/>
          </p:nvSpPr>
          <p:spPr>
            <a:xfrm>
              <a:off x="0" y="-22611"/>
              <a:ext cx="2349868" cy="1303794"/>
            </a:xfrm>
            <a:custGeom>
              <a:avLst/>
              <a:gdLst/>
              <a:ahLst/>
              <a:cxnLst/>
              <a:rect l="l" t="t" r="r" b="b"/>
              <a:pathLst>
                <a:path w="2349868" h="1281183">
                  <a:moveTo>
                    <a:pt x="46884" y="0"/>
                  </a:moveTo>
                  <a:lnTo>
                    <a:pt x="2302984" y="0"/>
                  </a:lnTo>
                  <a:cubicBezTo>
                    <a:pt x="2328877" y="0"/>
                    <a:pt x="2349868" y="20991"/>
                    <a:pt x="2349868" y="46884"/>
                  </a:cubicBezTo>
                  <a:lnTo>
                    <a:pt x="2349868" y="1234299"/>
                  </a:lnTo>
                  <a:cubicBezTo>
                    <a:pt x="2349868" y="1260192"/>
                    <a:pt x="2328877" y="1281183"/>
                    <a:pt x="2302984" y="1281183"/>
                  </a:cubicBezTo>
                  <a:lnTo>
                    <a:pt x="46884" y="1281183"/>
                  </a:lnTo>
                  <a:cubicBezTo>
                    <a:pt x="20991" y="1281183"/>
                    <a:pt x="0" y="1260192"/>
                    <a:pt x="0" y="1234299"/>
                  </a:cubicBezTo>
                  <a:lnTo>
                    <a:pt x="0" y="46884"/>
                  </a:lnTo>
                  <a:cubicBezTo>
                    <a:pt x="0" y="20991"/>
                    <a:pt x="20991" y="0"/>
                    <a:pt x="4688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28575"/>
              <a:ext cx="2349868" cy="1309758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689354" y="1175319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ca-ES" sz="1772" dirty="0">
                <a:latin typeface="Montserrat"/>
                <a:ea typeface="Montserrat"/>
                <a:cs typeface="Montserrat"/>
                <a:sym typeface="Montserrat"/>
              </a:rPr>
              <a:t>Busquem:</a:t>
            </a:r>
          </a:p>
        </p:txBody>
      </p:sp>
      <p:grpSp>
        <p:nvGrpSpPr>
          <p:cNvPr id="15" name="Group 15"/>
          <p:cNvGrpSpPr/>
          <p:nvPr/>
        </p:nvGrpSpPr>
        <p:grpSpPr>
          <a:xfrm>
            <a:off x="4530188" y="1045589"/>
            <a:ext cx="2401597" cy="1549000"/>
            <a:chOff x="0" y="0"/>
            <a:chExt cx="899372" cy="580084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899372" cy="580084"/>
            </a:xfrm>
            <a:custGeom>
              <a:avLst/>
              <a:gdLst/>
              <a:ahLst/>
              <a:cxnLst/>
              <a:rect l="l" t="t" r="r" b="b"/>
              <a:pathLst>
                <a:path w="899372" h="580084">
                  <a:moveTo>
                    <a:pt x="122499" y="0"/>
                  </a:moveTo>
                  <a:lnTo>
                    <a:pt x="776873" y="0"/>
                  </a:lnTo>
                  <a:cubicBezTo>
                    <a:pt x="809362" y="0"/>
                    <a:pt x="840520" y="12906"/>
                    <a:pt x="863493" y="35879"/>
                  </a:cubicBezTo>
                  <a:cubicBezTo>
                    <a:pt x="886466" y="58852"/>
                    <a:pt x="899372" y="90010"/>
                    <a:pt x="899372" y="122499"/>
                  </a:cubicBezTo>
                  <a:lnTo>
                    <a:pt x="899372" y="457585"/>
                  </a:lnTo>
                  <a:cubicBezTo>
                    <a:pt x="899372" y="525239"/>
                    <a:pt x="844528" y="580084"/>
                    <a:pt x="776873" y="580084"/>
                  </a:cubicBezTo>
                  <a:lnTo>
                    <a:pt x="122499" y="580084"/>
                  </a:lnTo>
                  <a:cubicBezTo>
                    <a:pt x="54845" y="580084"/>
                    <a:pt x="0" y="525239"/>
                    <a:pt x="0" y="457585"/>
                  </a:cubicBezTo>
                  <a:lnTo>
                    <a:pt x="0" y="122499"/>
                  </a:lnTo>
                  <a:cubicBezTo>
                    <a:pt x="0" y="54845"/>
                    <a:pt x="54845" y="0"/>
                    <a:pt x="122499" y="0"/>
                  </a:cubicBezTo>
                  <a:close/>
                </a:path>
              </a:pathLst>
            </a:custGeom>
            <a:solidFill>
              <a:srgbClr val="CFD8E7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28575"/>
              <a:ext cx="899372" cy="608659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sp>
        <p:nvSpPr>
          <p:cNvPr id="18" name="Freeform 18"/>
          <p:cNvSpPr/>
          <p:nvPr/>
        </p:nvSpPr>
        <p:spPr>
          <a:xfrm>
            <a:off x="5664545" y="225553"/>
            <a:ext cx="1258391" cy="742419"/>
          </a:xfrm>
          <a:custGeom>
            <a:avLst/>
            <a:gdLst/>
            <a:ahLst/>
            <a:cxnLst/>
            <a:rect l="l" t="t" r="r" b="b"/>
            <a:pathLst>
              <a:path w="1258391" h="742419">
                <a:moveTo>
                  <a:pt x="0" y="0"/>
                </a:moveTo>
                <a:lnTo>
                  <a:pt x="1258391" y="0"/>
                </a:lnTo>
                <a:lnTo>
                  <a:pt x="1258391" y="742420"/>
                </a:lnTo>
                <a:lnTo>
                  <a:pt x="0" y="74242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19" name="AutoShape 19"/>
          <p:cNvSpPr/>
          <p:nvPr/>
        </p:nvSpPr>
        <p:spPr>
          <a:xfrm flipH="1">
            <a:off x="1195029" y="2533576"/>
            <a:ext cx="29391" cy="8642064"/>
          </a:xfrm>
          <a:prstGeom prst="line">
            <a:avLst/>
          </a:prstGeom>
          <a:ln w="47625" cap="rnd">
            <a:solidFill>
              <a:srgbClr val="0073CF"/>
            </a:solidFill>
            <a:prstDash val="sysDot"/>
            <a:headEnd type="oval" w="lg" len="lg"/>
            <a:tailEnd type="arrow" w="med" len="sm"/>
          </a:ln>
        </p:spPr>
        <p:txBody>
          <a:bodyPr/>
          <a:lstStyle/>
          <a:p>
            <a:endParaRPr lang="es-ES"/>
          </a:p>
        </p:txBody>
      </p:sp>
      <p:grpSp>
        <p:nvGrpSpPr>
          <p:cNvPr id="20" name="Group 20"/>
          <p:cNvGrpSpPr/>
          <p:nvPr/>
        </p:nvGrpSpPr>
        <p:grpSpPr>
          <a:xfrm>
            <a:off x="901219" y="4737100"/>
            <a:ext cx="540000" cy="540000"/>
            <a:chOff x="0" y="0"/>
            <a:chExt cx="720000" cy="720000"/>
          </a:xfrm>
        </p:grpSpPr>
        <p:grpSp>
          <p:nvGrpSpPr>
            <p:cNvPr id="21" name="Group 21"/>
            <p:cNvGrpSpPr/>
            <p:nvPr/>
          </p:nvGrpSpPr>
          <p:grpSpPr>
            <a:xfrm rot="5400000">
              <a:off x="0" y="0"/>
              <a:ext cx="720000" cy="720000"/>
              <a:chOff x="0" y="0"/>
              <a:chExt cx="1478354" cy="1478354"/>
            </a:xfrm>
          </p:grpSpPr>
          <p:sp>
            <p:nvSpPr>
              <p:cNvPr id="22" name="Freeform 22"/>
              <p:cNvSpPr/>
              <p:nvPr/>
            </p:nvSpPr>
            <p:spPr>
              <a:xfrm>
                <a:off x="0" y="0"/>
                <a:ext cx="1478354" cy="1478354"/>
              </a:xfrm>
              <a:custGeom>
                <a:avLst/>
                <a:gdLst/>
                <a:ahLst/>
                <a:cxnLst/>
                <a:rect l="l" t="t" r="r" b="b"/>
                <a:pathLst>
                  <a:path w="1478354" h="1478354">
                    <a:moveTo>
                      <a:pt x="739177" y="0"/>
                    </a:moveTo>
                    <a:cubicBezTo>
                      <a:pt x="330941" y="0"/>
                      <a:pt x="0" y="330941"/>
                      <a:pt x="0" y="739177"/>
                    </a:cubicBezTo>
                    <a:cubicBezTo>
                      <a:pt x="0" y="1147413"/>
                      <a:pt x="330941" y="1478354"/>
                      <a:pt x="739177" y="1478354"/>
                    </a:cubicBezTo>
                    <a:cubicBezTo>
                      <a:pt x="1147413" y="1478354"/>
                      <a:pt x="1478354" y="1147413"/>
                      <a:pt x="1478354" y="739177"/>
                    </a:cubicBezTo>
                    <a:cubicBezTo>
                      <a:pt x="1478354" y="330941"/>
                      <a:pt x="1147413" y="0"/>
                      <a:pt x="739177" y="0"/>
                    </a:cubicBezTo>
                    <a:close/>
                  </a:path>
                </a:pathLst>
              </a:custGeom>
              <a:solidFill>
                <a:srgbClr val="DA3D7E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3" name="TextBox 23"/>
              <p:cNvSpPr txBox="1"/>
              <p:nvPr/>
            </p:nvSpPr>
            <p:spPr>
              <a:xfrm>
                <a:off x="138596" y="148121"/>
                <a:ext cx="1201163" cy="1191638"/>
              </a:xfrm>
              <a:prstGeom prst="rect">
                <a:avLst/>
              </a:prstGeom>
            </p:spPr>
            <p:txBody>
              <a:bodyPr lIns="23798" tIns="23798" rIns="23798" bIns="23798" rtlCol="0" anchor="ctr"/>
              <a:lstStyle/>
              <a:p>
                <a:pPr marL="0" lvl="0" indent="0" algn="ctr">
                  <a:lnSpc>
                    <a:spcPts val="1888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24" name="Freeform 24"/>
            <p:cNvSpPr/>
            <p:nvPr/>
          </p:nvSpPr>
          <p:spPr>
            <a:xfrm>
              <a:off x="109357" y="90754"/>
              <a:ext cx="501287" cy="538492"/>
            </a:xfrm>
            <a:custGeom>
              <a:avLst/>
              <a:gdLst/>
              <a:ahLst/>
              <a:cxnLst/>
              <a:rect l="l" t="t" r="r" b="b"/>
              <a:pathLst>
                <a:path w="501287" h="538492">
                  <a:moveTo>
                    <a:pt x="0" y="0"/>
                  </a:moveTo>
                  <a:lnTo>
                    <a:pt x="501286" y="0"/>
                  </a:lnTo>
                  <a:lnTo>
                    <a:pt x="501286" y="538492"/>
                  </a:lnTo>
                  <a:lnTo>
                    <a:pt x="0" y="53849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25" name="Group 25"/>
          <p:cNvGrpSpPr/>
          <p:nvPr/>
        </p:nvGrpSpPr>
        <p:grpSpPr>
          <a:xfrm rot="5400000">
            <a:off x="901219" y="3054100"/>
            <a:ext cx="540000" cy="540000"/>
            <a:chOff x="0" y="0"/>
            <a:chExt cx="1478354" cy="1478354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1478354" cy="1478354"/>
            </a:xfrm>
            <a:custGeom>
              <a:avLst/>
              <a:gdLst/>
              <a:ahLst/>
              <a:cxnLst/>
              <a:rect l="l" t="t" r="r" b="b"/>
              <a:pathLst>
                <a:path w="1478354" h="1478354">
                  <a:moveTo>
                    <a:pt x="739177" y="0"/>
                  </a:moveTo>
                  <a:cubicBezTo>
                    <a:pt x="330941" y="0"/>
                    <a:pt x="0" y="330941"/>
                    <a:pt x="0" y="739177"/>
                  </a:cubicBezTo>
                  <a:cubicBezTo>
                    <a:pt x="0" y="1147413"/>
                    <a:pt x="330941" y="1478354"/>
                    <a:pt x="739177" y="1478354"/>
                  </a:cubicBezTo>
                  <a:cubicBezTo>
                    <a:pt x="1147413" y="1478354"/>
                    <a:pt x="1478354" y="1147413"/>
                    <a:pt x="1478354" y="739177"/>
                  </a:cubicBezTo>
                  <a:cubicBezTo>
                    <a:pt x="1478354" y="330941"/>
                    <a:pt x="1147413" y="0"/>
                    <a:pt x="739177" y="0"/>
                  </a:cubicBezTo>
                  <a:close/>
                </a:path>
              </a:pathLst>
            </a:custGeom>
            <a:solidFill>
              <a:srgbClr val="FCD900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138596" y="148121"/>
              <a:ext cx="1201163" cy="1191638"/>
            </a:xfrm>
            <a:prstGeom prst="rect">
              <a:avLst/>
            </a:prstGeom>
          </p:spPr>
          <p:txBody>
            <a:bodyPr lIns="23798" tIns="23798" rIns="23798" bIns="23798" rtlCol="0" anchor="ctr"/>
            <a:lstStyle/>
            <a:p>
              <a:pPr marL="0" lvl="0" indent="0" algn="ctr">
                <a:lnSpc>
                  <a:spcPts val="1888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8" name="Freeform 28"/>
          <p:cNvSpPr/>
          <p:nvPr/>
        </p:nvSpPr>
        <p:spPr>
          <a:xfrm>
            <a:off x="1029076" y="2875076"/>
            <a:ext cx="284285" cy="379047"/>
          </a:xfrm>
          <a:custGeom>
            <a:avLst/>
            <a:gdLst/>
            <a:ahLst/>
            <a:cxnLst/>
            <a:rect l="l" t="t" r="r" b="b"/>
            <a:pathLst>
              <a:path w="284285" h="379047">
                <a:moveTo>
                  <a:pt x="0" y="0"/>
                </a:moveTo>
                <a:lnTo>
                  <a:pt x="284285" y="0"/>
                </a:lnTo>
                <a:lnTo>
                  <a:pt x="284285" y="379047"/>
                </a:lnTo>
                <a:lnTo>
                  <a:pt x="0" y="379047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grpSp>
        <p:nvGrpSpPr>
          <p:cNvPr id="29" name="Group 29"/>
          <p:cNvGrpSpPr/>
          <p:nvPr/>
        </p:nvGrpSpPr>
        <p:grpSpPr>
          <a:xfrm>
            <a:off x="901219" y="7103821"/>
            <a:ext cx="540000" cy="540000"/>
            <a:chOff x="0" y="0"/>
            <a:chExt cx="720000" cy="720000"/>
          </a:xfrm>
        </p:grpSpPr>
        <p:grpSp>
          <p:nvGrpSpPr>
            <p:cNvPr id="30" name="Group 30"/>
            <p:cNvGrpSpPr/>
            <p:nvPr/>
          </p:nvGrpSpPr>
          <p:grpSpPr>
            <a:xfrm rot="5400000">
              <a:off x="0" y="0"/>
              <a:ext cx="720000" cy="720000"/>
              <a:chOff x="0" y="0"/>
              <a:chExt cx="1478354" cy="1478354"/>
            </a:xfrm>
          </p:grpSpPr>
          <p:sp>
            <p:nvSpPr>
              <p:cNvPr id="31" name="Freeform 31"/>
              <p:cNvSpPr/>
              <p:nvPr/>
            </p:nvSpPr>
            <p:spPr>
              <a:xfrm>
                <a:off x="0" y="0"/>
                <a:ext cx="1478354" cy="1478354"/>
              </a:xfrm>
              <a:custGeom>
                <a:avLst/>
                <a:gdLst/>
                <a:ahLst/>
                <a:cxnLst/>
                <a:rect l="l" t="t" r="r" b="b"/>
                <a:pathLst>
                  <a:path w="1478354" h="1478354">
                    <a:moveTo>
                      <a:pt x="739177" y="0"/>
                    </a:moveTo>
                    <a:cubicBezTo>
                      <a:pt x="330941" y="0"/>
                      <a:pt x="0" y="330941"/>
                      <a:pt x="0" y="739177"/>
                    </a:cubicBezTo>
                    <a:cubicBezTo>
                      <a:pt x="0" y="1147413"/>
                      <a:pt x="330941" y="1478354"/>
                      <a:pt x="739177" y="1478354"/>
                    </a:cubicBezTo>
                    <a:cubicBezTo>
                      <a:pt x="1147413" y="1478354"/>
                      <a:pt x="1478354" y="1147413"/>
                      <a:pt x="1478354" y="739177"/>
                    </a:cubicBezTo>
                    <a:cubicBezTo>
                      <a:pt x="1478354" y="330941"/>
                      <a:pt x="1147413" y="0"/>
                      <a:pt x="739177" y="0"/>
                    </a:cubicBezTo>
                    <a:close/>
                  </a:path>
                </a:pathLst>
              </a:custGeom>
              <a:solidFill>
                <a:srgbClr val="356DAE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2" name="TextBox 32"/>
              <p:cNvSpPr txBox="1"/>
              <p:nvPr/>
            </p:nvSpPr>
            <p:spPr>
              <a:xfrm>
                <a:off x="138596" y="148121"/>
                <a:ext cx="1201163" cy="1191638"/>
              </a:xfrm>
              <a:prstGeom prst="rect">
                <a:avLst/>
              </a:prstGeom>
            </p:spPr>
            <p:txBody>
              <a:bodyPr lIns="23798" tIns="23798" rIns="23798" bIns="23798" rtlCol="0" anchor="ctr"/>
              <a:lstStyle/>
              <a:p>
                <a:pPr marL="0" lvl="0" indent="0" algn="ctr">
                  <a:lnSpc>
                    <a:spcPts val="1888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33" name="Freeform 33"/>
            <p:cNvSpPr/>
            <p:nvPr/>
          </p:nvSpPr>
          <p:spPr>
            <a:xfrm>
              <a:off x="166091" y="166091"/>
              <a:ext cx="387818" cy="387818"/>
            </a:xfrm>
            <a:custGeom>
              <a:avLst/>
              <a:gdLst/>
              <a:ahLst/>
              <a:cxnLst/>
              <a:rect l="l" t="t" r="r" b="b"/>
              <a:pathLst>
                <a:path w="387818" h="387818">
                  <a:moveTo>
                    <a:pt x="0" y="0"/>
                  </a:moveTo>
                  <a:lnTo>
                    <a:pt x="387818" y="0"/>
                  </a:lnTo>
                  <a:lnTo>
                    <a:pt x="387818" y="387818"/>
                  </a:lnTo>
                  <a:lnTo>
                    <a:pt x="0" y="3878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34" name="Freeform 34"/>
          <p:cNvSpPr/>
          <p:nvPr/>
        </p:nvSpPr>
        <p:spPr>
          <a:xfrm>
            <a:off x="4631072" y="1225795"/>
            <a:ext cx="561732" cy="528731"/>
          </a:xfrm>
          <a:custGeom>
            <a:avLst/>
            <a:gdLst/>
            <a:ahLst/>
            <a:cxnLst/>
            <a:rect l="l" t="t" r="r" b="b"/>
            <a:pathLst>
              <a:path w="561732" h="528731">
                <a:moveTo>
                  <a:pt x="0" y="0"/>
                </a:moveTo>
                <a:lnTo>
                  <a:pt x="561733" y="0"/>
                </a:lnTo>
                <a:lnTo>
                  <a:pt x="561733" y="528731"/>
                </a:lnTo>
                <a:lnTo>
                  <a:pt x="0" y="528731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35" name="Freeform 35"/>
          <p:cNvSpPr/>
          <p:nvPr/>
        </p:nvSpPr>
        <p:spPr>
          <a:xfrm>
            <a:off x="1958903" y="6227419"/>
            <a:ext cx="219147" cy="212298"/>
          </a:xfrm>
          <a:custGeom>
            <a:avLst/>
            <a:gdLst/>
            <a:ahLst/>
            <a:cxnLst/>
            <a:rect l="l" t="t" r="r" b="b"/>
            <a:pathLst>
              <a:path w="219147" h="212298">
                <a:moveTo>
                  <a:pt x="0" y="0"/>
                </a:moveTo>
                <a:lnTo>
                  <a:pt x="219147" y="0"/>
                </a:lnTo>
                <a:lnTo>
                  <a:pt x="219147" y="212298"/>
                </a:lnTo>
                <a:lnTo>
                  <a:pt x="0" y="212298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36" name="TextBox 36"/>
          <p:cNvSpPr txBox="1"/>
          <p:nvPr/>
        </p:nvSpPr>
        <p:spPr>
          <a:xfrm>
            <a:off x="1581270" y="3307507"/>
            <a:ext cx="5134515" cy="7561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37489" lvl="1" indent="-118744" algn="l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ca-E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Grau o Llicenciatura en Medicina amb especialitat mèdica.</a:t>
            </a:r>
          </a:p>
          <a:p>
            <a:pPr marL="237489" lvl="1" indent="-118744" algn="l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ca-ES" sz="1099" dirty="0">
                <a:latin typeface="Montserrat"/>
                <a:ea typeface="Montserrat"/>
                <a:cs typeface="Montserrat"/>
                <a:sym typeface="Montserrat"/>
              </a:rPr>
              <a:t>Es valorarà experiència dins de l’atenció primària.</a:t>
            </a:r>
            <a:endParaRPr lang="ca-ES" sz="1099" u="none" strike="noStrike" dirty="0">
              <a:latin typeface="Montserrat"/>
              <a:ea typeface="Montserrat"/>
              <a:cs typeface="Montserrat"/>
              <a:sym typeface="Montserrat"/>
            </a:endParaRPr>
          </a:p>
          <a:p>
            <a:pPr marL="118745" lvl="1" algn="l">
              <a:lnSpc>
                <a:spcPts val="1539"/>
              </a:lnSpc>
              <a:spcBef>
                <a:spcPct val="0"/>
              </a:spcBef>
            </a:pPr>
            <a:endParaRPr lang="ca-ES" sz="1099" dirty="0">
              <a:solidFill>
                <a:srgbClr val="FF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>
              <a:lnSpc>
                <a:spcPts val="1539"/>
              </a:lnSpc>
              <a:spcBef>
                <a:spcPct val="0"/>
              </a:spcBef>
            </a:pPr>
            <a:endParaRPr lang="en-US" sz="1099" u="none" strike="noStrike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7" name="TextBox 37"/>
          <p:cNvSpPr txBox="1"/>
          <p:nvPr/>
        </p:nvSpPr>
        <p:spPr>
          <a:xfrm>
            <a:off x="1581270" y="2947509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n-U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Requisits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1567225" y="6995806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ca-E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Qui som?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756000" y="296346"/>
            <a:ext cx="2878462" cy="5859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94"/>
              </a:lnSpc>
            </a:pPr>
            <a:r>
              <a:rPr lang="en-US" sz="2227" b="1">
                <a:solidFill>
                  <a:srgbClr val="0073CF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UNEIX-TE AL NOSTRE EQUIP!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1567226" y="4657403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ca-E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Què t’oferim?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1567321" y="5073720"/>
            <a:ext cx="5134515" cy="11408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r>
              <a:rPr lang="ca-ES" sz="1100" dirty="0">
                <a:latin typeface="Montserrat"/>
                <a:sym typeface="Montserrat Bold"/>
              </a:rPr>
              <a:t>Jornada</a:t>
            </a:r>
            <a:r>
              <a:rPr lang="ca-ES" sz="1100" b="1" dirty="0">
                <a:latin typeface="Montserrat Bold"/>
                <a:ea typeface="Montserrat Bold"/>
                <a:cs typeface="Montserrat Bold"/>
                <a:sym typeface="Montserrat Bold"/>
              </a:rPr>
              <a:t> completa </a:t>
            </a:r>
            <a:r>
              <a:rPr lang="ca-ES" sz="1100" dirty="0">
                <a:latin typeface="Montserrat"/>
                <a:ea typeface="Montserrat"/>
                <a:cs typeface="Montserrat"/>
                <a:sym typeface="Montserrat"/>
              </a:rPr>
              <a:t>amb contracte de llarga durada.</a:t>
            </a:r>
          </a:p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r>
              <a:rPr lang="ca-ES" sz="1100" dirty="0">
                <a:latin typeface="Montserrat"/>
                <a:ea typeface="Montserrat"/>
                <a:cs typeface="Montserrat"/>
                <a:sym typeface="Montserrat"/>
              </a:rPr>
              <a:t>Salari segons </a:t>
            </a:r>
            <a:r>
              <a:rPr lang="ca-ES" sz="1100" b="1" dirty="0">
                <a:latin typeface="Montserrat Bold"/>
                <a:ea typeface="Montserrat Bold"/>
                <a:cs typeface="Montserrat Bold"/>
                <a:sym typeface="Montserrat Bold"/>
              </a:rPr>
              <a:t>conveni SISCAT.</a:t>
            </a:r>
          </a:p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r>
              <a:rPr lang="ca-ES" sz="1100" b="1" dirty="0">
                <a:latin typeface="Montserrat Bold"/>
                <a:ea typeface="Montserrat Bold"/>
                <a:cs typeface="Montserrat Bold"/>
                <a:sym typeface="Montserrat Bold"/>
              </a:rPr>
              <a:t>Dues vacants.</a:t>
            </a:r>
          </a:p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r>
              <a:rPr lang="ca-ES" sz="1100" dirty="0">
                <a:latin typeface="Montserrat"/>
                <a:sym typeface="Montserrat Bold"/>
              </a:rPr>
              <a:t>Una plaça en torn lliscant matí i una plaça en torn lliscant tarda: 2 matins i 2 tardes, i divendres alternada 2 setmanes.</a:t>
            </a:r>
          </a:p>
          <a:p>
            <a:pPr marL="0" lvl="0" indent="0" algn="l">
              <a:lnSpc>
                <a:spcPts val="1540"/>
              </a:lnSpc>
              <a:spcBef>
                <a:spcPct val="0"/>
              </a:spcBef>
            </a:pPr>
            <a:endParaRPr lang="en-U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2" name="TextBox 42"/>
          <p:cNvSpPr txBox="1"/>
          <p:nvPr/>
        </p:nvSpPr>
        <p:spPr>
          <a:xfrm>
            <a:off x="1567225" y="7347785"/>
            <a:ext cx="5001249" cy="2423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ca-ES" sz="1100" b="1" dirty="0">
                <a:latin typeface="Montserrat"/>
              </a:rPr>
              <a:t>Som més que un lloc de treball</a:t>
            </a:r>
            <a:r>
              <a:rPr lang="ca-ES" sz="1100" dirty="0">
                <a:latin typeface="Montserrat"/>
              </a:rPr>
              <a:t>: som l’espai on trobaràs l’oportunitat de créixer professionalment, d’aportar i de sentir-te part d’un gran equip compromès amb millorar la salut de les persones.</a:t>
            </a:r>
            <a:br>
              <a:rPr lang="ca-ES" sz="1100" dirty="0">
                <a:latin typeface="Montserrat"/>
              </a:rPr>
            </a:br>
            <a:br>
              <a:rPr lang="ca-ES" sz="1100" dirty="0">
                <a:latin typeface="Montserrat"/>
              </a:rPr>
            </a:br>
            <a:r>
              <a:rPr lang="ca-ES" sz="1100" dirty="0">
                <a:latin typeface="Montserrat"/>
              </a:rPr>
              <a:t>Som una organització sanitària i social que ofereix una </a:t>
            </a:r>
            <a:r>
              <a:rPr lang="ca-ES" sz="1100" b="1" dirty="0">
                <a:latin typeface="Montserrat"/>
              </a:rPr>
              <a:t>assistència de qualitat</a:t>
            </a:r>
            <a:r>
              <a:rPr lang="ca-ES" sz="1100" dirty="0">
                <a:latin typeface="Montserrat"/>
              </a:rPr>
              <a:t> i que acompanya a les persones al llarg de la seva vida, per tal que siguin autònomes.</a:t>
            </a:r>
            <a:br>
              <a:rPr lang="ca-ES" sz="1100" dirty="0">
                <a:latin typeface="Montserrat"/>
              </a:rPr>
            </a:br>
            <a:br>
              <a:rPr lang="ca-ES" sz="1100" dirty="0">
                <a:latin typeface="Montserrat"/>
              </a:rPr>
            </a:br>
            <a:r>
              <a:rPr lang="ca-ES" sz="1100" dirty="0">
                <a:latin typeface="Montserrat"/>
              </a:rPr>
              <a:t>Ens caracteritzem per un ambient de </a:t>
            </a:r>
            <a:r>
              <a:rPr lang="ca-ES" sz="1100" b="1" dirty="0">
                <a:latin typeface="Montserrat"/>
              </a:rPr>
              <a:t>treball proper, segur i inclusiu, on valorem la flexibilitat, el benestar i el desenvolupament </a:t>
            </a:r>
            <a:r>
              <a:rPr lang="ca-ES" sz="1100" dirty="0">
                <a:latin typeface="Montserrat"/>
              </a:rPr>
              <a:t>de cada persona del nostre equip.</a:t>
            </a:r>
            <a:endParaRPr lang="es-ES" sz="1100" dirty="0">
              <a:latin typeface="Montserrat"/>
            </a:endParaRPr>
          </a:p>
          <a:p>
            <a:pPr algn="l">
              <a:lnSpc>
                <a:spcPts val="1540"/>
              </a:lnSpc>
            </a:pPr>
            <a:endParaRPr lang="en-U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3" name="TextBox 43"/>
          <p:cNvSpPr txBox="1"/>
          <p:nvPr/>
        </p:nvSpPr>
        <p:spPr>
          <a:xfrm>
            <a:off x="5817320" y="10411373"/>
            <a:ext cx="4011866" cy="2032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1506"/>
              </a:lnSpc>
            </a:pPr>
            <a:r>
              <a:rPr lang="en-US" sz="1434" b="1" dirty="0">
                <a:solidFill>
                  <a:srgbClr val="0073CF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www.csi.cat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5228805" y="1188912"/>
            <a:ext cx="1522980" cy="11436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40"/>
              </a:lnSpc>
            </a:pPr>
            <a:r>
              <a:rPr lang="ca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Envia el teu CV a </a:t>
            </a:r>
            <a:r>
              <a:rPr lang="ca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  <a:hlinkClick r:id="rId13"/>
              </a:rPr>
              <a:t>seleccio@csi.cat</a:t>
            </a:r>
            <a:r>
              <a:rPr lang="ca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 </a:t>
            </a:r>
          </a:p>
          <a:p>
            <a:pPr algn="l">
              <a:lnSpc>
                <a:spcPts val="1540"/>
              </a:lnSpc>
            </a:pPr>
            <a:r>
              <a:rPr lang="ca-ES" sz="1100" dirty="0">
                <a:latin typeface="Montserrat"/>
                <a:ea typeface="Montserrat"/>
                <a:cs typeface="Montserrat"/>
                <a:sym typeface="Montserrat"/>
              </a:rPr>
              <a:t>indicant a l'assumpte la referència </a:t>
            </a:r>
            <a:r>
              <a:rPr lang="ca-ES" sz="1100" b="1" dirty="0">
                <a:latin typeface="Montserrat"/>
                <a:ea typeface="Montserrat"/>
                <a:cs typeface="Montserrat"/>
                <a:sym typeface="Montserrat"/>
              </a:rPr>
              <a:t>E3525</a:t>
            </a:r>
            <a:r>
              <a:rPr lang="ca-ES" sz="1100" dirty="0">
                <a:latin typeface="Montserrat"/>
                <a:ea typeface="Montserrat"/>
                <a:cs typeface="Montserrat"/>
                <a:sym typeface="Montserrat"/>
              </a:rPr>
              <a:t> i el mitjà pel qual has conegut l'oferta.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2354302" y="6213286"/>
            <a:ext cx="2923396" cy="3008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86"/>
              </a:lnSpc>
            </a:pPr>
            <a:r>
              <a:rPr lang="ca-ES" sz="997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Descobreix més avantatges de formar part del CSI a: www.csi.cat/treballeu-al-csi/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672240" y="1510286"/>
            <a:ext cx="3450144" cy="53860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093"/>
              </a:lnSpc>
            </a:pPr>
            <a:r>
              <a:rPr lang="ca-ES" sz="1994" b="1" dirty="0"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Metge/essa de família al CAP </a:t>
            </a:r>
            <a:r>
              <a:rPr lang="ca-ES" sz="1994" b="1" dirty="0" err="1"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Collblanc</a:t>
            </a:r>
            <a:endParaRPr lang="ca-ES" sz="1994" b="1" dirty="0">
              <a:latin typeface="Montserrat Classic Bold"/>
              <a:ea typeface="Montserrat Classic Bold"/>
              <a:cs typeface="Montserrat Classic Bold"/>
              <a:sym typeface="Montserrat Classic Bo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667785" y="2632585"/>
            <a:ext cx="6296431" cy="1706920"/>
            <a:chOff x="0" y="-28575"/>
            <a:chExt cx="2357946" cy="581174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357946" cy="491696"/>
            </a:xfrm>
            <a:custGeom>
              <a:avLst/>
              <a:gdLst/>
              <a:ahLst/>
              <a:cxnLst/>
              <a:rect l="l" t="t" r="r" b="b"/>
              <a:pathLst>
                <a:path w="2357946" h="552599">
                  <a:moveTo>
                    <a:pt x="46724" y="0"/>
                  </a:moveTo>
                  <a:lnTo>
                    <a:pt x="2311222" y="0"/>
                  </a:lnTo>
                  <a:cubicBezTo>
                    <a:pt x="2337027" y="0"/>
                    <a:pt x="2357946" y="20919"/>
                    <a:pt x="2357946" y="46724"/>
                  </a:cubicBezTo>
                  <a:lnTo>
                    <a:pt x="2357946" y="505875"/>
                  </a:lnTo>
                  <a:cubicBezTo>
                    <a:pt x="2357946" y="518267"/>
                    <a:pt x="2353023" y="530151"/>
                    <a:pt x="2344261" y="538914"/>
                  </a:cubicBezTo>
                  <a:cubicBezTo>
                    <a:pt x="2335498" y="547676"/>
                    <a:pt x="2323614" y="552599"/>
                    <a:pt x="2311222" y="552599"/>
                  </a:cubicBezTo>
                  <a:lnTo>
                    <a:pt x="46724" y="552599"/>
                  </a:lnTo>
                  <a:cubicBezTo>
                    <a:pt x="34332" y="552599"/>
                    <a:pt x="22447" y="547676"/>
                    <a:pt x="13685" y="538914"/>
                  </a:cubicBezTo>
                  <a:cubicBezTo>
                    <a:pt x="4923" y="530151"/>
                    <a:pt x="0" y="518267"/>
                    <a:pt x="0" y="505875"/>
                  </a:cubicBezTo>
                  <a:lnTo>
                    <a:pt x="0" y="46724"/>
                  </a:lnTo>
                  <a:cubicBezTo>
                    <a:pt x="0" y="34332"/>
                    <a:pt x="4923" y="22447"/>
                    <a:pt x="13685" y="13685"/>
                  </a:cubicBezTo>
                  <a:cubicBezTo>
                    <a:pt x="22447" y="4923"/>
                    <a:pt x="34332" y="0"/>
                    <a:pt x="4672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2357946" cy="581174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689354" y="1110848"/>
            <a:ext cx="6233582" cy="1395370"/>
            <a:chOff x="0" y="0"/>
            <a:chExt cx="2334410" cy="522551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334410" cy="522551"/>
            </a:xfrm>
            <a:custGeom>
              <a:avLst/>
              <a:gdLst/>
              <a:ahLst/>
              <a:cxnLst/>
              <a:rect l="l" t="t" r="r" b="b"/>
              <a:pathLst>
                <a:path w="2334410" h="522551">
                  <a:moveTo>
                    <a:pt x="47195" y="0"/>
                  </a:moveTo>
                  <a:lnTo>
                    <a:pt x="2287215" y="0"/>
                  </a:lnTo>
                  <a:cubicBezTo>
                    <a:pt x="2299732" y="0"/>
                    <a:pt x="2311736" y="4972"/>
                    <a:pt x="2320587" y="13823"/>
                  </a:cubicBezTo>
                  <a:cubicBezTo>
                    <a:pt x="2329437" y="22674"/>
                    <a:pt x="2334410" y="34678"/>
                    <a:pt x="2334410" y="47195"/>
                  </a:cubicBezTo>
                  <a:lnTo>
                    <a:pt x="2334410" y="475356"/>
                  </a:lnTo>
                  <a:cubicBezTo>
                    <a:pt x="2334410" y="487873"/>
                    <a:pt x="2329437" y="499877"/>
                    <a:pt x="2320587" y="508728"/>
                  </a:cubicBezTo>
                  <a:cubicBezTo>
                    <a:pt x="2311736" y="517579"/>
                    <a:pt x="2299732" y="522551"/>
                    <a:pt x="2287215" y="522551"/>
                  </a:cubicBezTo>
                  <a:lnTo>
                    <a:pt x="47195" y="522551"/>
                  </a:lnTo>
                  <a:cubicBezTo>
                    <a:pt x="21130" y="522551"/>
                    <a:pt x="0" y="501421"/>
                    <a:pt x="0" y="475356"/>
                  </a:cubicBezTo>
                  <a:lnTo>
                    <a:pt x="0" y="47195"/>
                  </a:lnTo>
                  <a:cubicBezTo>
                    <a:pt x="0" y="34678"/>
                    <a:pt x="4972" y="22674"/>
                    <a:pt x="13823" y="13823"/>
                  </a:cubicBezTo>
                  <a:cubicBezTo>
                    <a:pt x="22674" y="4972"/>
                    <a:pt x="34678" y="0"/>
                    <a:pt x="4719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334410" cy="55112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657929" y="4406801"/>
            <a:ext cx="6306287" cy="2540099"/>
            <a:chOff x="-3691" y="-154157"/>
            <a:chExt cx="2361637" cy="951240"/>
          </a:xfrm>
        </p:grpSpPr>
        <p:sp>
          <p:nvSpPr>
            <p:cNvPr id="9" name="Freeform 9"/>
            <p:cNvSpPr/>
            <p:nvPr/>
          </p:nvSpPr>
          <p:spPr>
            <a:xfrm>
              <a:off x="-3691" y="-154157"/>
              <a:ext cx="2357946" cy="825658"/>
            </a:xfrm>
            <a:custGeom>
              <a:avLst/>
              <a:gdLst/>
              <a:ahLst/>
              <a:cxnLst/>
              <a:rect l="l" t="t" r="r" b="b"/>
              <a:pathLst>
                <a:path w="2357946" h="797083">
                  <a:moveTo>
                    <a:pt x="46724" y="0"/>
                  </a:moveTo>
                  <a:lnTo>
                    <a:pt x="2311222" y="0"/>
                  </a:lnTo>
                  <a:cubicBezTo>
                    <a:pt x="2337027" y="0"/>
                    <a:pt x="2357946" y="20919"/>
                    <a:pt x="2357946" y="46724"/>
                  </a:cubicBezTo>
                  <a:lnTo>
                    <a:pt x="2357946" y="750359"/>
                  </a:lnTo>
                  <a:cubicBezTo>
                    <a:pt x="2357946" y="762751"/>
                    <a:pt x="2353023" y="774635"/>
                    <a:pt x="2344261" y="783398"/>
                  </a:cubicBezTo>
                  <a:cubicBezTo>
                    <a:pt x="2335498" y="792160"/>
                    <a:pt x="2323614" y="797083"/>
                    <a:pt x="2311222" y="797083"/>
                  </a:cubicBezTo>
                  <a:lnTo>
                    <a:pt x="46724" y="797083"/>
                  </a:lnTo>
                  <a:cubicBezTo>
                    <a:pt x="34332" y="797083"/>
                    <a:pt x="22447" y="792160"/>
                    <a:pt x="13685" y="783398"/>
                  </a:cubicBezTo>
                  <a:cubicBezTo>
                    <a:pt x="4923" y="774635"/>
                    <a:pt x="0" y="762751"/>
                    <a:pt x="0" y="750359"/>
                  </a:cubicBezTo>
                  <a:lnTo>
                    <a:pt x="0" y="46724"/>
                  </a:lnTo>
                  <a:cubicBezTo>
                    <a:pt x="0" y="34332"/>
                    <a:pt x="4923" y="22447"/>
                    <a:pt x="13685" y="13685"/>
                  </a:cubicBezTo>
                  <a:cubicBezTo>
                    <a:pt x="22447" y="4923"/>
                    <a:pt x="34332" y="0"/>
                    <a:pt x="4672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28575"/>
              <a:ext cx="2357946" cy="825658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689354" y="6870700"/>
            <a:ext cx="6274862" cy="3257780"/>
            <a:chOff x="0" y="-28575"/>
            <a:chExt cx="2349868" cy="1309758"/>
          </a:xfrm>
        </p:grpSpPr>
        <p:sp>
          <p:nvSpPr>
            <p:cNvPr id="12" name="Freeform 12"/>
            <p:cNvSpPr/>
            <p:nvPr/>
          </p:nvSpPr>
          <p:spPr>
            <a:xfrm>
              <a:off x="0" y="-22611"/>
              <a:ext cx="2349868" cy="1303794"/>
            </a:xfrm>
            <a:custGeom>
              <a:avLst/>
              <a:gdLst/>
              <a:ahLst/>
              <a:cxnLst/>
              <a:rect l="l" t="t" r="r" b="b"/>
              <a:pathLst>
                <a:path w="2349868" h="1281183">
                  <a:moveTo>
                    <a:pt x="46884" y="0"/>
                  </a:moveTo>
                  <a:lnTo>
                    <a:pt x="2302984" y="0"/>
                  </a:lnTo>
                  <a:cubicBezTo>
                    <a:pt x="2328877" y="0"/>
                    <a:pt x="2349868" y="20991"/>
                    <a:pt x="2349868" y="46884"/>
                  </a:cubicBezTo>
                  <a:lnTo>
                    <a:pt x="2349868" y="1234299"/>
                  </a:lnTo>
                  <a:cubicBezTo>
                    <a:pt x="2349868" y="1260192"/>
                    <a:pt x="2328877" y="1281183"/>
                    <a:pt x="2302984" y="1281183"/>
                  </a:cubicBezTo>
                  <a:lnTo>
                    <a:pt x="46884" y="1281183"/>
                  </a:lnTo>
                  <a:cubicBezTo>
                    <a:pt x="20991" y="1281183"/>
                    <a:pt x="0" y="1260192"/>
                    <a:pt x="0" y="1234299"/>
                  </a:cubicBezTo>
                  <a:lnTo>
                    <a:pt x="0" y="46884"/>
                  </a:lnTo>
                  <a:cubicBezTo>
                    <a:pt x="0" y="20991"/>
                    <a:pt x="20991" y="0"/>
                    <a:pt x="4688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28575"/>
              <a:ext cx="2349868" cy="1309758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689354" y="1175319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lvl="0">
              <a:lnSpc>
                <a:spcPts val="2269"/>
              </a:lnSpc>
              <a:spcBef>
                <a:spcPct val="0"/>
              </a:spcBef>
            </a:pPr>
            <a:r>
              <a:rPr lang="es-ES" sz="1772" dirty="0">
                <a:latin typeface="Montserrat"/>
                <a:ea typeface="Montserrat"/>
                <a:cs typeface="Montserrat"/>
                <a:sym typeface="Montserrat"/>
              </a:rPr>
              <a:t>Buscamos</a:t>
            </a:r>
            <a:r>
              <a:rPr lang="ca-ES" sz="1772" dirty="0">
                <a:latin typeface="Montserrat"/>
                <a:ea typeface="Montserrat"/>
                <a:cs typeface="Montserrat"/>
                <a:sym typeface="Montserrat"/>
              </a:rPr>
              <a:t>:</a:t>
            </a:r>
          </a:p>
        </p:txBody>
      </p:sp>
      <p:grpSp>
        <p:nvGrpSpPr>
          <p:cNvPr id="15" name="Group 15"/>
          <p:cNvGrpSpPr/>
          <p:nvPr/>
        </p:nvGrpSpPr>
        <p:grpSpPr>
          <a:xfrm>
            <a:off x="4530188" y="1045589"/>
            <a:ext cx="2401597" cy="1549000"/>
            <a:chOff x="0" y="0"/>
            <a:chExt cx="899372" cy="580084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899372" cy="580084"/>
            </a:xfrm>
            <a:custGeom>
              <a:avLst/>
              <a:gdLst/>
              <a:ahLst/>
              <a:cxnLst/>
              <a:rect l="l" t="t" r="r" b="b"/>
              <a:pathLst>
                <a:path w="899372" h="580084">
                  <a:moveTo>
                    <a:pt x="122499" y="0"/>
                  </a:moveTo>
                  <a:lnTo>
                    <a:pt x="776873" y="0"/>
                  </a:lnTo>
                  <a:cubicBezTo>
                    <a:pt x="809362" y="0"/>
                    <a:pt x="840520" y="12906"/>
                    <a:pt x="863493" y="35879"/>
                  </a:cubicBezTo>
                  <a:cubicBezTo>
                    <a:pt x="886466" y="58852"/>
                    <a:pt x="899372" y="90010"/>
                    <a:pt x="899372" y="122499"/>
                  </a:cubicBezTo>
                  <a:lnTo>
                    <a:pt x="899372" y="457585"/>
                  </a:lnTo>
                  <a:cubicBezTo>
                    <a:pt x="899372" y="525239"/>
                    <a:pt x="844528" y="580084"/>
                    <a:pt x="776873" y="580084"/>
                  </a:cubicBezTo>
                  <a:lnTo>
                    <a:pt x="122499" y="580084"/>
                  </a:lnTo>
                  <a:cubicBezTo>
                    <a:pt x="54845" y="580084"/>
                    <a:pt x="0" y="525239"/>
                    <a:pt x="0" y="457585"/>
                  </a:cubicBezTo>
                  <a:lnTo>
                    <a:pt x="0" y="122499"/>
                  </a:lnTo>
                  <a:cubicBezTo>
                    <a:pt x="0" y="54845"/>
                    <a:pt x="54845" y="0"/>
                    <a:pt x="122499" y="0"/>
                  </a:cubicBezTo>
                  <a:close/>
                </a:path>
              </a:pathLst>
            </a:custGeom>
            <a:solidFill>
              <a:srgbClr val="CFD8E7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28575"/>
              <a:ext cx="899372" cy="608659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sp>
        <p:nvSpPr>
          <p:cNvPr id="18" name="Freeform 18"/>
          <p:cNvSpPr/>
          <p:nvPr/>
        </p:nvSpPr>
        <p:spPr>
          <a:xfrm>
            <a:off x="5664545" y="225553"/>
            <a:ext cx="1258391" cy="742419"/>
          </a:xfrm>
          <a:custGeom>
            <a:avLst/>
            <a:gdLst/>
            <a:ahLst/>
            <a:cxnLst/>
            <a:rect l="l" t="t" r="r" b="b"/>
            <a:pathLst>
              <a:path w="1258391" h="742419">
                <a:moveTo>
                  <a:pt x="0" y="0"/>
                </a:moveTo>
                <a:lnTo>
                  <a:pt x="1258391" y="0"/>
                </a:lnTo>
                <a:lnTo>
                  <a:pt x="1258391" y="742420"/>
                </a:lnTo>
                <a:lnTo>
                  <a:pt x="0" y="74242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19" name="AutoShape 19"/>
          <p:cNvSpPr/>
          <p:nvPr/>
        </p:nvSpPr>
        <p:spPr>
          <a:xfrm flipH="1">
            <a:off x="1195029" y="2533576"/>
            <a:ext cx="29391" cy="8642064"/>
          </a:xfrm>
          <a:prstGeom prst="line">
            <a:avLst/>
          </a:prstGeom>
          <a:ln w="47625" cap="rnd">
            <a:solidFill>
              <a:srgbClr val="0073CF"/>
            </a:solidFill>
            <a:prstDash val="sysDot"/>
            <a:headEnd type="oval" w="lg" len="lg"/>
            <a:tailEnd type="arrow" w="med" len="sm"/>
          </a:ln>
        </p:spPr>
        <p:txBody>
          <a:bodyPr/>
          <a:lstStyle/>
          <a:p>
            <a:endParaRPr lang="es-ES"/>
          </a:p>
        </p:txBody>
      </p:sp>
      <p:grpSp>
        <p:nvGrpSpPr>
          <p:cNvPr id="20" name="Group 20"/>
          <p:cNvGrpSpPr/>
          <p:nvPr/>
        </p:nvGrpSpPr>
        <p:grpSpPr>
          <a:xfrm>
            <a:off x="901219" y="4827868"/>
            <a:ext cx="540000" cy="540000"/>
            <a:chOff x="0" y="0"/>
            <a:chExt cx="720000" cy="720000"/>
          </a:xfrm>
        </p:grpSpPr>
        <p:grpSp>
          <p:nvGrpSpPr>
            <p:cNvPr id="21" name="Group 21"/>
            <p:cNvGrpSpPr/>
            <p:nvPr/>
          </p:nvGrpSpPr>
          <p:grpSpPr>
            <a:xfrm rot="5400000">
              <a:off x="0" y="0"/>
              <a:ext cx="720000" cy="720000"/>
              <a:chOff x="0" y="0"/>
              <a:chExt cx="1478354" cy="1478354"/>
            </a:xfrm>
          </p:grpSpPr>
          <p:sp>
            <p:nvSpPr>
              <p:cNvPr id="22" name="Freeform 22"/>
              <p:cNvSpPr/>
              <p:nvPr/>
            </p:nvSpPr>
            <p:spPr>
              <a:xfrm>
                <a:off x="0" y="0"/>
                <a:ext cx="1478354" cy="1478354"/>
              </a:xfrm>
              <a:custGeom>
                <a:avLst/>
                <a:gdLst/>
                <a:ahLst/>
                <a:cxnLst/>
                <a:rect l="l" t="t" r="r" b="b"/>
                <a:pathLst>
                  <a:path w="1478354" h="1478354">
                    <a:moveTo>
                      <a:pt x="739177" y="0"/>
                    </a:moveTo>
                    <a:cubicBezTo>
                      <a:pt x="330941" y="0"/>
                      <a:pt x="0" y="330941"/>
                      <a:pt x="0" y="739177"/>
                    </a:cubicBezTo>
                    <a:cubicBezTo>
                      <a:pt x="0" y="1147413"/>
                      <a:pt x="330941" y="1478354"/>
                      <a:pt x="739177" y="1478354"/>
                    </a:cubicBezTo>
                    <a:cubicBezTo>
                      <a:pt x="1147413" y="1478354"/>
                      <a:pt x="1478354" y="1147413"/>
                      <a:pt x="1478354" y="739177"/>
                    </a:cubicBezTo>
                    <a:cubicBezTo>
                      <a:pt x="1478354" y="330941"/>
                      <a:pt x="1147413" y="0"/>
                      <a:pt x="739177" y="0"/>
                    </a:cubicBezTo>
                    <a:close/>
                  </a:path>
                </a:pathLst>
              </a:custGeom>
              <a:solidFill>
                <a:srgbClr val="DA3D7E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3" name="TextBox 23"/>
              <p:cNvSpPr txBox="1"/>
              <p:nvPr/>
            </p:nvSpPr>
            <p:spPr>
              <a:xfrm>
                <a:off x="138596" y="148121"/>
                <a:ext cx="1201163" cy="1191638"/>
              </a:xfrm>
              <a:prstGeom prst="rect">
                <a:avLst/>
              </a:prstGeom>
            </p:spPr>
            <p:txBody>
              <a:bodyPr lIns="23798" tIns="23798" rIns="23798" bIns="23798" rtlCol="0" anchor="ctr"/>
              <a:lstStyle/>
              <a:p>
                <a:pPr marL="0" lvl="0" indent="0" algn="ctr">
                  <a:lnSpc>
                    <a:spcPts val="1888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24" name="Freeform 24"/>
            <p:cNvSpPr/>
            <p:nvPr/>
          </p:nvSpPr>
          <p:spPr>
            <a:xfrm>
              <a:off x="109357" y="90754"/>
              <a:ext cx="501287" cy="538492"/>
            </a:xfrm>
            <a:custGeom>
              <a:avLst/>
              <a:gdLst/>
              <a:ahLst/>
              <a:cxnLst/>
              <a:rect l="l" t="t" r="r" b="b"/>
              <a:pathLst>
                <a:path w="501287" h="538492">
                  <a:moveTo>
                    <a:pt x="0" y="0"/>
                  </a:moveTo>
                  <a:lnTo>
                    <a:pt x="501286" y="0"/>
                  </a:lnTo>
                  <a:lnTo>
                    <a:pt x="501286" y="538492"/>
                  </a:lnTo>
                  <a:lnTo>
                    <a:pt x="0" y="53849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25" name="Group 25"/>
          <p:cNvGrpSpPr/>
          <p:nvPr/>
        </p:nvGrpSpPr>
        <p:grpSpPr>
          <a:xfrm rot="5400000">
            <a:off x="901219" y="2977900"/>
            <a:ext cx="540000" cy="540000"/>
            <a:chOff x="0" y="0"/>
            <a:chExt cx="1478354" cy="1478354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1478354" cy="1478354"/>
            </a:xfrm>
            <a:custGeom>
              <a:avLst/>
              <a:gdLst/>
              <a:ahLst/>
              <a:cxnLst/>
              <a:rect l="l" t="t" r="r" b="b"/>
              <a:pathLst>
                <a:path w="1478354" h="1478354">
                  <a:moveTo>
                    <a:pt x="739177" y="0"/>
                  </a:moveTo>
                  <a:cubicBezTo>
                    <a:pt x="330941" y="0"/>
                    <a:pt x="0" y="330941"/>
                    <a:pt x="0" y="739177"/>
                  </a:cubicBezTo>
                  <a:cubicBezTo>
                    <a:pt x="0" y="1147413"/>
                    <a:pt x="330941" y="1478354"/>
                    <a:pt x="739177" y="1478354"/>
                  </a:cubicBezTo>
                  <a:cubicBezTo>
                    <a:pt x="1147413" y="1478354"/>
                    <a:pt x="1478354" y="1147413"/>
                    <a:pt x="1478354" y="739177"/>
                  </a:cubicBezTo>
                  <a:cubicBezTo>
                    <a:pt x="1478354" y="330941"/>
                    <a:pt x="1147413" y="0"/>
                    <a:pt x="739177" y="0"/>
                  </a:cubicBezTo>
                  <a:close/>
                </a:path>
              </a:pathLst>
            </a:custGeom>
            <a:solidFill>
              <a:srgbClr val="FCD900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138596" y="148121"/>
              <a:ext cx="1201163" cy="1191638"/>
            </a:xfrm>
            <a:prstGeom prst="rect">
              <a:avLst/>
            </a:prstGeom>
          </p:spPr>
          <p:txBody>
            <a:bodyPr lIns="23798" tIns="23798" rIns="23798" bIns="23798" rtlCol="0" anchor="ctr"/>
            <a:lstStyle/>
            <a:p>
              <a:pPr marL="0" lvl="0" indent="0" algn="ctr">
                <a:lnSpc>
                  <a:spcPts val="1888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8" name="Freeform 28"/>
          <p:cNvSpPr/>
          <p:nvPr/>
        </p:nvSpPr>
        <p:spPr>
          <a:xfrm>
            <a:off x="1029076" y="3058377"/>
            <a:ext cx="284285" cy="379047"/>
          </a:xfrm>
          <a:custGeom>
            <a:avLst/>
            <a:gdLst/>
            <a:ahLst/>
            <a:cxnLst/>
            <a:rect l="l" t="t" r="r" b="b"/>
            <a:pathLst>
              <a:path w="284285" h="379047">
                <a:moveTo>
                  <a:pt x="0" y="0"/>
                </a:moveTo>
                <a:lnTo>
                  <a:pt x="284285" y="0"/>
                </a:lnTo>
                <a:lnTo>
                  <a:pt x="284285" y="379047"/>
                </a:lnTo>
                <a:lnTo>
                  <a:pt x="0" y="379047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grpSp>
        <p:nvGrpSpPr>
          <p:cNvPr id="29" name="Group 29"/>
          <p:cNvGrpSpPr/>
          <p:nvPr/>
        </p:nvGrpSpPr>
        <p:grpSpPr>
          <a:xfrm>
            <a:off x="901219" y="7232880"/>
            <a:ext cx="540000" cy="540000"/>
            <a:chOff x="0" y="0"/>
            <a:chExt cx="720000" cy="720000"/>
          </a:xfrm>
        </p:grpSpPr>
        <p:grpSp>
          <p:nvGrpSpPr>
            <p:cNvPr id="30" name="Group 30"/>
            <p:cNvGrpSpPr/>
            <p:nvPr/>
          </p:nvGrpSpPr>
          <p:grpSpPr>
            <a:xfrm rot="5400000">
              <a:off x="0" y="0"/>
              <a:ext cx="720000" cy="720000"/>
              <a:chOff x="0" y="0"/>
              <a:chExt cx="1478354" cy="1478354"/>
            </a:xfrm>
          </p:grpSpPr>
          <p:sp>
            <p:nvSpPr>
              <p:cNvPr id="31" name="Freeform 31"/>
              <p:cNvSpPr/>
              <p:nvPr/>
            </p:nvSpPr>
            <p:spPr>
              <a:xfrm>
                <a:off x="0" y="0"/>
                <a:ext cx="1478354" cy="1478354"/>
              </a:xfrm>
              <a:custGeom>
                <a:avLst/>
                <a:gdLst/>
                <a:ahLst/>
                <a:cxnLst/>
                <a:rect l="l" t="t" r="r" b="b"/>
                <a:pathLst>
                  <a:path w="1478354" h="1478354">
                    <a:moveTo>
                      <a:pt x="739177" y="0"/>
                    </a:moveTo>
                    <a:cubicBezTo>
                      <a:pt x="330941" y="0"/>
                      <a:pt x="0" y="330941"/>
                      <a:pt x="0" y="739177"/>
                    </a:cubicBezTo>
                    <a:cubicBezTo>
                      <a:pt x="0" y="1147413"/>
                      <a:pt x="330941" y="1478354"/>
                      <a:pt x="739177" y="1478354"/>
                    </a:cubicBezTo>
                    <a:cubicBezTo>
                      <a:pt x="1147413" y="1478354"/>
                      <a:pt x="1478354" y="1147413"/>
                      <a:pt x="1478354" y="739177"/>
                    </a:cubicBezTo>
                    <a:cubicBezTo>
                      <a:pt x="1478354" y="330941"/>
                      <a:pt x="1147413" y="0"/>
                      <a:pt x="739177" y="0"/>
                    </a:cubicBezTo>
                    <a:close/>
                  </a:path>
                </a:pathLst>
              </a:custGeom>
              <a:solidFill>
                <a:srgbClr val="356DAE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2" name="TextBox 32"/>
              <p:cNvSpPr txBox="1"/>
              <p:nvPr/>
            </p:nvSpPr>
            <p:spPr>
              <a:xfrm>
                <a:off x="138596" y="148121"/>
                <a:ext cx="1201163" cy="1191638"/>
              </a:xfrm>
              <a:prstGeom prst="rect">
                <a:avLst/>
              </a:prstGeom>
            </p:spPr>
            <p:txBody>
              <a:bodyPr lIns="23798" tIns="23798" rIns="23798" bIns="23798" rtlCol="0" anchor="ctr"/>
              <a:lstStyle/>
              <a:p>
                <a:pPr marL="0" lvl="0" indent="0" algn="ctr">
                  <a:lnSpc>
                    <a:spcPts val="1888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33" name="Freeform 33"/>
            <p:cNvSpPr/>
            <p:nvPr/>
          </p:nvSpPr>
          <p:spPr>
            <a:xfrm>
              <a:off x="166091" y="166091"/>
              <a:ext cx="387818" cy="387818"/>
            </a:xfrm>
            <a:custGeom>
              <a:avLst/>
              <a:gdLst/>
              <a:ahLst/>
              <a:cxnLst/>
              <a:rect l="l" t="t" r="r" b="b"/>
              <a:pathLst>
                <a:path w="387818" h="387818">
                  <a:moveTo>
                    <a:pt x="0" y="0"/>
                  </a:moveTo>
                  <a:lnTo>
                    <a:pt x="387818" y="0"/>
                  </a:lnTo>
                  <a:lnTo>
                    <a:pt x="387818" y="387818"/>
                  </a:lnTo>
                  <a:lnTo>
                    <a:pt x="0" y="3878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34" name="Freeform 34"/>
          <p:cNvSpPr/>
          <p:nvPr/>
        </p:nvSpPr>
        <p:spPr>
          <a:xfrm>
            <a:off x="4631072" y="1225795"/>
            <a:ext cx="561732" cy="528731"/>
          </a:xfrm>
          <a:custGeom>
            <a:avLst/>
            <a:gdLst/>
            <a:ahLst/>
            <a:cxnLst/>
            <a:rect l="l" t="t" r="r" b="b"/>
            <a:pathLst>
              <a:path w="561732" h="528731">
                <a:moveTo>
                  <a:pt x="0" y="0"/>
                </a:moveTo>
                <a:lnTo>
                  <a:pt x="561733" y="0"/>
                </a:lnTo>
                <a:lnTo>
                  <a:pt x="561733" y="528731"/>
                </a:lnTo>
                <a:lnTo>
                  <a:pt x="0" y="528731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35" name="Freeform 35"/>
          <p:cNvSpPr/>
          <p:nvPr/>
        </p:nvSpPr>
        <p:spPr>
          <a:xfrm>
            <a:off x="1958903" y="6168203"/>
            <a:ext cx="219147" cy="212298"/>
          </a:xfrm>
          <a:custGeom>
            <a:avLst/>
            <a:gdLst/>
            <a:ahLst/>
            <a:cxnLst/>
            <a:rect l="l" t="t" r="r" b="b"/>
            <a:pathLst>
              <a:path w="219147" h="212298">
                <a:moveTo>
                  <a:pt x="0" y="0"/>
                </a:moveTo>
                <a:lnTo>
                  <a:pt x="219147" y="0"/>
                </a:lnTo>
                <a:lnTo>
                  <a:pt x="219147" y="212298"/>
                </a:lnTo>
                <a:lnTo>
                  <a:pt x="0" y="212298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37" name="TextBox 37"/>
          <p:cNvSpPr txBox="1"/>
          <p:nvPr/>
        </p:nvSpPr>
        <p:spPr>
          <a:xfrm>
            <a:off x="1581270" y="2852105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lvl="0">
              <a:lnSpc>
                <a:spcPts val="2269"/>
              </a:lnSpc>
              <a:spcBef>
                <a:spcPct val="0"/>
              </a:spcBef>
            </a:pPr>
            <a:r>
              <a:rPr lang="es-E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Requisitos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1567225" y="6995806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lvl="0">
              <a:lnSpc>
                <a:spcPts val="2269"/>
              </a:lnSpc>
              <a:spcBef>
                <a:spcPct val="0"/>
              </a:spcBef>
            </a:pPr>
            <a:r>
              <a:rPr lang="es-E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¿Quiénes somos?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756000" y="296346"/>
            <a:ext cx="2878462" cy="5859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lvl="0">
              <a:lnSpc>
                <a:spcPts val="2294"/>
              </a:lnSpc>
            </a:pPr>
            <a:r>
              <a:rPr lang="en-US" sz="2227" b="1" dirty="0">
                <a:solidFill>
                  <a:srgbClr val="0073CF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¡ÚNETE A NUESTRO EQUIPO!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1567226" y="4593333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lvl="0">
              <a:lnSpc>
                <a:spcPts val="2269"/>
              </a:lnSpc>
              <a:spcBef>
                <a:spcPct val="0"/>
              </a:spcBef>
            </a:pPr>
            <a:r>
              <a:rPr lang="es-E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¿Qué te ofrecemos?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1567321" y="5009650"/>
            <a:ext cx="5134515" cy="1333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37491" lvl="1" indent="-118745">
              <a:lnSpc>
                <a:spcPts val="1540"/>
              </a:lnSpc>
              <a:buFont typeface="Arial"/>
              <a:buChar char="•"/>
            </a:pP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Jornada </a:t>
            </a:r>
            <a:r>
              <a:rPr lang="es-ES" sz="1100" b="1" dirty="0">
                <a:latin typeface="Montserrat"/>
                <a:ea typeface="Montserrat"/>
                <a:cs typeface="Montserrat"/>
                <a:sym typeface="Montserrat"/>
              </a:rPr>
              <a:t>completa</a:t>
            </a: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 con contrato de larga duración.</a:t>
            </a:r>
          </a:p>
          <a:p>
            <a:pPr marL="237491" lvl="1" indent="-118745">
              <a:lnSpc>
                <a:spcPts val="1540"/>
              </a:lnSpc>
              <a:buFont typeface="Arial"/>
              <a:buChar char="•"/>
            </a:pP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Salario según </a:t>
            </a:r>
            <a:r>
              <a:rPr lang="es-ES" sz="1100" b="1" dirty="0">
                <a:latin typeface="Montserrat"/>
                <a:ea typeface="Montserrat"/>
                <a:cs typeface="Montserrat"/>
                <a:sym typeface="Montserrat"/>
              </a:rPr>
              <a:t>convenio</a:t>
            </a: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s-ES" sz="1100" b="1" dirty="0">
                <a:latin typeface="Montserrat"/>
                <a:ea typeface="Montserrat"/>
                <a:cs typeface="Montserrat"/>
                <a:sym typeface="Montserrat"/>
              </a:rPr>
              <a:t>SISCAT</a:t>
            </a: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.</a:t>
            </a:r>
          </a:p>
          <a:p>
            <a:pPr marL="237491" lvl="1" indent="-118745">
              <a:lnSpc>
                <a:spcPts val="1540"/>
              </a:lnSpc>
              <a:buFont typeface="Arial"/>
              <a:buChar char="•"/>
            </a:pPr>
            <a:r>
              <a:rPr lang="es-ES" sz="1100" b="1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Dos vacantes.</a:t>
            </a:r>
          </a:p>
          <a:p>
            <a:pPr marL="237491" lvl="1" indent="-118745">
              <a:lnSpc>
                <a:spcPts val="1540"/>
              </a:lnSpc>
              <a:buFont typeface="Arial"/>
              <a:buChar char="•"/>
            </a:pPr>
            <a:r>
              <a:rPr lang="es-ES" sz="1100" dirty="0">
                <a:latin typeface="Montserrat"/>
                <a:sym typeface="Montserrat Bold"/>
              </a:rPr>
              <a:t>Una plaza con turno rotatorio de mañana y una plaza con turno rotatorio de tarde: 2 mañanas y 2 tardes, y viernes alternos cada 2 semanas.</a:t>
            </a:r>
          </a:p>
          <a:p>
            <a:pPr marL="237491" lvl="1" indent="-118745">
              <a:lnSpc>
                <a:spcPts val="1540"/>
              </a:lnSpc>
              <a:buFont typeface="Arial"/>
              <a:buChar char="•"/>
            </a:pPr>
            <a:endParaRPr lang="es-E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2" name="TextBox 42"/>
          <p:cNvSpPr txBox="1"/>
          <p:nvPr/>
        </p:nvSpPr>
        <p:spPr>
          <a:xfrm>
            <a:off x="1567225" y="7347785"/>
            <a:ext cx="5001249" cy="23221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s-ES" sz="1100" b="1" dirty="0">
                <a:latin typeface="Montserrat"/>
              </a:rPr>
              <a:t>Somos más que un puesto de trabajo</a:t>
            </a:r>
            <a:r>
              <a:rPr lang="es-ES" sz="1100" dirty="0">
                <a:latin typeface="Montserrat"/>
              </a:rPr>
              <a:t>: somos el espacio donde encontrarás la oportunidad de crecer profesionalmente, de aportar y de sentirte parte de un gran equipo comprometido con mejorar la salud de las personas.</a:t>
            </a:r>
            <a:br>
              <a:rPr lang="ca-ES" sz="1100" dirty="0">
                <a:latin typeface="Montserrat"/>
              </a:rPr>
            </a:br>
            <a:br>
              <a:rPr lang="ca-ES" sz="1100" dirty="0">
                <a:latin typeface="Montserrat"/>
              </a:rPr>
            </a:br>
            <a:r>
              <a:rPr lang="es-ES" sz="1100" dirty="0">
                <a:latin typeface="Montserrat"/>
              </a:rPr>
              <a:t>Somos una organización sanitaria y social que ofrece una </a:t>
            </a:r>
            <a:r>
              <a:rPr lang="es-ES" sz="1100" b="1" dirty="0">
                <a:latin typeface="Montserrat"/>
              </a:rPr>
              <a:t>asistencia de calidad</a:t>
            </a:r>
            <a:r>
              <a:rPr lang="es-ES" sz="1100" dirty="0">
                <a:latin typeface="Montserrat"/>
              </a:rPr>
              <a:t> y que acompaña a las personas a lo largo de su vida, para que sean autónomas.</a:t>
            </a:r>
            <a:br>
              <a:rPr lang="ca-ES" sz="1100" dirty="0">
                <a:latin typeface="Montserrat"/>
              </a:rPr>
            </a:br>
            <a:br>
              <a:rPr lang="ca-ES" sz="1100" b="1" dirty="0">
                <a:latin typeface="Montserrat"/>
              </a:rPr>
            </a:br>
            <a:r>
              <a:rPr lang="es-ES" sz="1100" dirty="0">
                <a:latin typeface="Montserrat"/>
              </a:rPr>
              <a:t>Nos caracterizamos por un ambiente de </a:t>
            </a:r>
            <a:r>
              <a:rPr lang="es-ES" sz="1100" b="1" dirty="0">
                <a:latin typeface="Montserrat"/>
              </a:rPr>
              <a:t>trabajo cercano, seguro e inclusivo, donde valoramos la flexibilidad, el bienestar y el desarrollo </a:t>
            </a:r>
            <a:r>
              <a:rPr lang="es-ES" sz="1100" dirty="0">
                <a:latin typeface="Montserrat"/>
              </a:rPr>
              <a:t>de cada persona de nuestro equipo.</a:t>
            </a:r>
            <a:endParaRPr lang="en-U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3" name="TextBox 43"/>
          <p:cNvSpPr txBox="1"/>
          <p:nvPr/>
        </p:nvSpPr>
        <p:spPr>
          <a:xfrm>
            <a:off x="5817320" y="10411373"/>
            <a:ext cx="4011866" cy="2032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1506"/>
              </a:lnSpc>
            </a:pPr>
            <a:r>
              <a:rPr lang="en-US" sz="1434" b="1" dirty="0">
                <a:solidFill>
                  <a:srgbClr val="0073CF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www.csi.cat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5228805" y="1188912"/>
            <a:ext cx="1522980" cy="1333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540"/>
              </a:lnSpc>
            </a:pPr>
            <a:r>
              <a:rPr lang="es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Envía tu CV a </a:t>
            </a:r>
            <a:r>
              <a:rPr lang="es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  <a:hlinkClick r:id="rId13"/>
              </a:rPr>
              <a:t>seleccio@csi.cat</a:t>
            </a:r>
            <a:r>
              <a:rPr lang="es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, </a:t>
            </a: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indicando en el asunto la referencia </a:t>
            </a:r>
            <a:r>
              <a:rPr lang="es-ES" sz="1100" b="1" dirty="0">
                <a:latin typeface="Montserrat"/>
                <a:ea typeface="Montserrat"/>
                <a:cs typeface="Montserrat"/>
                <a:sym typeface="Montserrat"/>
              </a:rPr>
              <a:t>E3525</a:t>
            </a: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 y el medio por el que has conocido la oferta.</a:t>
            </a:r>
            <a:endParaRPr lang="ca-ES" sz="1100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5" name="TextBox 45"/>
          <p:cNvSpPr txBox="1"/>
          <p:nvPr/>
        </p:nvSpPr>
        <p:spPr>
          <a:xfrm>
            <a:off x="2325177" y="6108700"/>
            <a:ext cx="2923396" cy="3008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186"/>
              </a:lnSpc>
            </a:pPr>
            <a:r>
              <a:rPr lang="es-ES" sz="997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Descubre más ventajas de formar parte del CSI en: www.csi.cat/treballeu-al-csi/</a:t>
            </a:r>
            <a:endParaRPr lang="ca-ES" sz="997" b="1" dirty="0">
              <a:solidFill>
                <a:srgbClr val="000000"/>
              </a:solidFill>
              <a:latin typeface="Montserrat Bold"/>
              <a:ea typeface="Montserrat Bold"/>
              <a:cs typeface="Montserrat Bold"/>
              <a:sym typeface="Montserrat Bold"/>
            </a:endParaRPr>
          </a:p>
        </p:txBody>
      </p:sp>
      <p:sp>
        <p:nvSpPr>
          <p:cNvPr id="46" name="TextBox 46"/>
          <p:cNvSpPr txBox="1"/>
          <p:nvPr/>
        </p:nvSpPr>
        <p:spPr>
          <a:xfrm>
            <a:off x="672240" y="1510286"/>
            <a:ext cx="3563210" cy="53860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093"/>
              </a:lnSpc>
            </a:pPr>
            <a:r>
              <a:rPr lang="es-ES" sz="1994" b="1" dirty="0"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Médico/a de familia para el CAP Collblanc</a:t>
            </a:r>
            <a:endParaRPr lang="ca-ES" sz="1994" b="1" dirty="0">
              <a:latin typeface="Montserrat Classic Bold"/>
              <a:ea typeface="Montserrat Classic Bold"/>
              <a:cs typeface="Montserrat Classic Bold"/>
              <a:sym typeface="Montserrat Classic Bold"/>
            </a:endParaRPr>
          </a:p>
        </p:txBody>
      </p:sp>
      <p:sp>
        <p:nvSpPr>
          <p:cNvPr id="47" name="TextBox 36">
            <a:extLst>
              <a:ext uri="{FF2B5EF4-FFF2-40B4-BE49-F238E27FC236}">
                <a16:creationId xmlns:a16="http://schemas.microsoft.com/office/drawing/2014/main" id="{D7D85948-D3E5-9A1A-512F-39DC9EBFDAA7}"/>
              </a:ext>
            </a:extLst>
          </p:cNvPr>
          <p:cNvSpPr txBox="1"/>
          <p:nvPr/>
        </p:nvSpPr>
        <p:spPr>
          <a:xfrm>
            <a:off x="1581270" y="3307507"/>
            <a:ext cx="5134515" cy="7561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37489" lvl="1" indent="-118744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es-ES" sz="1099" dirty="0">
                <a:latin typeface="Montserrat"/>
                <a:ea typeface="Montserrat"/>
                <a:cs typeface="Montserrat"/>
                <a:sym typeface="Montserrat"/>
              </a:rPr>
              <a:t>Grado o Licenciatura en Medicina con especialidad médica.</a:t>
            </a:r>
          </a:p>
          <a:p>
            <a:pPr marL="237489" lvl="1" indent="-118744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es-ES" sz="1099" dirty="0">
                <a:latin typeface="Montserrat"/>
                <a:ea typeface="Montserrat"/>
                <a:cs typeface="Montserrat"/>
                <a:sym typeface="Montserrat"/>
              </a:rPr>
              <a:t>Se valorará experiencia en atención primària.</a:t>
            </a:r>
          </a:p>
          <a:p>
            <a:pPr marL="237489" lvl="1" indent="-118744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endParaRPr lang="ca-ES" sz="1099" dirty="0">
              <a:solidFill>
                <a:srgbClr val="FF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>
              <a:lnSpc>
                <a:spcPts val="1539"/>
              </a:lnSpc>
              <a:spcBef>
                <a:spcPct val="0"/>
              </a:spcBef>
            </a:pPr>
            <a:endParaRPr lang="en-US" sz="1099" u="none" strike="noStrike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968117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9E544A08B23F449E4E8F112971B7BF" ma:contentTypeVersion="16" ma:contentTypeDescription="Crea un document nou" ma:contentTypeScope="" ma:versionID="608703537ec4c9e018b91b98c5f8be34">
  <xsd:schema xmlns:xsd="http://www.w3.org/2001/XMLSchema" xmlns:xs="http://www.w3.org/2001/XMLSchema" xmlns:p="http://schemas.microsoft.com/office/2006/metadata/properties" xmlns:ns2="3ea03929-fffa-4420-b641-51a467d71321" xmlns:ns3="d9cb8f04-cae9-484c-b0fc-29ede3b7d1c6" targetNamespace="http://schemas.microsoft.com/office/2006/metadata/properties" ma:root="true" ma:fieldsID="046088ce7a040ee82c10521d48885fb7" ns2:_="" ns3:_="">
    <xsd:import namespace="3ea03929-fffa-4420-b641-51a467d71321"/>
    <xsd:import namespace="d9cb8f04-cae9-484c-b0fc-29ede3b7d1c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bjectDetectorVersions" minOccurs="0"/>
                <xsd:element ref="ns2:SharedWithUsers" minOccurs="0"/>
                <xsd:element ref="ns2:SharedWithDetail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a03929-fffa-4420-b641-51a467d7132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l'ID de document" ma:description="Valor de l'ID de document assignat a aquest element." ma:indexed="true" ma:internalName="_dlc_DocId" ma:readOnly="true">
      <xsd:simpleType>
        <xsd:restriction base="dms:Text"/>
      </xsd:simpleType>
    </xsd:element>
    <xsd:element name="_dlc_DocIdUrl" ma:index="9" nillable="true" ma:displayName="ID de document" ma:description="Enllaç permanent a aques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9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bb5c0a35-47df-44b1-9964-b07d66a02aa2}" ma:internalName="TaxCatchAll" ma:showField="CatchAllData" ma:web="3ea03929-fffa-4420-b641-51a467d713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cb8f04-cae9-484c-b0fc-29ede3b7d1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3" nillable="true" ma:taxonomy="true" ma:internalName="lcf76f155ced4ddcb4097134ff3c332f" ma:taxonomyFieldName="MediaServiceImageTags" ma:displayName="Etiquetes de la imatge" ma:readOnly="false" ma:fieldId="{5cf76f15-5ced-4ddc-b409-7134ff3c332f}" ma:taxonomyMulti="true" ma:sspId="a67d2854-f0f2-452a-88a0-6ce111ece43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9cb8f04-cae9-484c-b0fc-29ede3b7d1c6">
      <Terms xmlns="http://schemas.microsoft.com/office/infopath/2007/PartnerControls"/>
    </lcf76f155ced4ddcb4097134ff3c332f>
    <TaxCatchAll xmlns="3ea03929-fffa-4420-b641-51a467d71321" xsi:nil="true"/>
    <_dlc_DocId xmlns="3ea03929-fffa-4420-b641-51a467d71321">464DZQEW6WJR-119707282-53285</_dlc_DocId>
    <_dlc_DocIdUrl xmlns="3ea03929-fffa-4420-b641-51a467d71321">
      <Url>https://consorciorg.sharepoint.com/sites/ARXIU/_layouts/15/DocIdRedir.aspx?ID=464DZQEW6WJR-119707282-53285</Url>
      <Description>464DZQEW6WJR-119707282-53285</Description>
    </_dlc_DocIdUrl>
  </documentManagement>
</p:properties>
</file>

<file path=customXml/itemProps1.xml><?xml version="1.0" encoding="utf-8"?>
<ds:datastoreItem xmlns:ds="http://schemas.openxmlformats.org/officeDocument/2006/customXml" ds:itemID="{DFCDB268-5890-4240-BF70-AFF7ECC552EA}"/>
</file>

<file path=customXml/itemProps2.xml><?xml version="1.0" encoding="utf-8"?>
<ds:datastoreItem xmlns:ds="http://schemas.openxmlformats.org/officeDocument/2006/customXml" ds:itemID="{E8F1A726-4259-4E50-A862-F9FA1F6C8A08}"/>
</file>

<file path=customXml/itemProps3.xml><?xml version="1.0" encoding="utf-8"?>
<ds:datastoreItem xmlns:ds="http://schemas.openxmlformats.org/officeDocument/2006/customXml" ds:itemID="{CA14E998-4345-4193-AF3B-26A1CD123B26}"/>
</file>

<file path=customXml/itemProps4.xml><?xml version="1.0" encoding="utf-8"?>
<ds:datastoreItem xmlns:ds="http://schemas.openxmlformats.org/officeDocument/2006/customXml" ds:itemID="{360020AB-49DC-4F17-A745-8C9FABF9B047}"/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470</Words>
  <Application>Microsoft Office PowerPoint</Application>
  <PresentationFormat>Personalizado</PresentationFormat>
  <Paragraphs>33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Montserrat Bold</vt:lpstr>
      <vt:lpstr>Calibri</vt:lpstr>
      <vt:lpstr>Montserrat Classic Bold</vt:lpstr>
      <vt:lpstr>Montserrat</vt:lpstr>
      <vt:lpstr>Office Theme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Proposta oferta feina</dc:title>
  <dc:creator>Silvia Lozano Moledo</dc:creator>
  <cp:lastModifiedBy>Joan Esteve Pellicer</cp:lastModifiedBy>
  <cp:revision>26</cp:revision>
  <dcterms:created xsi:type="dcterms:W3CDTF">2006-08-16T00:00:00Z</dcterms:created>
  <dcterms:modified xsi:type="dcterms:W3CDTF">2025-07-03T07:00:04Z</dcterms:modified>
  <dc:identifier>DAGgwOPdPyA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0x010100F49E544A08B23F449E4E8F112971B7BF</vt:lpwstr>
  </property>
  <property fmtid="{D5CDD505-2E9C-101B-9397-08002B2CF9AE}" pid="3" name="_dlc_DocIdItemGuid">
    <vt:lpwstr>aca9faf5-6694-4fef-b556-4ff298a9a1c2</vt:lpwstr>
  </property>
</Properties>
</file>